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0" r:id="rId6"/>
    <p:sldId id="266" r:id="rId7"/>
    <p:sldId id="267" r:id="rId8"/>
    <p:sldId id="268" r:id="rId9"/>
    <p:sldId id="269" r:id="rId10"/>
    <p:sldId id="261" r:id="rId11"/>
    <p:sldId id="262" r:id="rId12"/>
    <p:sldId id="263" r:id="rId13"/>
    <p:sldId id="264" r:id="rId14"/>
    <p:sldId id="270" r:id="rId15"/>
    <p:sldId id="265"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2C99922-36D4-4D95-A757-957DE9A72D2A}" type="datetimeFigureOut">
              <a:rPr lang="pt-BR" smtClean="0"/>
              <a:t>18/06/2018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3064610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2C99922-36D4-4D95-A757-957DE9A72D2A}" type="datetimeFigureOut">
              <a:rPr lang="pt-BR" smtClean="0"/>
              <a:t>18/06/2018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2915280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2C99922-36D4-4D95-A757-957DE9A72D2A}" type="datetimeFigureOut">
              <a:rPr lang="pt-BR" smtClean="0"/>
              <a:t>18/06/2018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33247454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2C99922-36D4-4D95-A757-957DE9A72D2A}" type="datetimeFigureOut">
              <a:rPr lang="pt-BR" smtClean="0"/>
              <a:t>18/06/2018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8844663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2C99922-36D4-4D95-A757-957DE9A72D2A}" type="datetimeFigureOut">
              <a:rPr lang="pt-BR" smtClean="0"/>
              <a:t>18/06/2018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32434933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2C99922-36D4-4D95-A757-957DE9A72D2A}" type="datetimeFigureOut">
              <a:rPr lang="pt-BR" smtClean="0"/>
              <a:t>18/06/2018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243019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2C99922-36D4-4D95-A757-957DE9A72D2A}" type="datetimeFigureOut">
              <a:rPr lang="pt-BR" smtClean="0"/>
              <a:t>18/06/2018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21310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2C99922-36D4-4D95-A757-957DE9A72D2A}" type="datetimeFigureOut">
              <a:rPr lang="pt-BR" smtClean="0"/>
              <a:t>18/06/2018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2184383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2C99922-36D4-4D95-A757-957DE9A72D2A}" type="datetimeFigureOut">
              <a:rPr lang="pt-BR" smtClean="0"/>
              <a:t>18/06/2018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19930357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2C99922-36D4-4D95-A757-957DE9A72D2A}" type="datetimeFigureOut">
              <a:rPr lang="pt-BR" smtClean="0"/>
              <a:t>18/06/2018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37596727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2C99922-36D4-4D95-A757-957DE9A72D2A}" type="datetimeFigureOut">
              <a:rPr lang="pt-BR" smtClean="0"/>
              <a:t>18/06/2018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EDF3B08-8827-4990-97ED-80FEEC312C5D}" type="slidenum">
              <a:rPr lang="pt-BR" smtClean="0"/>
              <a:t>‹nº›</a:t>
            </a:fld>
            <a:endParaRPr lang="pt-BR"/>
          </a:p>
        </p:txBody>
      </p:sp>
    </p:spTree>
    <p:extLst>
      <p:ext uri="{BB962C8B-B14F-4D97-AF65-F5344CB8AC3E}">
        <p14:creationId xmlns:p14="http://schemas.microsoft.com/office/powerpoint/2010/main" val="19408803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99922-36D4-4D95-A757-957DE9A72D2A}" type="datetimeFigureOut">
              <a:rPr lang="pt-BR" smtClean="0"/>
              <a:t>18/06/2018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F3B08-8827-4990-97ED-80FEEC312C5D}" type="slidenum">
              <a:rPr lang="pt-BR" smtClean="0"/>
              <a:t>‹nº›</a:t>
            </a:fld>
            <a:endParaRPr lang="pt-BR"/>
          </a:p>
        </p:txBody>
      </p:sp>
    </p:spTree>
    <p:extLst>
      <p:ext uri="{BB962C8B-B14F-4D97-AF65-F5344CB8AC3E}">
        <p14:creationId xmlns:p14="http://schemas.microsoft.com/office/powerpoint/2010/main" val="3808231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foodprocessing.com/articl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890500" y="1092836"/>
            <a:ext cx="266700" cy="1101725"/>
          </a:xfrm>
        </p:spPr>
        <p:txBody>
          <a:bodyPr/>
          <a:lstStyle/>
          <a:p>
            <a:endParaRPr lang="pt-BR" dirty="0"/>
          </a:p>
        </p:txBody>
      </p:sp>
      <p:sp>
        <p:nvSpPr>
          <p:cNvPr id="3" name="Subtítulo 2"/>
          <p:cNvSpPr>
            <a:spLocks noGrp="1"/>
          </p:cNvSpPr>
          <p:nvPr>
            <p:ph type="subTitle" idx="1"/>
          </p:nvPr>
        </p:nvSpPr>
        <p:spPr>
          <a:xfrm>
            <a:off x="1427181" y="2194561"/>
            <a:ext cx="9144000" cy="4292301"/>
          </a:xfrm>
        </p:spPr>
        <p:txBody>
          <a:bodyPr>
            <a:normAutofit/>
          </a:bodyPr>
          <a:lstStyle/>
          <a:p>
            <a:pPr algn="l"/>
            <a:r>
              <a:rPr lang="pt-BR" dirty="0" smtClean="0"/>
              <a:t>                              </a:t>
            </a:r>
            <a:r>
              <a:rPr lang="pt-BR" dirty="0" smtClean="0">
                <a:latin typeface="Batang" panose="02030600000101010101" pitchFamily="18" charset="-127"/>
                <a:ea typeface="Batang" panose="02030600000101010101" pitchFamily="18" charset="-127"/>
              </a:rPr>
              <a:t>Tecnologia em Alimentos 2018.1</a:t>
            </a:r>
          </a:p>
          <a:p>
            <a:endParaRPr lang="pt-BR" dirty="0">
              <a:latin typeface="Batang" panose="02030600000101010101" pitchFamily="18" charset="-127"/>
              <a:ea typeface="Batang" panose="02030600000101010101" pitchFamily="18" charset="-127"/>
            </a:endParaRPr>
          </a:p>
          <a:p>
            <a:pPr algn="r"/>
            <a:endParaRPr lang="pt-BR" dirty="0">
              <a:latin typeface="Batang" panose="02030600000101010101" pitchFamily="18" charset="-127"/>
              <a:ea typeface="Batang" panose="02030600000101010101" pitchFamily="18" charset="-127"/>
            </a:endParaRPr>
          </a:p>
          <a:p>
            <a:r>
              <a:rPr lang="pt-BR" dirty="0" smtClean="0">
                <a:latin typeface="Batang" panose="02030600000101010101" pitchFamily="18" charset="-127"/>
                <a:ea typeface="Batang" panose="02030600000101010101" pitchFamily="18" charset="-127"/>
              </a:rPr>
              <a:t>Inglês</a:t>
            </a:r>
          </a:p>
          <a:p>
            <a:pPr algn="r"/>
            <a:endParaRPr lang="pt-BR" dirty="0" smtClean="0">
              <a:latin typeface="Batang" panose="02030600000101010101" pitchFamily="18" charset="-127"/>
              <a:ea typeface="Batang" panose="02030600000101010101" pitchFamily="18" charset="-127"/>
            </a:endParaRPr>
          </a:p>
          <a:p>
            <a:pPr algn="r"/>
            <a:endParaRPr lang="pt-BR" dirty="0">
              <a:latin typeface="Batang" panose="02030600000101010101" pitchFamily="18" charset="-127"/>
              <a:ea typeface="Batang" panose="02030600000101010101" pitchFamily="18" charset="-127"/>
            </a:endParaRPr>
          </a:p>
          <a:p>
            <a:pPr algn="r"/>
            <a:r>
              <a:rPr lang="pt-BR" dirty="0" smtClean="0">
                <a:latin typeface="Batang" panose="02030600000101010101" pitchFamily="18" charset="-127"/>
                <a:ea typeface="Batang" panose="02030600000101010101" pitchFamily="18" charset="-127"/>
              </a:rPr>
              <a:t>Camila Fernanda </a:t>
            </a:r>
          </a:p>
          <a:p>
            <a:pPr algn="r"/>
            <a:r>
              <a:rPr lang="pt-BR" dirty="0" err="1" smtClean="0">
                <a:latin typeface="Batang" panose="02030600000101010101" pitchFamily="18" charset="-127"/>
                <a:ea typeface="Batang" panose="02030600000101010101" pitchFamily="18" charset="-127"/>
              </a:rPr>
              <a:t>Laylla</a:t>
            </a:r>
            <a:r>
              <a:rPr lang="pt-BR" dirty="0" smtClean="0">
                <a:latin typeface="Batang" panose="02030600000101010101" pitchFamily="18" charset="-127"/>
                <a:ea typeface="Batang" panose="02030600000101010101" pitchFamily="18" charset="-127"/>
              </a:rPr>
              <a:t> Dantas</a:t>
            </a:r>
          </a:p>
          <a:p>
            <a:pPr algn="r"/>
            <a:r>
              <a:rPr lang="pt-BR" dirty="0" smtClean="0">
                <a:latin typeface="Batang" panose="02030600000101010101" pitchFamily="18" charset="-127"/>
                <a:ea typeface="Batang" panose="02030600000101010101" pitchFamily="18" charset="-127"/>
              </a:rPr>
              <a:t>Maria Elizabete</a:t>
            </a:r>
          </a:p>
          <a:p>
            <a:pPr algn="r"/>
            <a:endParaRPr lang="pt-BR" dirty="0" smtClean="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7360" y="298450"/>
            <a:ext cx="3810000" cy="1647825"/>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400" y="4116387"/>
            <a:ext cx="3263900" cy="217457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reflection blurRad="6350" stA="50000" endA="300" endPos="90000" dist="50800" dir="5400000" sy="-100000" algn="bl" rotWithShape="0"/>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824513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H="1">
            <a:off x="-609600" y="170180"/>
            <a:ext cx="228600" cy="1972945"/>
          </a:xfrm>
        </p:spPr>
        <p:txBody>
          <a:bodyPr>
            <a:normAutofit/>
          </a:bodyPr>
          <a:lstStyle/>
          <a:p>
            <a:endParaRPr lang="pt-BR" dirty="0"/>
          </a:p>
        </p:txBody>
      </p:sp>
      <p:sp>
        <p:nvSpPr>
          <p:cNvPr id="3" name="Espaço Reservado para Conteúdo 2"/>
          <p:cNvSpPr>
            <a:spLocks noGrp="1"/>
          </p:cNvSpPr>
          <p:nvPr>
            <p:ph idx="1"/>
          </p:nvPr>
        </p:nvSpPr>
        <p:spPr>
          <a:xfrm>
            <a:off x="584379" y="389121"/>
            <a:ext cx="10515600" cy="4351338"/>
          </a:xfrm>
        </p:spPr>
        <p:txBody>
          <a:bodyPr/>
          <a:lstStyle/>
          <a:p>
            <a:pPr marL="0" indent="0" algn="just">
              <a:buNone/>
            </a:pPr>
            <a:r>
              <a:rPr lang="pt-BR" dirty="0" smtClean="0">
                <a:latin typeface="Times New Roman" panose="02020603050405020304" pitchFamily="18" charset="0"/>
                <a:cs typeface="Times New Roman" panose="02020603050405020304" pitchFamily="18" charset="0"/>
              </a:rPr>
              <a:t>  O texto fala sobre carnes e sua produção em larga escala, com números gigantescos, vemos o Brasil disparar com o número de exportação e importação em grande escala e da inovação do mundo moderno, a produção de carne  feita em laboratório.</a:t>
            </a:r>
          </a:p>
          <a:p>
            <a:pPr marL="0" indent="0" algn="just">
              <a:buNone/>
            </a:pPr>
            <a:r>
              <a:rPr lang="pt-BR" dirty="0" smtClean="0">
                <a:latin typeface="Times New Roman" panose="02020603050405020304" pitchFamily="18" charset="0"/>
                <a:cs typeface="Times New Roman" panose="02020603050405020304" pitchFamily="18" charset="0"/>
              </a:rPr>
              <a:t>  É uma nova linha de produtos de carne. Afirmando ser feita a mão. Produtos derivados da carne são usadas no café da manhã. A empresa avalia a quantidade e a qualidade dos produtos da marca Man Cave </a:t>
            </a:r>
            <a:r>
              <a:rPr lang="pt-BR" dirty="0" err="1" smtClean="0">
                <a:latin typeface="Times New Roman" panose="02020603050405020304" pitchFamily="18" charset="0"/>
                <a:cs typeface="Times New Roman" panose="02020603050405020304" pitchFamily="18" charset="0"/>
              </a:rPr>
              <a:t>Craft</a:t>
            </a:r>
            <a:r>
              <a:rPr lang="pt-BR" dirty="0" smtClean="0">
                <a:latin typeface="Times New Roman" panose="02020603050405020304" pitchFamily="18" charset="0"/>
                <a:cs typeface="Times New Roman" panose="02020603050405020304" pitchFamily="18" charset="0"/>
              </a:rPr>
              <a:t> </a:t>
            </a:r>
            <a:r>
              <a:rPr lang="pt-BR" dirty="0" err="1" smtClean="0">
                <a:latin typeface="Times New Roman" panose="02020603050405020304" pitchFamily="18" charset="0"/>
                <a:cs typeface="Times New Roman" panose="02020603050405020304" pitchFamily="18" charset="0"/>
              </a:rPr>
              <a:t>Eats</a:t>
            </a:r>
            <a:r>
              <a:rPr lang="pt-BR" dirty="0" smtClean="0">
                <a:latin typeface="Times New Roman" panose="02020603050405020304" pitchFamily="18" charset="0"/>
                <a:cs typeface="Times New Roman" panose="02020603050405020304" pitchFamily="18" charset="0"/>
              </a:rPr>
              <a:t>. A </a:t>
            </a:r>
            <a:r>
              <a:rPr lang="pt-BR" dirty="0" err="1" smtClean="0">
                <a:latin typeface="Times New Roman" panose="02020603050405020304" pitchFamily="18" charset="0"/>
                <a:cs typeface="Times New Roman" panose="02020603050405020304" pitchFamily="18" charset="0"/>
              </a:rPr>
              <a:t>Mighty</a:t>
            </a:r>
            <a:r>
              <a:rPr lang="pt-BR" dirty="0" smtClean="0">
                <a:latin typeface="Times New Roman" panose="02020603050405020304" pitchFamily="18" charset="0"/>
                <a:cs typeface="Times New Roman" panose="02020603050405020304" pitchFamily="18" charset="0"/>
              </a:rPr>
              <a:t> </a:t>
            </a:r>
            <a:r>
              <a:rPr lang="pt-BR" dirty="0" err="1" smtClean="0">
                <a:latin typeface="Times New Roman" panose="02020603050405020304" pitchFamily="18" charset="0"/>
                <a:cs typeface="Times New Roman" panose="02020603050405020304" pitchFamily="18" charset="0"/>
              </a:rPr>
              <a:t>Speark</a:t>
            </a:r>
            <a:r>
              <a:rPr lang="pt-BR" dirty="0" smtClean="0">
                <a:latin typeface="Times New Roman" panose="02020603050405020304" pitchFamily="18" charset="0"/>
                <a:cs typeface="Times New Roman" panose="02020603050405020304" pitchFamily="18" charset="0"/>
              </a:rPr>
              <a:t> </a:t>
            </a:r>
            <a:r>
              <a:rPr lang="pt-BR" dirty="0" err="1" smtClean="0">
                <a:latin typeface="Times New Roman" panose="02020603050405020304" pitchFamily="18" charset="0"/>
                <a:cs typeface="Times New Roman" panose="02020603050405020304" pitchFamily="18" charset="0"/>
              </a:rPr>
              <a:t>Food</a:t>
            </a:r>
            <a:r>
              <a:rPr lang="pt-BR" dirty="0" smtClean="0">
                <a:latin typeface="Times New Roman" panose="02020603050405020304" pitchFamily="18" charset="0"/>
                <a:cs typeface="Times New Roman" panose="02020603050405020304" pitchFamily="18" charset="0"/>
              </a:rPr>
              <a:t> tiveram um maior grupo de consumidores da marca contemporânea de carnes </a:t>
            </a:r>
            <a:r>
              <a:rPr lang="pt-BR" dirty="0" err="1" smtClean="0">
                <a:latin typeface="Times New Roman" panose="02020603050405020304" pitchFamily="18" charset="0"/>
                <a:cs typeface="Times New Roman" panose="02020603050405020304" pitchFamily="18" charset="0"/>
              </a:rPr>
              <a:t>premium</a:t>
            </a:r>
            <a:r>
              <a:rPr lang="pt-BR" dirty="0" smtClean="0"/>
              <a:t>.</a:t>
            </a:r>
          </a:p>
          <a:p>
            <a:pPr algn="just"/>
            <a:endParaRPr lang="pt-BR" dirty="0"/>
          </a:p>
        </p:txBody>
      </p:sp>
    </p:spTree>
    <p:extLst>
      <p:ext uri="{BB962C8B-B14F-4D97-AF65-F5344CB8AC3E}">
        <p14:creationId xmlns:p14="http://schemas.microsoft.com/office/powerpoint/2010/main" val="244012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pPr marL="0" indent="0" algn="ctr">
              <a:buNone/>
            </a:pPr>
            <a:r>
              <a:rPr lang="pt-BR" dirty="0" smtClean="0">
                <a:latin typeface="Times New Roman" panose="02020603050405020304" pitchFamily="18" charset="0"/>
                <a:cs typeface="Times New Roman" panose="02020603050405020304" pitchFamily="18" charset="0"/>
              </a:rPr>
              <a:t> </a:t>
            </a:r>
          </a:p>
          <a:p>
            <a:pPr marL="0" indent="0" algn="ctr">
              <a:buNone/>
            </a:pPr>
            <a:endParaRPr lang="pt-BR" dirty="0">
              <a:latin typeface="Times New Roman" panose="02020603050405020304" pitchFamily="18" charset="0"/>
              <a:cs typeface="Times New Roman" panose="02020603050405020304" pitchFamily="18" charset="0"/>
            </a:endParaRPr>
          </a:p>
          <a:p>
            <a:pPr marL="0" indent="0" algn="ctr">
              <a:buNone/>
            </a:pPr>
            <a:r>
              <a:rPr lang="pt-BR" sz="4800" dirty="0" smtClean="0">
                <a:latin typeface="Times New Roman" panose="02020603050405020304" pitchFamily="18" charset="0"/>
                <a:cs typeface="Times New Roman" panose="02020603050405020304" pitchFamily="18" charset="0"/>
              </a:rPr>
              <a:t>Perguntas </a:t>
            </a:r>
            <a:endParaRPr lang="pt-BR"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7354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403225"/>
            <a:ext cx="127000" cy="104775"/>
          </a:xfrm>
        </p:spPr>
        <p:txBody>
          <a:bodyPr>
            <a:normAutofit fontScale="90000"/>
          </a:bodyPr>
          <a:lstStyle/>
          <a:p>
            <a:endParaRPr lang="pt-BR" dirty="0"/>
          </a:p>
        </p:txBody>
      </p:sp>
      <p:sp>
        <p:nvSpPr>
          <p:cNvPr id="3" name="Espaço Reservado para Conteúdo 2"/>
          <p:cNvSpPr>
            <a:spLocks noGrp="1"/>
          </p:cNvSpPr>
          <p:nvPr>
            <p:ph idx="1"/>
          </p:nvPr>
        </p:nvSpPr>
        <p:spPr>
          <a:xfrm>
            <a:off x="635000" y="508000"/>
            <a:ext cx="10515600" cy="6350000"/>
          </a:xfrm>
        </p:spPr>
        <p:txBody>
          <a:bodyPr>
            <a:normAutofit lnSpcReduction="10000"/>
          </a:bodyPr>
          <a:lstStyle/>
          <a:p>
            <a:pPr marL="514350" lvl="0" indent="-514350">
              <a:buFont typeface="+mj-lt"/>
              <a:buAutoNum type="arabicPeriod"/>
            </a:pPr>
            <a:r>
              <a:rPr lang="pt-BR" b="1" dirty="0" smtClean="0">
                <a:latin typeface="Times New Roman" panose="02020603050405020304" pitchFamily="18" charset="0"/>
                <a:cs typeface="Times New Roman" panose="02020603050405020304" pitchFamily="18" charset="0"/>
              </a:rPr>
              <a:t>Qual </a:t>
            </a:r>
            <a:r>
              <a:rPr lang="pt-BR" b="1" dirty="0">
                <a:latin typeface="Times New Roman" panose="02020603050405020304" pitchFamily="18" charset="0"/>
                <a:cs typeface="Times New Roman" panose="02020603050405020304" pitchFamily="18" charset="0"/>
              </a:rPr>
              <a:t>foi o departamento dos Estados unidos que disse que os americanos consumirão cerca de 222,8 libras per capita</a:t>
            </a:r>
            <a:r>
              <a:rPr lang="pt-BR" b="1" dirty="0" smtClean="0">
                <a:latin typeface="Times New Roman" panose="02020603050405020304" pitchFamily="18" charset="0"/>
                <a:cs typeface="Times New Roman" panose="02020603050405020304" pitchFamily="18" charset="0"/>
              </a:rPr>
              <a:t>?</a:t>
            </a:r>
          </a:p>
          <a:p>
            <a:pPr marL="514350" lvl="0" indent="-514350">
              <a:buFont typeface="+mj-lt"/>
              <a:buAutoNum type="arabicPeriod"/>
            </a:pPr>
            <a:endParaRPr lang="pt-BR" b="1"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pt-BR" b="1" dirty="0">
                <a:latin typeface="Times New Roman" panose="02020603050405020304" pitchFamily="18" charset="0"/>
                <a:cs typeface="Times New Roman" panose="02020603050405020304" pitchFamily="18" charset="0"/>
              </a:rPr>
              <a:t>O que a </a:t>
            </a:r>
            <a:r>
              <a:rPr lang="pt-BR" b="1" dirty="0" err="1">
                <a:latin typeface="Times New Roman" panose="02020603050405020304" pitchFamily="18" charset="0"/>
                <a:cs typeface="Times New Roman" panose="02020603050405020304" pitchFamily="18" charset="0"/>
              </a:rPr>
              <a:t>Mighty</a:t>
            </a:r>
            <a:r>
              <a:rPr lang="pt-BR" b="1" dirty="0">
                <a:latin typeface="Times New Roman" panose="02020603050405020304" pitchFamily="18" charset="0"/>
                <a:cs typeface="Times New Roman" panose="02020603050405020304" pitchFamily="18" charset="0"/>
              </a:rPr>
              <a:t> </a:t>
            </a:r>
            <a:r>
              <a:rPr lang="pt-BR" b="1" dirty="0" err="1">
                <a:latin typeface="Times New Roman" panose="02020603050405020304" pitchFamily="18" charset="0"/>
                <a:cs typeface="Times New Roman" panose="02020603050405020304" pitchFamily="18" charset="0"/>
              </a:rPr>
              <a:t>Spark</a:t>
            </a:r>
            <a:r>
              <a:rPr lang="pt-BR" b="1" dirty="0">
                <a:latin typeface="Times New Roman" panose="02020603050405020304" pitchFamily="18" charset="0"/>
                <a:cs typeface="Times New Roman" panose="02020603050405020304" pitchFamily="18" charset="0"/>
              </a:rPr>
              <a:t> </a:t>
            </a:r>
            <a:r>
              <a:rPr lang="pt-BR" b="1" dirty="0" err="1">
                <a:latin typeface="Times New Roman" panose="02020603050405020304" pitchFamily="18" charset="0"/>
                <a:cs typeface="Times New Roman" panose="02020603050405020304" pitchFamily="18" charset="0"/>
              </a:rPr>
              <a:t>Food</a:t>
            </a:r>
            <a:r>
              <a:rPr lang="pt-BR" b="1" dirty="0">
                <a:latin typeface="Times New Roman" panose="02020603050405020304" pitchFamily="18" charset="0"/>
                <a:cs typeface="Times New Roman" panose="02020603050405020304" pitchFamily="18" charset="0"/>
              </a:rPr>
              <a:t> é? O que eles proporcionam?</a:t>
            </a:r>
            <a:endParaRPr lang="pt-BR" dirty="0">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pt-BR"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pt-BR" b="1" dirty="0" smtClean="0">
                <a:latin typeface="Times New Roman" panose="02020603050405020304" pitchFamily="18" charset="0"/>
                <a:cs typeface="Times New Roman" panose="02020603050405020304" pitchFamily="18" charset="0"/>
              </a:rPr>
              <a:t> </a:t>
            </a:r>
            <a:r>
              <a:rPr lang="pt-BR" b="1" dirty="0">
                <a:latin typeface="Times New Roman" panose="02020603050405020304" pitchFamily="18" charset="0"/>
                <a:cs typeface="Times New Roman" panose="02020603050405020304" pitchFamily="18" charset="0"/>
              </a:rPr>
              <a:t>É citado </a:t>
            </a:r>
            <a:r>
              <a:rPr lang="pt-BR" b="1" dirty="0" smtClean="0">
                <a:latin typeface="Times New Roman" panose="02020603050405020304" pitchFamily="18" charset="0"/>
                <a:cs typeface="Times New Roman" panose="02020603050405020304" pitchFamily="18" charset="0"/>
              </a:rPr>
              <a:t>várias </a:t>
            </a:r>
            <a:r>
              <a:rPr lang="pt-BR" b="1" dirty="0">
                <a:latin typeface="Times New Roman" panose="02020603050405020304" pitchFamily="18" charset="0"/>
                <a:cs typeface="Times New Roman" panose="02020603050405020304" pitchFamily="18" charset="0"/>
              </a:rPr>
              <a:t>marcas famosas de salgados no </a:t>
            </a:r>
            <a:r>
              <a:rPr lang="pt-BR" b="1" dirty="0" smtClean="0">
                <a:latin typeface="Times New Roman" panose="02020603050405020304" pitchFamily="18" charset="0"/>
                <a:cs typeface="Times New Roman" panose="02020603050405020304" pitchFamily="18" charset="0"/>
              </a:rPr>
              <a:t>parágrafo </a:t>
            </a:r>
            <a:r>
              <a:rPr lang="pt-BR" b="1" dirty="0">
                <a:latin typeface="Times New Roman" panose="02020603050405020304" pitchFamily="18" charset="0"/>
                <a:cs typeface="Times New Roman" panose="02020603050405020304" pitchFamily="18" charset="0"/>
              </a:rPr>
              <a:t>6, essas marcas poderiam ser prejudicadas se houvesse ausência da carne </a:t>
            </a:r>
            <a:r>
              <a:rPr lang="pt-BR" b="1" dirty="0" smtClean="0">
                <a:latin typeface="Times New Roman" panose="02020603050405020304" pitchFamily="18" charset="0"/>
                <a:cs typeface="Times New Roman" panose="02020603050405020304" pitchFamily="18" charset="0"/>
              </a:rPr>
              <a:t>?</a:t>
            </a:r>
          </a:p>
          <a:p>
            <a:pPr marL="514350" lvl="0" indent="-514350">
              <a:buFont typeface="+mj-lt"/>
              <a:buAutoNum type="arabicPeriod"/>
            </a:pPr>
            <a:r>
              <a:rPr lang="pt-BR" b="1" dirty="0">
                <a:latin typeface="Times New Roman" panose="02020603050405020304" pitchFamily="18" charset="0"/>
                <a:cs typeface="Times New Roman" panose="02020603050405020304" pitchFamily="18" charset="0"/>
              </a:rPr>
              <a:t> </a:t>
            </a:r>
            <a:r>
              <a:rPr lang="pt-BR" b="1" dirty="0" smtClean="0">
                <a:latin typeface="Times New Roman" panose="02020603050405020304" pitchFamily="18" charset="0"/>
                <a:cs typeface="Times New Roman" panose="02020603050405020304" pitchFamily="18" charset="0"/>
              </a:rPr>
              <a:t>Após </a:t>
            </a:r>
            <a:r>
              <a:rPr lang="pt-BR" b="1" dirty="0">
                <a:latin typeface="Times New Roman" panose="02020603050405020304" pitchFamily="18" charset="0"/>
                <a:cs typeface="Times New Roman" panose="02020603050405020304" pitchFamily="18" charset="0"/>
              </a:rPr>
              <a:t>ter feito a leitura do texto, podemos concluir o quanto a produção de carne é rentável, com base nisso qual seria o impacto econômico causado se a produção cai-se  ? </a:t>
            </a:r>
            <a:endParaRPr lang="pt-BR"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pt-BR" b="1"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pt-BR" b="1" dirty="0">
                <a:latin typeface="Times New Roman" panose="02020603050405020304" pitchFamily="18" charset="0"/>
                <a:cs typeface="Times New Roman" panose="02020603050405020304" pitchFamily="18" charset="0"/>
              </a:rPr>
              <a:t>Dentre todos os </a:t>
            </a:r>
            <a:r>
              <a:rPr lang="pt-BR" b="1" dirty="0" smtClean="0">
                <a:latin typeface="Times New Roman" panose="02020603050405020304" pitchFamily="18" charset="0"/>
                <a:cs typeface="Times New Roman" panose="02020603050405020304" pitchFamily="18" charset="0"/>
              </a:rPr>
              <a:t>países </a:t>
            </a:r>
            <a:r>
              <a:rPr lang="pt-BR" b="1" dirty="0">
                <a:latin typeface="Times New Roman" panose="02020603050405020304" pitchFamily="18" charset="0"/>
                <a:cs typeface="Times New Roman" panose="02020603050405020304" pitchFamily="18" charset="0"/>
              </a:rPr>
              <a:t>citados qual dispara no consumo de carne? </a:t>
            </a:r>
            <a:endParaRPr lang="pt-BR" b="1"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pt-B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2554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1500" y="441325"/>
            <a:ext cx="114300" cy="155575"/>
          </a:xfrm>
        </p:spPr>
        <p:txBody>
          <a:bodyPr>
            <a:normAutofit fontScale="90000"/>
          </a:bodyPr>
          <a:lstStyle/>
          <a:p>
            <a:endParaRPr lang="pt-BR" dirty="0"/>
          </a:p>
        </p:txBody>
      </p:sp>
      <p:sp>
        <p:nvSpPr>
          <p:cNvPr id="3" name="Espaço Reservado para Conteúdo 2"/>
          <p:cNvSpPr>
            <a:spLocks noGrp="1"/>
          </p:cNvSpPr>
          <p:nvPr>
            <p:ph idx="1"/>
          </p:nvPr>
        </p:nvSpPr>
        <p:spPr>
          <a:xfrm>
            <a:off x="546100" y="441325"/>
            <a:ext cx="10515600" cy="6581775"/>
          </a:xfrm>
        </p:spPr>
        <p:txBody>
          <a:bodyPr>
            <a:normAutofit fontScale="92500" lnSpcReduction="20000"/>
          </a:bodyPr>
          <a:lstStyle/>
          <a:p>
            <a:pPr marL="514350" lvl="0" indent="-514350" algn="just">
              <a:buFont typeface="+mj-lt"/>
              <a:buAutoNum type="arabicPeriod"/>
            </a:pPr>
            <a:r>
              <a:rPr lang="pt-BR" b="1" dirty="0" smtClean="0">
                <a:latin typeface="Times New Roman" panose="02020603050405020304" pitchFamily="18" charset="0"/>
                <a:cs typeface="Times New Roman" panose="02020603050405020304" pitchFamily="18" charset="0"/>
              </a:rPr>
              <a:t>Pergunta: Qual foi o departamento dos Estados unidos que disse que os americanos consumirão cerca de 222,8 libras per capita?</a:t>
            </a:r>
          </a:p>
          <a:p>
            <a:pPr marL="0" indent="0" algn="just">
              <a:buNone/>
            </a:pPr>
            <a:r>
              <a:rPr lang="pt-BR" dirty="0" smtClean="0">
                <a:latin typeface="Times New Roman" panose="02020603050405020304" pitchFamily="18" charset="0"/>
                <a:cs typeface="Times New Roman" panose="02020603050405020304" pitchFamily="18" charset="0"/>
              </a:rPr>
              <a:t>      USDA (Departamento de agricultura dos Estados unidos).</a:t>
            </a:r>
            <a:endParaRPr lang="pt-BR" b="1" dirty="0" smtClean="0">
              <a:latin typeface="Times New Roman" panose="02020603050405020304" pitchFamily="18" charset="0"/>
              <a:cs typeface="Times New Roman" panose="02020603050405020304" pitchFamily="18" charset="0"/>
            </a:endParaRPr>
          </a:p>
          <a:p>
            <a:pPr marL="0" indent="0" algn="just">
              <a:buNone/>
            </a:pPr>
            <a:r>
              <a:rPr lang="pt-BR" b="1" dirty="0" smtClean="0">
                <a:latin typeface="Times New Roman" panose="02020603050405020304" pitchFamily="18" charset="0"/>
                <a:cs typeface="Times New Roman" panose="02020603050405020304" pitchFamily="18" charset="0"/>
              </a:rPr>
              <a:t>2. O que a </a:t>
            </a:r>
            <a:r>
              <a:rPr lang="pt-BR" b="1" dirty="0" err="1" smtClean="0">
                <a:latin typeface="Times New Roman" panose="02020603050405020304" pitchFamily="18" charset="0"/>
                <a:cs typeface="Times New Roman" panose="02020603050405020304" pitchFamily="18" charset="0"/>
              </a:rPr>
              <a:t>Mighty</a:t>
            </a:r>
            <a:r>
              <a:rPr lang="pt-BR" b="1" dirty="0" smtClean="0">
                <a:latin typeface="Times New Roman" panose="02020603050405020304" pitchFamily="18" charset="0"/>
                <a:cs typeface="Times New Roman" panose="02020603050405020304" pitchFamily="18" charset="0"/>
              </a:rPr>
              <a:t> </a:t>
            </a:r>
            <a:r>
              <a:rPr lang="pt-BR" b="1" dirty="0" err="1" smtClean="0">
                <a:latin typeface="Times New Roman" panose="02020603050405020304" pitchFamily="18" charset="0"/>
                <a:cs typeface="Times New Roman" panose="02020603050405020304" pitchFamily="18" charset="0"/>
              </a:rPr>
              <a:t>Spark</a:t>
            </a:r>
            <a:r>
              <a:rPr lang="pt-BR" b="1" dirty="0" smtClean="0">
                <a:latin typeface="Times New Roman" panose="02020603050405020304" pitchFamily="18" charset="0"/>
                <a:cs typeface="Times New Roman" panose="02020603050405020304" pitchFamily="18" charset="0"/>
              </a:rPr>
              <a:t> </a:t>
            </a:r>
            <a:r>
              <a:rPr lang="pt-BR" b="1" dirty="0" err="1" smtClean="0">
                <a:latin typeface="Times New Roman" panose="02020603050405020304" pitchFamily="18" charset="0"/>
                <a:cs typeface="Times New Roman" panose="02020603050405020304" pitchFamily="18" charset="0"/>
              </a:rPr>
              <a:t>Food</a:t>
            </a:r>
            <a:r>
              <a:rPr lang="pt-BR" b="1" dirty="0" smtClean="0">
                <a:latin typeface="Times New Roman" panose="02020603050405020304" pitchFamily="18" charset="0"/>
                <a:cs typeface="Times New Roman" panose="02020603050405020304" pitchFamily="18" charset="0"/>
              </a:rPr>
              <a:t> é? O que eles proporcionam?</a:t>
            </a:r>
          </a:p>
          <a:p>
            <a:pPr marL="0" indent="0" algn="just">
              <a:buNone/>
            </a:pPr>
            <a:r>
              <a:rPr lang="pt-BR" dirty="0" smtClean="0">
                <a:latin typeface="Times New Roman" panose="02020603050405020304" pitchFamily="18" charset="0"/>
                <a:cs typeface="Times New Roman" panose="02020603050405020304" pitchFamily="18" charset="0"/>
              </a:rPr>
              <a:t>      Uma </a:t>
            </a:r>
            <a:r>
              <a:rPr lang="pt-BR" dirty="0">
                <a:latin typeface="Times New Roman" panose="02020603050405020304" pitchFamily="18" charset="0"/>
                <a:cs typeface="Times New Roman" panose="02020603050405020304" pitchFamily="18" charset="0"/>
              </a:rPr>
              <a:t>nova linha de produtos de carne. É uma marca contemporânea de carnes </a:t>
            </a:r>
            <a:r>
              <a:rPr lang="pt-BR" dirty="0" err="1">
                <a:latin typeface="Times New Roman" panose="02020603050405020304" pitchFamily="18" charset="0"/>
                <a:cs typeface="Times New Roman" panose="02020603050405020304" pitchFamily="18" charset="0"/>
              </a:rPr>
              <a:t>premium</a:t>
            </a:r>
            <a:r>
              <a:rPr lang="pt-BR" dirty="0" smtClean="0">
                <a:latin typeface="Times New Roman" panose="02020603050405020304" pitchFamily="18" charset="0"/>
                <a:cs typeface="Times New Roman" panose="02020603050405020304" pitchFamily="18" charset="0"/>
              </a:rPr>
              <a:t>.</a:t>
            </a:r>
            <a:endParaRPr lang="pt-BR" dirty="0"/>
          </a:p>
          <a:p>
            <a:pPr marL="0" lvl="0" indent="0" algn="just">
              <a:buNone/>
            </a:pPr>
            <a:r>
              <a:rPr lang="pt-BR" b="1" dirty="0" smtClean="0">
                <a:latin typeface="Times New Roman" panose="02020603050405020304" pitchFamily="18" charset="0"/>
                <a:cs typeface="Times New Roman" panose="02020603050405020304" pitchFamily="18" charset="0"/>
              </a:rPr>
              <a:t>3. </a:t>
            </a:r>
            <a:r>
              <a:rPr lang="pt-BR" b="1" dirty="0">
                <a:latin typeface="Times New Roman" panose="02020603050405020304" pitchFamily="18" charset="0"/>
                <a:cs typeface="Times New Roman" panose="02020603050405020304" pitchFamily="18" charset="0"/>
              </a:rPr>
              <a:t>É citado várias marcas famosas de salgados no parágrafo 6, essas marcas poderiam ser prejudicadas se houvesse ausência da carne ?</a:t>
            </a:r>
          </a:p>
          <a:p>
            <a:pPr marL="0" indent="0" algn="just">
              <a:buNone/>
            </a:pPr>
            <a:r>
              <a:rPr lang="pt-BR" dirty="0">
                <a:latin typeface="Times New Roman" panose="02020603050405020304" pitchFamily="18" charset="0"/>
                <a:cs typeface="Times New Roman" panose="02020603050405020304" pitchFamily="18" charset="0"/>
              </a:rPr>
              <a:t>Sim, um terço de sua matéria prima e da </a:t>
            </a:r>
            <a:r>
              <a:rPr lang="pt-BR" dirty="0" smtClean="0">
                <a:latin typeface="Times New Roman" panose="02020603050405020304" pitchFamily="18" charset="0"/>
                <a:cs typeface="Times New Roman" panose="02020603050405020304" pitchFamily="18" charset="0"/>
              </a:rPr>
              <a:t>carne.</a:t>
            </a:r>
          </a:p>
          <a:p>
            <a:pPr marL="0" lvl="0" indent="0" algn="just">
              <a:buNone/>
            </a:pPr>
            <a:r>
              <a:rPr lang="pt-BR" b="1" dirty="0" smtClean="0">
                <a:latin typeface="Times New Roman" panose="02020603050405020304" pitchFamily="18" charset="0"/>
                <a:cs typeface="Times New Roman" panose="02020603050405020304" pitchFamily="18" charset="0"/>
              </a:rPr>
              <a:t>4. </a:t>
            </a:r>
            <a:r>
              <a:rPr lang="pt-BR" b="1" dirty="0">
                <a:latin typeface="Times New Roman" panose="02020603050405020304" pitchFamily="18" charset="0"/>
                <a:cs typeface="Times New Roman" panose="02020603050405020304" pitchFamily="18" charset="0"/>
              </a:rPr>
              <a:t>Após ter feito a leitura do texto, podemos concluir o quanto a produção de carne é rentável, com base nisso qual seria o impacto econômico causado se a produção cai-se  ? </a:t>
            </a:r>
            <a:endParaRPr lang="pt-BR" b="1" dirty="0" smtClean="0">
              <a:latin typeface="Times New Roman" panose="02020603050405020304" pitchFamily="18" charset="0"/>
              <a:cs typeface="Times New Roman" panose="02020603050405020304" pitchFamily="18" charset="0"/>
            </a:endParaRPr>
          </a:p>
          <a:p>
            <a:pPr marL="0" lvl="0" indent="0" algn="just">
              <a:buNone/>
            </a:pPr>
            <a:r>
              <a:rPr lang="pt-BR" dirty="0">
                <a:latin typeface="Times New Roman" panose="02020603050405020304" pitchFamily="18" charset="0"/>
                <a:cs typeface="Times New Roman" panose="02020603050405020304" pitchFamily="18" charset="0"/>
              </a:rPr>
              <a:t>Haveria um aumento não tão significativo na inflação, porém forte o bastante para sentir no </a:t>
            </a:r>
            <a:r>
              <a:rPr lang="pt-BR" dirty="0" smtClean="0">
                <a:latin typeface="Times New Roman" panose="02020603050405020304" pitchFamily="18" charset="0"/>
                <a:cs typeface="Times New Roman" panose="02020603050405020304" pitchFamily="18" charset="0"/>
              </a:rPr>
              <a:t>bolso </a:t>
            </a:r>
            <a:r>
              <a:rPr lang="pt-BR" dirty="0">
                <a:latin typeface="Times New Roman" panose="02020603050405020304" pitchFamily="18" charset="0"/>
                <a:cs typeface="Times New Roman" panose="02020603050405020304" pitchFamily="18" charset="0"/>
              </a:rPr>
              <a:t>de cada um, gerando uma instabilidade economicamente </a:t>
            </a:r>
            <a:r>
              <a:rPr lang="pt-BR" dirty="0" smtClean="0">
                <a:latin typeface="Times New Roman" panose="02020603050405020304" pitchFamily="18" charset="0"/>
                <a:cs typeface="Times New Roman" panose="02020603050405020304" pitchFamily="18" charset="0"/>
              </a:rPr>
              <a:t>preocupante.</a:t>
            </a:r>
          </a:p>
          <a:p>
            <a:pPr marL="0" indent="0" algn="just">
              <a:buNone/>
            </a:pPr>
            <a:r>
              <a:rPr lang="pt-BR" b="1" dirty="0" smtClean="0">
                <a:latin typeface="Times New Roman" panose="02020603050405020304" pitchFamily="18" charset="0"/>
                <a:cs typeface="Times New Roman" panose="02020603050405020304" pitchFamily="18" charset="0"/>
              </a:rPr>
              <a:t>5.</a:t>
            </a:r>
            <a:r>
              <a:rPr lang="pt-BR" b="1" dirty="0">
                <a:latin typeface="Times New Roman" panose="02020603050405020304" pitchFamily="18" charset="0"/>
                <a:cs typeface="Times New Roman" panose="02020603050405020304" pitchFamily="18" charset="0"/>
              </a:rPr>
              <a:t> Dentre todos os </a:t>
            </a:r>
            <a:r>
              <a:rPr lang="pt-BR" b="1" dirty="0" smtClean="0">
                <a:latin typeface="Times New Roman" panose="02020603050405020304" pitchFamily="18" charset="0"/>
                <a:cs typeface="Times New Roman" panose="02020603050405020304" pitchFamily="18" charset="0"/>
              </a:rPr>
              <a:t>países </a:t>
            </a:r>
            <a:r>
              <a:rPr lang="pt-BR" b="1" dirty="0">
                <a:latin typeface="Times New Roman" panose="02020603050405020304" pitchFamily="18" charset="0"/>
                <a:cs typeface="Times New Roman" panose="02020603050405020304" pitchFamily="18" charset="0"/>
              </a:rPr>
              <a:t>citados qual dispara no consumo de carne? </a:t>
            </a:r>
            <a:endParaRPr lang="pt-BR" b="1" dirty="0" smtClean="0">
              <a:latin typeface="Times New Roman" panose="02020603050405020304" pitchFamily="18" charset="0"/>
              <a:cs typeface="Times New Roman" panose="02020603050405020304" pitchFamily="18" charset="0"/>
            </a:endParaRPr>
          </a:p>
          <a:p>
            <a:pPr marL="0" indent="0" algn="just">
              <a:buNone/>
            </a:pPr>
            <a:r>
              <a:rPr lang="pt-BR" dirty="0" err="1">
                <a:latin typeface="Times New Roman" panose="02020603050405020304" pitchFamily="18" charset="0"/>
                <a:cs typeface="Times New Roman" panose="02020603050405020304" pitchFamily="18" charset="0"/>
              </a:rPr>
              <a:t>Estadus</a:t>
            </a:r>
            <a:r>
              <a:rPr lang="pt-BR" dirty="0">
                <a:latin typeface="Times New Roman" panose="02020603050405020304" pitchFamily="18" charset="0"/>
                <a:cs typeface="Times New Roman" panose="02020603050405020304" pitchFamily="18" charset="0"/>
              </a:rPr>
              <a:t> Unidos da América </a:t>
            </a:r>
          </a:p>
          <a:p>
            <a:pPr marL="0" lvl="0" indent="0">
              <a:buNone/>
            </a:pPr>
            <a:endParaRPr lang="pt-BR" dirty="0">
              <a:latin typeface="Times New Roman" panose="02020603050405020304" pitchFamily="18" charset="0"/>
              <a:cs typeface="Times New Roman" panose="02020603050405020304" pitchFamily="18" charset="0"/>
            </a:endParaRPr>
          </a:p>
          <a:p>
            <a:pPr marL="0" indent="0">
              <a:buNone/>
            </a:pPr>
            <a:endParaRPr lang="pt-BR" dirty="0" smtClean="0">
              <a:latin typeface="Times New Roman" panose="02020603050405020304" pitchFamily="18" charset="0"/>
              <a:cs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22390729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Referências </a:t>
            </a:r>
            <a:endParaRPr lang="pt-BR" dirty="0"/>
          </a:p>
        </p:txBody>
      </p:sp>
      <p:sp>
        <p:nvSpPr>
          <p:cNvPr id="3" name="Espaço Reservado para Conteúdo 2"/>
          <p:cNvSpPr>
            <a:spLocks noGrp="1"/>
          </p:cNvSpPr>
          <p:nvPr>
            <p:ph idx="1"/>
          </p:nvPr>
        </p:nvSpPr>
        <p:spPr/>
        <p:txBody>
          <a:bodyPr/>
          <a:lstStyle/>
          <a:p>
            <a:pPr marL="0" indent="0">
              <a:buNone/>
            </a:pPr>
            <a:r>
              <a:rPr lang="pt-BR" dirty="0">
                <a:hlinkClick r:id="rId2"/>
              </a:rPr>
              <a:t>https://www.foodprocessing.com/articles</a:t>
            </a:r>
            <a:r>
              <a:rPr lang="pt-BR" dirty="0" smtClean="0">
                <a:hlinkClick r:id="rId2"/>
              </a:rPr>
              <a:t>/</a:t>
            </a:r>
            <a:endParaRPr lang="pt-BR" dirty="0" smtClean="0"/>
          </a:p>
          <a:p>
            <a:pPr marL="0" indent="0">
              <a:buNone/>
            </a:pPr>
            <a:endParaRPr lang="pt-BR" dirty="0"/>
          </a:p>
        </p:txBody>
      </p:sp>
    </p:spTree>
    <p:extLst>
      <p:ext uri="{BB962C8B-B14F-4D97-AF65-F5344CB8AC3E}">
        <p14:creationId xmlns:p14="http://schemas.microsoft.com/office/powerpoint/2010/main" val="3454760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1800225"/>
            <a:ext cx="10515600" cy="4351338"/>
          </a:xfrm>
        </p:spPr>
        <p:txBody>
          <a:bodyPr>
            <a:normAutofit/>
          </a:bodyPr>
          <a:lstStyle/>
          <a:p>
            <a:pPr marL="0" indent="0" algn="ctr">
              <a:buNone/>
            </a:pPr>
            <a:endParaRPr lang="pt-BR" sz="4800" dirty="0" smtClean="0">
              <a:latin typeface="Times New Roman" panose="02020603050405020304" pitchFamily="18" charset="0"/>
              <a:cs typeface="Times New Roman" panose="02020603050405020304" pitchFamily="18" charset="0"/>
            </a:endParaRPr>
          </a:p>
          <a:p>
            <a:pPr marL="0" indent="0" algn="ctr">
              <a:buNone/>
            </a:pPr>
            <a:r>
              <a:rPr lang="pt-BR" sz="4800" dirty="0" smtClean="0">
                <a:latin typeface="Times New Roman" panose="02020603050405020304" pitchFamily="18" charset="0"/>
                <a:cs typeface="Times New Roman" panose="02020603050405020304" pitchFamily="18" charset="0"/>
              </a:rPr>
              <a:t>Obrigada </a:t>
            </a:r>
            <a:endParaRPr lang="pt-BR"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142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25425"/>
            <a:ext cx="10515600" cy="1325563"/>
          </a:xfrm>
        </p:spPr>
        <p:txBody>
          <a:bodyPr>
            <a:normAutofit/>
          </a:bodyPr>
          <a:lstStyle/>
          <a:p>
            <a:r>
              <a:rPr lang="en-US" b="1" dirty="0">
                <a:latin typeface="Times New Roman" panose="02020603050405020304" pitchFamily="18" charset="0"/>
                <a:ea typeface="Batang" panose="02030600000101010101" pitchFamily="18" charset="-127"/>
                <a:cs typeface="Times New Roman" panose="02020603050405020304" pitchFamily="18" charset="0"/>
              </a:rPr>
              <a:t>Meat and Poultry Still at the Heart of Protein Craze</a:t>
            </a:r>
            <a:endParaRPr lang="pt-BR" dirty="0">
              <a:latin typeface="Times New Roman" panose="02020603050405020304" pitchFamily="18" charset="0"/>
              <a:ea typeface="Batang" panose="02030600000101010101" pitchFamily="18" charset="-127"/>
              <a:cs typeface="Times New Roman" panose="02020603050405020304" pitchFamily="18" charset="0"/>
            </a:endParaRPr>
          </a:p>
        </p:txBody>
      </p:sp>
      <p:sp>
        <p:nvSpPr>
          <p:cNvPr id="3" name="Espaço Reservado para Conteúdo 2"/>
          <p:cNvSpPr>
            <a:spLocks noGrp="1"/>
          </p:cNvSpPr>
          <p:nvPr>
            <p:ph idx="1"/>
          </p:nvPr>
        </p:nvSpPr>
        <p:spPr>
          <a:xfrm>
            <a:off x="838200" y="1550988"/>
            <a:ext cx="10515600" cy="5307011"/>
          </a:xfrm>
        </p:spPr>
        <p:txBody>
          <a:bodyPr>
            <a:normAutofit/>
          </a:bodyPr>
          <a:lstStyle/>
          <a:p>
            <a:pPr marL="0" indent="0" algn="just">
              <a:buNone/>
            </a:pPr>
            <a:r>
              <a:rPr lang="en-US" dirty="0" smtClean="0">
                <a:latin typeface="Times New Roman" panose="02020603050405020304" pitchFamily="18" charset="0"/>
                <a:ea typeface="Batang" panose="02030600000101010101" pitchFamily="18" charset="-127"/>
                <a:cs typeface="Times New Roman" panose="02020603050405020304" pitchFamily="18" charset="0"/>
              </a:rPr>
              <a:t>     </a:t>
            </a:r>
            <a:r>
              <a:rPr lang="en-US" sz="2400" dirty="0" smtClean="0">
                <a:latin typeface="Times New Roman" panose="02020603050405020304" pitchFamily="18" charset="0"/>
                <a:ea typeface="Batang" panose="02030600000101010101" pitchFamily="18" charset="-127"/>
                <a:cs typeface="Times New Roman" panose="02020603050405020304" pitchFamily="18" charset="0"/>
              </a:rPr>
              <a:t>While </a:t>
            </a:r>
            <a:r>
              <a:rPr lang="en-US" sz="2400" dirty="0">
                <a:latin typeface="Times New Roman" panose="02020603050405020304" pitchFamily="18" charset="0"/>
                <a:ea typeface="Batang" panose="02030600000101010101" pitchFamily="18" charset="-127"/>
                <a:cs typeface="Times New Roman" panose="02020603050405020304" pitchFamily="18" charset="0"/>
              </a:rPr>
              <a:t>plant-based meat alternatives </a:t>
            </a:r>
            <a:r>
              <a:rPr lang="en-US" sz="2400" dirty="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are becoming </a:t>
            </a:r>
            <a:r>
              <a:rPr lang="en-US" sz="2400" dirty="0">
                <a:latin typeface="Times New Roman" panose="02020603050405020304" pitchFamily="18" charset="0"/>
                <a:ea typeface="Batang" panose="02030600000101010101" pitchFamily="18" charset="-127"/>
                <a:cs typeface="Times New Roman" panose="02020603050405020304" pitchFamily="18" charset="0"/>
              </a:rPr>
              <a:t>popular and "cultured" or lab-grown meat looms, America </a:t>
            </a:r>
            <a:r>
              <a:rPr lang="en-US" sz="2400" dirty="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is producing </a:t>
            </a:r>
            <a:r>
              <a:rPr lang="en-US" sz="2400" dirty="0">
                <a:latin typeface="Times New Roman" panose="02020603050405020304" pitchFamily="18" charset="0"/>
                <a:ea typeface="Batang" panose="02030600000101010101" pitchFamily="18" charset="-127"/>
                <a:cs typeface="Times New Roman" panose="02020603050405020304" pitchFamily="18" charset="0"/>
              </a:rPr>
              <a:t>more meat – the old-fashioned, animal-based kind -- than ever. Farmers and meat packers generated a record 100 billion lb. of red meat and poultry in 2017, USDA estimates. And a recent report in the Wall Street Journal indicates they're gearing up for an even bigger year in 2018, thanks to a stronger economy.</a:t>
            </a:r>
            <a:endParaRPr lang="pt-BR" sz="2400" dirty="0">
              <a:latin typeface="Times New Roman" panose="02020603050405020304" pitchFamily="18" charset="0"/>
              <a:ea typeface="Batang" panose="02030600000101010101" pitchFamily="18" charset="-127"/>
              <a:cs typeface="Times New Roman" panose="02020603050405020304" pitchFamily="18" charset="0"/>
            </a:endParaRPr>
          </a:p>
          <a:p>
            <a:pPr marL="0" indent="0" algn="just">
              <a:buNone/>
            </a:pPr>
            <a:r>
              <a:rPr lang="en-US" sz="2400" dirty="0" smtClean="0">
                <a:latin typeface="Times New Roman" panose="02020603050405020304" pitchFamily="18" charset="0"/>
                <a:ea typeface="Batang" panose="02030600000101010101" pitchFamily="18" charset="-127"/>
                <a:cs typeface="Times New Roman" panose="02020603050405020304" pitchFamily="18" charset="0"/>
              </a:rPr>
              <a:t>     USDA </a:t>
            </a:r>
            <a:r>
              <a:rPr lang="en-US" sz="2400" dirty="0">
                <a:solidFill>
                  <a:srgbClr val="00B0F0"/>
                </a:solidFill>
                <a:latin typeface="Times New Roman" panose="02020603050405020304" pitchFamily="18" charset="0"/>
                <a:ea typeface="Batang" panose="02030600000101010101" pitchFamily="18" charset="-127"/>
                <a:cs typeface="Times New Roman" panose="02020603050405020304" pitchFamily="18" charset="0"/>
              </a:rPr>
              <a:t>thinks </a:t>
            </a:r>
            <a:r>
              <a:rPr lang="en-US" sz="2400" dirty="0">
                <a:latin typeface="Times New Roman" panose="02020603050405020304" pitchFamily="18" charset="0"/>
                <a:ea typeface="Batang" panose="02030600000101010101" pitchFamily="18" charset="-127"/>
                <a:cs typeface="Times New Roman" panose="02020603050405020304" pitchFamily="18" charset="0"/>
              </a:rPr>
              <a:t>Americans </a:t>
            </a:r>
            <a:r>
              <a:rPr lang="en-US" sz="2400" dirty="0">
                <a:solidFill>
                  <a:schemeClr val="accent6"/>
                </a:solidFill>
                <a:latin typeface="Times New Roman" panose="02020603050405020304" pitchFamily="18" charset="0"/>
                <a:ea typeface="Batang" panose="02030600000101010101" pitchFamily="18" charset="-127"/>
                <a:cs typeface="Times New Roman" panose="02020603050405020304" pitchFamily="18" charset="0"/>
              </a:rPr>
              <a:t>will consume </a:t>
            </a:r>
            <a:r>
              <a:rPr lang="en-US" sz="2400" dirty="0">
                <a:latin typeface="Times New Roman" panose="02020603050405020304" pitchFamily="18" charset="0"/>
                <a:ea typeface="Batang" panose="02030600000101010101" pitchFamily="18" charset="-127"/>
                <a:cs typeface="Times New Roman" panose="02020603050405020304" pitchFamily="18" charset="0"/>
              </a:rPr>
              <a:t>close to 222.8 lb. per capita. Big meat companies like Tyson Foods and JBS USA </a:t>
            </a:r>
            <a:r>
              <a:rPr lang="en-US" sz="2400" dirty="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are building </a:t>
            </a:r>
            <a:r>
              <a:rPr lang="en-US" sz="2400" dirty="0">
                <a:latin typeface="Times New Roman" panose="02020603050405020304" pitchFamily="18" charset="0"/>
                <a:ea typeface="Batang" panose="02030600000101010101" pitchFamily="18" charset="-127"/>
                <a:cs typeface="Times New Roman" panose="02020603050405020304" pitchFamily="18" charset="0"/>
              </a:rPr>
              <a:t>new plants expected to push U.S. meat production up 3.8 percent this year − the biggest increase in more than 20 years, the Journal reports.</a:t>
            </a:r>
            <a:endParaRPr lang="pt-BR" sz="2400" dirty="0">
              <a:latin typeface="Times New Roman" panose="02020603050405020304" pitchFamily="18" charset="0"/>
              <a:ea typeface="Batang" panose="02030600000101010101" pitchFamily="18" charset="-127"/>
              <a:cs typeface="Times New Roman" panose="02020603050405020304" pitchFamily="18" charset="0"/>
            </a:endParaRPr>
          </a:p>
          <a:p>
            <a:pPr marL="0" indent="0" algn="just">
              <a:buNone/>
            </a:pPr>
            <a:r>
              <a:rPr lang="en-US" sz="2400" dirty="0" smtClean="0">
                <a:latin typeface="Times New Roman" panose="02020603050405020304" pitchFamily="18" charset="0"/>
                <a:ea typeface="Batang" panose="02030600000101010101" pitchFamily="18" charset="-127"/>
                <a:cs typeface="Times New Roman" panose="02020603050405020304" pitchFamily="18" charset="0"/>
              </a:rPr>
              <a:t>      The </a:t>
            </a:r>
            <a:r>
              <a:rPr lang="en-US" sz="2400" dirty="0">
                <a:latin typeface="Times New Roman" panose="02020603050405020304" pitchFamily="18" charset="0"/>
                <a:ea typeface="Batang" panose="02030600000101010101" pitchFamily="18" charset="-127"/>
                <a:cs typeface="Times New Roman" panose="02020603050405020304" pitchFamily="18" charset="0"/>
              </a:rPr>
              <a:t>expanding production </a:t>
            </a:r>
            <a:r>
              <a:rPr lang="en-US" sz="2400" dirty="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is being </a:t>
            </a:r>
            <a:r>
              <a:rPr lang="en-US" sz="2400" dirty="0">
                <a:latin typeface="Times New Roman" panose="02020603050405020304" pitchFamily="18" charset="0"/>
                <a:ea typeface="Batang" panose="02030600000101010101" pitchFamily="18" charset="-127"/>
                <a:cs typeface="Times New Roman" panose="02020603050405020304" pitchFamily="18" charset="0"/>
              </a:rPr>
              <a:t>supported by lower animal feed costs, </a:t>
            </a:r>
            <a:r>
              <a:rPr lang="en-US" sz="2400" dirty="0" err="1">
                <a:latin typeface="Times New Roman" panose="02020603050405020304" pitchFamily="18" charset="0"/>
                <a:ea typeface="Batang" panose="02030600000101010101" pitchFamily="18" charset="-127"/>
                <a:cs typeface="Times New Roman" panose="02020603050405020304" pitchFamily="18" charset="0"/>
              </a:rPr>
              <a:t>Rabobank</a:t>
            </a:r>
            <a:r>
              <a:rPr lang="en-US" sz="2400" dirty="0">
                <a:latin typeface="Times New Roman" panose="02020603050405020304" pitchFamily="18" charset="0"/>
                <a:ea typeface="Batang" panose="02030600000101010101" pitchFamily="18" charset="-127"/>
                <a:cs typeface="Times New Roman" panose="02020603050405020304" pitchFamily="18" charset="0"/>
              </a:rPr>
              <a:t> says. In fact, cheap grain </a:t>
            </a:r>
            <a:r>
              <a:rPr lang="en-US" sz="2400" dirty="0">
                <a:solidFill>
                  <a:srgbClr val="FF66CC"/>
                </a:solidFill>
                <a:latin typeface="Times New Roman" panose="02020603050405020304" pitchFamily="18" charset="0"/>
                <a:ea typeface="Batang" panose="02030600000101010101" pitchFamily="18" charset="-127"/>
                <a:cs typeface="Times New Roman" panose="02020603050405020304" pitchFamily="18" charset="0"/>
              </a:rPr>
              <a:t>may</a:t>
            </a:r>
            <a:r>
              <a:rPr lang="en-US" sz="2400" dirty="0">
                <a:latin typeface="Times New Roman" panose="02020603050405020304" pitchFamily="18" charset="0"/>
                <a:ea typeface="Batang" panose="02030600000101010101" pitchFamily="18" charset="-127"/>
                <a:cs typeface="Times New Roman" panose="02020603050405020304" pitchFamily="18" charset="0"/>
              </a:rPr>
              <a:t> be fueling a beef and poultry </a:t>
            </a:r>
            <a:r>
              <a:rPr lang="en-US" sz="2400" dirty="0" smtClean="0">
                <a:latin typeface="Times New Roman" panose="02020603050405020304" pitchFamily="18" charset="0"/>
                <a:ea typeface="Batang" panose="02030600000101010101" pitchFamily="18" charset="-127"/>
                <a:cs typeface="Times New Roman" panose="02020603050405020304" pitchFamily="18" charset="0"/>
              </a:rPr>
              <a:t>boom.</a:t>
            </a:r>
          </a:p>
          <a:p>
            <a:pPr marL="0" indent="0" algn="just">
              <a:buNone/>
            </a:pPr>
            <a:r>
              <a:rPr lang="en-US" sz="2400" dirty="0" err="1" smtClean="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Laranja</a:t>
            </a:r>
            <a:r>
              <a:rPr lang="en-US" sz="2400" dirty="0" smtClean="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 </a:t>
            </a:r>
            <a:r>
              <a:rPr lang="en-US" sz="2400" dirty="0" err="1" smtClean="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presente</a:t>
            </a:r>
            <a:r>
              <a:rPr lang="en-US" sz="2400" dirty="0" smtClean="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 </a:t>
            </a:r>
            <a:r>
              <a:rPr lang="en-US" sz="2400" dirty="0" err="1" smtClean="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contínuo</a:t>
            </a:r>
            <a:r>
              <a:rPr lang="en-US" sz="2400" dirty="0" smtClean="0">
                <a:solidFill>
                  <a:srgbClr val="FFC000"/>
                </a:solidFill>
                <a:latin typeface="Times New Roman" panose="02020603050405020304" pitchFamily="18" charset="0"/>
                <a:ea typeface="Batang" panose="02030600000101010101" pitchFamily="18" charset="-127"/>
                <a:cs typeface="Times New Roman" panose="02020603050405020304" pitchFamily="18" charset="0"/>
              </a:rPr>
              <a:t>            </a:t>
            </a:r>
            <a:r>
              <a:rPr lang="en-US" sz="2400" dirty="0" smtClean="0">
                <a:solidFill>
                  <a:srgbClr val="FF66CC"/>
                </a:solidFill>
                <a:latin typeface="Times New Roman" panose="02020603050405020304" pitchFamily="18" charset="0"/>
                <a:ea typeface="Batang" panose="02030600000101010101" pitchFamily="18" charset="-127"/>
                <a:cs typeface="Times New Roman" panose="02020603050405020304" pitchFamily="18" charset="0"/>
              </a:rPr>
              <a:t>Rosa- Modal</a:t>
            </a:r>
          </a:p>
          <a:p>
            <a:pPr marL="0" indent="0" algn="just">
              <a:buNone/>
            </a:pPr>
            <a:r>
              <a:rPr lang="en-US" sz="2400" dirty="0" smtClean="0">
                <a:solidFill>
                  <a:srgbClr val="0070C0"/>
                </a:solidFill>
                <a:latin typeface="Times New Roman" panose="02020603050405020304" pitchFamily="18" charset="0"/>
                <a:ea typeface="Batang" panose="02030600000101010101" pitchFamily="18" charset="-127"/>
                <a:cs typeface="Times New Roman" panose="02020603050405020304" pitchFamily="18" charset="0"/>
              </a:rPr>
              <a:t>Azul- </a:t>
            </a:r>
            <a:r>
              <a:rPr lang="en-US" sz="2400" dirty="0" err="1">
                <a:solidFill>
                  <a:srgbClr val="0070C0"/>
                </a:solidFill>
                <a:latin typeface="Times New Roman" panose="02020603050405020304" pitchFamily="18" charset="0"/>
                <a:ea typeface="Batang" panose="02030600000101010101" pitchFamily="18" charset="-127"/>
                <a:cs typeface="Times New Roman" panose="02020603050405020304" pitchFamily="18" charset="0"/>
              </a:rPr>
              <a:t>P</a:t>
            </a:r>
            <a:r>
              <a:rPr lang="en-US" sz="2400" dirty="0" err="1" smtClean="0">
                <a:solidFill>
                  <a:srgbClr val="0070C0"/>
                </a:solidFill>
                <a:latin typeface="Times New Roman" panose="02020603050405020304" pitchFamily="18" charset="0"/>
                <a:ea typeface="Batang" panose="02030600000101010101" pitchFamily="18" charset="-127"/>
                <a:cs typeface="Times New Roman" panose="02020603050405020304" pitchFamily="18" charset="0"/>
              </a:rPr>
              <a:t>resente</a:t>
            </a:r>
            <a:r>
              <a:rPr lang="en-US" sz="2400" dirty="0" smtClean="0">
                <a:solidFill>
                  <a:srgbClr val="0070C0"/>
                </a:solidFill>
                <a:latin typeface="Times New Roman" panose="02020603050405020304" pitchFamily="18" charset="0"/>
                <a:ea typeface="Batang" panose="02030600000101010101" pitchFamily="18" charset="-127"/>
                <a:cs typeface="Times New Roman" panose="02020603050405020304" pitchFamily="18" charset="0"/>
              </a:rPr>
              <a:t> simples</a:t>
            </a:r>
          </a:p>
          <a:p>
            <a:pPr marL="0" indent="0" algn="just">
              <a:buNone/>
            </a:pPr>
            <a:endParaRPr lang="pt-BR" dirty="0" smtClean="0">
              <a:latin typeface="Times New Roman" panose="02020603050405020304" pitchFamily="18" charset="0"/>
              <a:ea typeface="Batang" panose="02030600000101010101" pitchFamily="18" charset="-127"/>
              <a:cs typeface="Times New Roman" panose="02020603050405020304" pitchFamily="18" charset="0"/>
            </a:endParaRPr>
          </a:p>
          <a:p>
            <a:pPr marL="0" indent="0" algn="just">
              <a:buNone/>
            </a:pPr>
            <a:endParaRPr lang="pt-BR" dirty="0">
              <a:latin typeface="Times New Roman" panose="02020603050405020304" pitchFamily="18" charset="0"/>
              <a:ea typeface="Batang" panose="02030600000101010101" pitchFamily="18" charset="-127"/>
              <a:cs typeface="Times New Roman" panose="02020603050405020304" pitchFamily="18" charset="0"/>
            </a:endParaRPr>
          </a:p>
          <a:p>
            <a:pPr algn="just"/>
            <a:endParaRPr lang="pt-BR" dirty="0"/>
          </a:p>
        </p:txBody>
      </p:sp>
    </p:spTree>
    <p:extLst>
      <p:ext uri="{BB962C8B-B14F-4D97-AF65-F5344CB8AC3E}">
        <p14:creationId xmlns:p14="http://schemas.microsoft.com/office/powerpoint/2010/main" val="13485286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5500" y="758825"/>
            <a:ext cx="190500" cy="79375"/>
          </a:xfrm>
        </p:spPr>
        <p:txBody>
          <a:bodyPr>
            <a:normAutofit fontScale="90000"/>
          </a:bodyPr>
          <a:lstStyle/>
          <a:p>
            <a:endParaRPr lang="pt-BR" dirty="0"/>
          </a:p>
        </p:txBody>
      </p:sp>
      <p:sp>
        <p:nvSpPr>
          <p:cNvPr id="3" name="Espaço Reservado para Conteúdo 2"/>
          <p:cNvSpPr>
            <a:spLocks noGrp="1"/>
          </p:cNvSpPr>
          <p:nvPr>
            <p:ph idx="1"/>
          </p:nvPr>
        </p:nvSpPr>
        <p:spPr>
          <a:xfrm>
            <a:off x="393700" y="139700"/>
            <a:ext cx="11201400" cy="6415646"/>
          </a:xfrm>
        </p:spPr>
        <p:txBody>
          <a:bodyPr>
            <a:normAutofit fontScale="850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     Fueling </a:t>
            </a:r>
            <a:r>
              <a:rPr lang="en-US" dirty="0">
                <a:latin typeface="Times New Roman" panose="02020603050405020304" pitchFamily="18" charset="0"/>
                <a:cs typeface="Times New Roman" panose="02020603050405020304" pitchFamily="18" charset="0"/>
              </a:rPr>
              <a:t>an export boom, too. Taken separately, beef (at just over $6 billion in 2013), pork ($6 billion) and poultry ($5.5 billion) </a:t>
            </a:r>
            <a:r>
              <a:rPr lang="en-US" dirty="0">
                <a:solidFill>
                  <a:srgbClr val="00B0F0"/>
                </a:solidFill>
                <a:latin typeface="Times New Roman" panose="02020603050405020304" pitchFamily="18" charset="0"/>
                <a:cs typeface="Times New Roman" panose="02020603050405020304" pitchFamily="18" charset="0"/>
              </a:rPr>
              <a:t>are</a:t>
            </a:r>
            <a:r>
              <a:rPr lang="en-US" dirty="0">
                <a:solidFill>
                  <a:srgbClr val="FFC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this country's third, fourth and sixth largest exports. Combined, they </a:t>
            </a:r>
            <a:r>
              <a:rPr lang="en-US" dirty="0">
                <a:solidFill>
                  <a:srgbClr val="00B0F0"/>
                </a:solidFill>
                <a:latin typeface="Times New Roman" panose="02020603050405020304" pitchFamily="18" charset="0"/>
                <a:cs typeface="Times New Roman" panose="02020603050405020304" pitchFamily="18" charset="0"/>
              </a:rPr>
              <a:t>are</a:t>
            </a:r>
            <a:r>
              <a:rPr lang="en-US" dirty="0">
                <a:latin typeface="Times New Roman" panose="02020603050405020304" pitchFamily="18" charset="0"/>
                <a:cs typeface="Times New Roman" panose="02020603050405020304" pitchFamily="18" charset="0"/>
              </a:rPr>
              <a:t> far and away in the lead. That boom go bust, however, if the Trump administration gets drawn into trade wars with other nations.</a:t>
            </a:r>
            <a:endParaRPr lang="pt-BR"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U.S. meat snack segment alone was valued at $2.8 billion last year by Nielsen, and growth rates for beef jerky and other portable protein-rich snacks outstripped conventional savory snacks globally. U.S. meat snack sales </a:t>
            </a:r>
            <a:r>
              <a:rPr lang="en-US" dirty="0">
                <a:solidFill>
                  <a:srgbClr val="00B0F0"/>
                </a:solidFill>
                <a:latin typeface="Times New Roman" panose="02020603050405020304" pitchFamily="18" charset="0"/>
                <a:cs typeface="Times New Roman" panose="02020603050405020304" pitchFamily="18" charset="0"/>
              </a:rPr>
              <a:t>are</a:t>
            </a:r>
            <a:r>
              <a:rPr lang="en-US" dirty="0">
                <a:latin typeface="Times New Roman" panose="02020603050405020304" pitchFamily="18" charset="0"/>
                <a:cs typeface="Times New Roman" panose="02020603050405020304" pitchFamily="18" charset="0"/>
              </a:rPr>
              <a:t> up by 7 percent, assesses Ireland's Research and Markets. The analysts predict European meat snack sales, still in their nascent stage, to reach at least $4.59 billion by 2025.</a:t>
            </a:r>
            <a:endParaRPr lang="pt-BR"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This </a:t>
            </a:r>
            <a:r>
              <a:rPr lang="en-US" dirty="0">
                <a:latin typeface="Times New Roman" panose="02020603050405020304" pitchFamily="18" charset="0"/>
                <a:cs typeface="Times New Roman" panose="02020603050405020304" pitchFamily="18" charset="0"/>
              </a:rPr>
              <a:t>popularity </a:t>
            </a:r>
            <a:r>
              <a:rPr lang="en-US" dirty="0">
                <a:solidFill>
                  <a:srgbClr val="00B0F0"/>
                </a:solidFill>
                <a:latin typeface="Times New Roman" panose="02020603050405020304" pitchFamily="18" charset="0"/>
                <a:cs typeface="Times New Roman" panose="02020603050405020304" pitchFamily="18" charset="0"/>
              </a:rPr>
              <a:t>is</a:t>
            </a:r>
            <a:r>
              <a:rPr lang="en-US" dirty="0">
                <a:solidFill>
                  <a:srgbClr val="00B05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reflected</a:t>
            </a:r>
            <a:r>
              <a:rPr lang="en-US" dirty="0">
                <a:solidFill>
                  <a:srgbClr val="00B05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numerous new product launches. New Jack Link's items hitting shelves include </a:t>
            </a:r>
            <a:r>
              <a:rPr lang="en-US" dirty="0" err="1">
                <a:latin typeface="Times New Roman" panose="02020603050405020304" pitchFamily="18" charset="0"/>
                <a:cs typeface="Times New Roman" panose="02020603050405020304" pitchFamily="18" charset="0"/>
              </a:rPr>
              <a:t>Lorissa's</a:t>
            </a:r>
            <a:r>
              <a:rPr lang="en-US" dirty="0">
                <a:latin typeface="Times New Roman" panose="02020603050405020304" pitchFamily="18" charset="0"/>
                <a:cs typeface="Times New Roman" panose="02020603050405020304" pitchFamily="18" charset="0"/>
              </a:rPr>
              <a:t> Kitchen Beef Sticks, made from 100 percent grass-fed beef, and Jack Link's 100 percent beef Steak Strips, with 8g of protein and 70 calories each. Golden Island (now owned by Tyson) favors exotic, ethnic blends: Korean barbecue, kung </a:t>
            </a:r>
            <a:r>
              <a:rPr lang="en-US" dirty="0" err="1">
                <a:latin typeface="Times New Roman" panose="02020603050405020304" pitchFamily="18" charset="0"/>
                <a:cs typeface="Times New Roman" panose="02020603050405020304" pitchFamily="18" charset="0"/>
              </a:rPr>
              <a:t>pao</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sriracha</a:t>
            </a:r>
            <a:r>
              <a:rPr lang="en-US" dirty="0">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are</a:t>
            </a:r>
            <a:r>
              <a:rPr lang="en-US" dirty="0">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among</a:t>
            </a:r>
            <a:r>
              <a:rPr lang="en-US" dirty="0">
                <a:latin typeface="Times New Roman" panose="02020603050405020304" pitchFamily="18" charset="0"/>
                <a:cs typeface="Times New Roman" panose="02020603050405020304" pitchFamily="18" charset="0"/>
              </a:rPr>
              <a:t> its offerings. </a:t>
            </a:r>
            <a:r>
              <a:rPr lang="en-US" dirty="0" err="1">
                <a:latin typeface="Times New Roman" panose="02020603050405020304" pitchFamily="18" charset="0"/>
                <a:cs typeface="Times New Roman" panose="02020603050405020304" pitchFamily="18" charset="0"/>
              </a:rPr>
              <a:t>Krave</a:t>
            </a:r>
            <a:r>
              <a:rPr lang="en-US" dirty="0">
                <a:latin typeface="Times New Roman" panose="02020603050405020304" pitchFamily="18" charset="0"/>
                <a:cs typeface="Times New Roman" panose="02020603050405020304" pitchFamily="18" charset="0"/>
              </a:rPr>
              <a:t> (bought by Hershey in 2015) </a:t>
            </a:r>
            <a:r>
              <a:rPr lang="en-US" dirty="0">
                <a:solidFill>
                  <a:srgbClr val="FF0000"/>
                </a:solidFill>
                <a:latin typeface="Times New Roman" panose="02020603050405020304" pitchFamily="18" charset="0"/>
                <a:cs typeface="Times New Roman" panose="02020603050405020304" pitchFamily="18" charset="0"/>
              </a:rPr>
              <a:t>has segued </a:t>
            </a:r>
            <a:r>
              <a:rPr lang="en-US" dirty="0">
                <a:latin typeface="Times New Roman" panose="02020603050405020304" pitchFamily="18" charset="0"/>
                <a:cs typeface="Times New Roman" panose="02020603050405020304" pitchFamily="18" charset="0"/>
              </a:rPr>
              <a:t>from jerky to meat bars to meat sticks. In addition to jerky and sticks, </a:t>
            </a:r>
            <a:r>
              <a:rPr lang="en-US" dirty="0" err="1">
                <a:latin typeface="Times New Roman" panose="02020603050405020304" pitchFamily="18" charset="0"/>
                <a:cs typeface="Times New Roman" panose="02020603050405020304" pitchFamily="18" charset="0"/>
              </a:rPr>
              <a:t>Oberto</a:t>
            </a:r>
            <a:r>
              <a:rPr lang="en-US" dirty="0">
                <a:latin typeface="Times New Roman" panose="02020603050405020304" pitchFamily="18" charset="0"/>
                <a:cs typeface="Times New Roman" panose="02020603050405020304" pitchFamily="18" charset="0"/>
              </a:rPr>
              <a:t> (in the process of being acquired by Premium Brands) </a:t>
            </a:r>
            <a:r>
              <a:rPr lang="en-US" dirty="0">
                <a:solidFill>
                  <a:srgbClr val="FFC000"/>
                </a:solidFill>
                <a:latin typeface="Times New Roman" panose="02020603050405020304" pitchFamily="18" charset="0"/>
                <a:cs typeface="Times New Roman" panose="02020603050405020304" pitchFamily="18" charset="0"/>
              </a:rPr>
              <a:t>is slipping </a:t>
            </a:r>
            <a:r>
              <a:rPr lang="en-US" dirty="0">
                <a:latin typeface="Times New Roman" panose="02020603050405020304" pitchFamily="18" charset="0"/>
                <a:cs typeface="Times New Roman" panose="02020603050405020304" pitchFamily="18" charset="0"/>
              </a:rPr>
              <a:t>some of </a:t>
            </a:r>
            <a:r>
              <a:rPr lang="en-US" dirty="0">
                <a:solidFill>
                  <a:srgbClr val="00B0F0"/>
                </a:solidFill>
                <a:latin typeface="Times New Roman" panose="02020603050405020304" pitchFamily="18" charset="0"/>
                <a:cs typeface="Times New Roman" panose="02020603050405020304" pitchFamily="18" charset="0"/>
              </a:rPr>
              <a:t>its meats</a:t>
            </a:r>
            <a:r>
              <a:rPr lang="en-US" dirty="0">
                <a:solidFill>
                  <a:srgbClr val="00B05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into protein-heavy trail mixes. Chef's Cut </a:t>
            </a:r>
            <a:r>
              <a:rPr lang="en-US" dirty="0" smtClean="0">
                <a:latin typeface="Times New Roman" panose="02020603050405020304" pitchFamily="18" charset="0"/>
                <a:cs typeface="Times New Roman" panose="02020603050405020304" pitchFamily="18" charset="0"/>
              </a:rPr>
              <a:t>Real </a:t>
            </a:r>
            <a:r>
              <a:rPr lang="en-US" dirty="0">
                <a:latin typeface="Times New Roman" panose="02020603050405020304" pitchFamily="18" charset="0"/>
                <a:cs typeface="Times New Roman" panose="02020603050405020304" pitchFamily="18" charset="0"/>
              </a:rPr>
              <a:t>Jerky combines </a:t>
            </a:r>
            <a:r>
              <a:rPr lang="en-US" dirty="0">
                <a:solidFill>
                  <a:srgbClr val="00B0F0"/>
                </a:solidFill>
                <a:latin typeface="Times New Roman" panose="02020603050405020304" pitchFamily="18" charset="0"/>
                <a:cs typeface="Times New Roman" panose="02020603050405020304" pitchFamily="18" charset="0"/>
              </a:rPr>
              <a:t>its meat </a:t>
            </a:r>
            <a:r>
              <a:rPr lang="en-US" dirty="0">
                <a:latin typeface="Times New Roman" panose="02020603050405020304" pitchFamily="18" charset="0"/>
                <a:cs typeface="Times New Roman" panose="02020603050405020304" pitchFamily="18" charset="0"/>
              </a:rPr>
              <a:t>with </a:t>
            </a:r>
            <a:r>
              <a:rPr lang="en-US" dirty="0" smtClean="0">
                <a:latin typeface="Times New Roman" panose="02020603050405020304" pitchFamily="18" charset="0"/>
                <a:cs typeface="Times New Roman" panose="02020603050405020304" pitchFamily="18" charset="0"/>
              </a:rPr>
              <a:t>cheese.</a:t>
            </a:r>
          </a:p>
          <a:p>
            <a:pPr marL="0" indent="0" algn="just">
              <a:buNone/>
            </a:pPr>
            <a:r>
              <a:rPr lang="pt-BR" dirty="0" smtClean="0">
                <a:solidFill>
                  <a:srgbClr val="FFC000"/>
                </a:solidFill>
                <a:latin typeface="Times New Roman" panose="02020603050405020304" pitchFamily="18" charset="0"/>
                <a:cs typeface="Times New Roman" panose="02020603050405020304" pitchFamily="18" charset="0"/>
              </a:rPr>
              <a:t>Laranja-Presente contínuo</a:t>
            </a:r>
          </a:p>
          <a:p>
            <a:pPr marL="0" indent="0" algn="just">
              <a:buNone/>
            </a:pPr>
            <a:r>
              <a:rPr lang="pt-BR" dirty="0" smtClean="0">
                <a:solidFill>
                  <a:srgbClr val="00B0F0"/>
                </a:solidFill>
                <a:latin typeface="Times New Roman" panose="02020603050405020304" pitchFamily="18" charset="0"/>
                <a:cs typeface="Times New Roman" panose="02020603050405020304" pitchFamily="18" charset="0"/>
              </a:rPr>
              <a:t>Azul- presente simples</a:t>
            </a:r>
          </a:p>
          <a:p>
            <a:pPr marL="0" indent="0" algn="just">
              <a:buNone/>
            </a:pPr>
            <a:r>
              <a:rPr lang="pt-BR" dirty="0" smtClean="0">
                <a:solidFill>
                  <a:srgbClr val="FF0000"/>
                </a:solidFill>
                <a:latin typeface="Times New Roman" panose="02020603050405020304" pitchFamily="18" charset="0"/>
                <a:cs typeface="Times New Roman" panose="02020603050405020304" pitchFamily="18" charset="0"/>
              </a:rPr>
              <a:t>Vermelho- perfeito  do presente </a:t>
            </a:r>
            <a:endParaRPr lang="pt-BR" dirty="0" smtClean="0">
              <a:solidFill>
                <a:srgbClr val="FF0000"/>
              </a:solidFill>
              <a:latin typeface="Times New Roman" panose="02020603050405020304" pitchFamily="18" charset="0"/>
              <a:cs typeface="Times New Roman" panose="02020603050405020304" pitchFamily="18" charset="0"/>
            </a:endParaRPr>
          </a:p>
          <a:p>
            <a:pPr marL="0" indent="0" algn="just">
              <a:buNone/>
            </a:pPr>
            <a:endParaRPr lang="pt-BR" dirty="0" smtClean="0">
              <a:solidFill>
                <a:srgbClr val="FFC000"/>
              </a:solidFill>
              <a:latin typeface="Times New Roman" panose="02020603050405020304" pitchFamily="18" charset="0"/>
              <a:cs typeface="Times New Roman" panose="02020603050405020304" pitchFamily="18" charset="0"/>
            </a:endParaRPr>
          </a:p>
          <a:p>
            <a:pPr marL="0" indent="0" algn="just">
              <a:buNone/>
            </a:pP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3894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0700" y="212725"/>
            <a:ext cx="190500" cy="244475"/>
          </a:xfrm>
        </p:spPr>
        <p:txBody>
          <a:bodyPr>
            <a:normAutofit fontScale="90000"/>
          </a:bodyPr>
          <a:lstStyle/>
          <a:p>
            <a:endParaRPr lang="pt-BR" dirty="0"/>
          </a:p>
        </p:txBody>
      </p:sp>
      <p:sp>
        <p:nvSpPr>
          <p:cNvPr id="3" name="Espaço Reservado para Conteúdo 2"/>
          <p:cNvSpPr>
            <a:spLocks noGrp="1"/>
          </p:cNvSpPr>
          <p:nvPr>
            <p:ph idx="1"/>
          </p:nvPr>
        </p:nvSpPr>
        <p:spPr>
          <a:xfrm>
            <a:off x="609600" y="334962"/>
            <a:ext cx="10515600" cy="6220384"/>
          </a:xfrm>
        </p:spPr>
        <p:txBody>
          <a:bodyPr>
            <a:normAutofit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     Products </a:t>
            </a:r>
            <a:r>
              <a:rPr lang="en-US" dirty="0">
                <a:latin typeface="Times New Roman" panose="02020603050405020304" pitchFamily="18" charset="0"/>
                <a:cs typeface="Times New Roman" panose="02020603050405020304" pitchFamily="18" charset="0"/>
              </a:rPr>
              <a:t>in the meat/poultry/fish department of most supermarkets are second in sales after dry grocery foods, representing 13.77 percent of the total store sales,</a:t>
            </a:r>
            <a:r>
              <a:rPr lang="en-US" dirty="0">
                <a:solidFill>
                  <a:srgbClr val="FF0000"/>
                </a:solidFill>
                <a:latin typeface="Times New Roman" panose="02020603050405020304" pitchFamily="18" charset="0"/>
                <a:cs typeface="Times New Roman" panose="02020603050405020304" pitchFamily="18" charset="0"/>
              </a:rPr>
              <a:t> </a:t>
            </a:r>
            <a:r>
              <a:rPr lang="en-US" dirty="0">
                <a:solidFill>
                  <a:srgbClr val="00B0F0"/>
                </a:solidFill>
                <a:latin typeface="Times New Roman" panose="02020603050405020304" pitchFamily="18" charset="0"/>
                <a:cs typeface="Times New Roman" panose="02020603050405020304" pitchFamily="18" charset="0"/>
              </a:rPr>
              <a:t>says</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Food Marketing Institute. Beef alternatives and blended burgers </a:t>
            </a:r>
            <a:r>
              <a:rPr lang="en-US" dirty="0">
                <a:solidFill>
                  <a:srgbClr val="00B0F0"/>
                </a:solidFill>
                <a:latin typeface="Times New Roman" panose="02020603050405020304" pitchFamily="18" charset="0"/>
                <a:cs typeface="Times New Roman" panose="02020603050405020304" pitchFamily="18" charset="0"/>
              </a:rPr>
              <a:t>are</a:t>
            </a:r>
            <a:r>
              <a:rPr lang="en-US" dirty="0">
                <a:latin typeface="Times New Roman" panose="02020603050405020304" pitchFamily="18" charset="0"/>
                <a:cs typeface="Times New Roman" panose="02020603050405020304" pitchFamily="18" charset="0"/>
              </a:rPr>
              <a:t> popular, the latter combining</a:t>
            </a:r>
            <a:r>
              <a:rPr lang="en-US" dirty="0">
                <a:solidFill>
                  <a:srgbClr val="00B05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veggies with real beef; but a lot of </a:t>
            </a:r>
            <a:r>
              <a:rPr lang="en-US" dirty="0">
                <a:solidFill>
                  <a:srgbClr val="7030A0"/>
                </a:solidFill>
                <a:latin typeface="Times New Roman" panose="02020603050405020304" pitchFamily="18" charset="0"/>
                <a:cs typeface="Times New Roman" panose="02020603050405020304" pitchFamily="18" charset="0"/>
              </a:rPr>
              <a:t>consumers</a:t>
            </a:r>
            <a:r>
              <a:rPr lang="en-US" dirty="0">
                <a:latin typeface="Times New Roman" panose="02020603050405020304" pitchFamily="18" charset="0"/>
                <a:cs typeface="Times New Roman" panose="02020603050405020304" pitchFamily="18" charset="0"/>
              </a:rPr>
              <a:t> follow high-protein/low-carb diets like </a:t>
            </a:r>
            <a:r>
              <a:rPr lang="en-US" dirty="0" err="1">
                <a:latin typeface="Times New Roman" panose="02020603050405020304" pitchFamily="18" charset="0"/>
                <a:cs typeface="Times New Roman" panose="02020603050405020304" pitchFamily="18" charset="0"/>
              </a:rPr>
              <a:t>Paleo</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Ketogenic</a:t>
            </a:r>
            <a:r>
              <a:rPr lang="en-US" dirty="0">
                <a:latin typeface="Times New Roman" panose="02020603050405020304" pitchFamily="18" charset="0"/>
                <a:cs typeface="Times New Roman" panose="02020603050405020304" pitchFamily="18" charset="0"/>
              </a:rPr>
              <a:t>, which focus heavily on meat </a:t>
            </a:r>
            <a:r>
              <a:rPr lang="en-US" dirty="0">
                <a:solidFill>
                  <a:srgbClr val="7030A0"/>
                </a:solidFill>
                <a:latin typeface="Times New Roman" panose="02020603050405020304" pitchFamily="18" charset="0"/>
                <a:cs typeface="Times New Roman" panose="02020603050405020304" pitchFamily="18" charset="0"/>
              </a:rPr>
              <a:t>portions</a:t>
            </a:r>
            <a:r>
              <a:rPr lang="en-US" dirty="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endParaRPr lang="pt-BR" dirty="0" smtClean="0"/>
          </a:p>
          <a:p>
            <a:endParaRPr lang="pt-BR" dirty="0"/>
          </a:p>
          <a:p>
            <a:endParaRPr lang="pt-BR" dirty="0" smtClean="0"/>
          </a:p>
          <a:p>
            <a:endParaRPr lang="pt-BR" dirty="0"/>
          </a:p>
          <a:p>
            <a:pPr marL="0" indent="0">
              <a:buNone/>
            </a:pPr>
            <a:endParaRPr lang="pt-BR" dirty="0" smtClean="0">
              <a:solidFill>
                <a:srgbClr val="00B0F0"/>
              </a:solidFill>
              <a:latin typeface="Times New Roman" panose="02020603050405020304" pitchFamily="18" charset="0"/>
              <a:cs typeface="Times New Roman" panose="02020603050405020304" pitchFamily="18" charset="0"/>
            </a:endParaRPr>
          </a:p>
          <a:p>
            <a:pPr marL="0" indent="0">
              <a:buNone/>
            </a:pPr>
            <a:r>
              <a:rPr lang="pt-BR" dirty="0" smtClean="0">
                <a:solidFill>
                  <a:srgbClr val="00B0F0"/>
                </a:solidFill>
                <a:latin typeface="Times New Roman" panose="02020603050405020304" pitchFamily="18" charset="0"/>
                <a:cs typeface="Times New Roman" panose="02020603050405020304" pitchFamily="18" charset="0"/>
              </a:rPr>
              <a:t>Azul-presente simples</a:t>
            </a:r>
          </a:p>
          <a:p>
            <a:pPr marL="0" indent="0">
              <a:buNone/>
            </a:pPr>
            <a:r>
              <a:rPr lang="pt-BR" dirty="0" smtClean="0">
                <a:solidFill>
                  <a:srgbClr val="7030A0"/>
                </a:solidFill>
                <a:latin typeface="Times New Roman" panose="02020603050405020304" pitchFamily="18" charset="0"/>
                <a:cs typeface="Times New Roman" panose="02020603050405020304" pitchFamily="18" charset="0"/>
              </a:rPr>
              <a:t>Roxo-passado simples</a:t>
            </a:r>
          </a:p>
        </p:txBody>
      </p:sp>
    </p:spTree>
    <p:extLst>
      <p:ext uri="{BB962C8B-B14F-4D97-AF65-F5344CB8AC3E}">
        <p14:creationId xmlns:p14="http://schemas.microsoft.com/office/powerpoint/2010/main" val="18615244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4900" y="479425"/>
            <a:ext cx="88900" cy="142875"/>
          </a:xfrm>
        </p:spPr>
        <p:txBody>
          <a:bodyPr>
            <a:normAutofit fontScale="90000"/>
          </a:bodyPr>
          <a:lstStyle/>
          <a:p>
            <a:endParaRPr lang="pt-BR" dirty="0"/>
          </a:p>
        </p:txBody>
      </p:sp>
      <p:sp>
        <p:nvSpPr>
          <p:cNvPr id="3" name="Espaço Reservado para Conteúdo 2"/>
          <p:cNvSpPr>
            <a:spLocks noGrp="1"/>
          </p:cNvSpPr>
          <p:nvPr>
            <p:ph idx="1"/>
          </p:nvPr>
        </p:nvSpPr>
        <p:spPr>
          <a:xfrm>
            <a:off x="152400" y="0"/>
            <a:ext cx="11201400" cy="6658377"/>
          </a:xfrm>
        </p:spPr>
        <p:txBody>
          <a:bodyPr>
            <a:normAutofit lnSpcReduction="10000"/>
          </a:bodyPr>
          <a:lstStyle/>
          <a:p>
            <a:pPr marL="0" indent="0">
              <a:buNone/>
            </a:pPr>
            <a:r>
              <a:rPr lang="en-US" b="1" dirty="0" smtClean="0">
                <a:solidFill>
                  <a:srgbClr val="7030A0"/>
                </a:solidFill>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Talking </a:t>
            </a:r>
            <a:r>
              <a:rPr lang="en-US" b="1" dirty="0">
                <a:latin typeface="Times New Roman" panose="02020603050405020304" pitchFamily="18" charset="0"/>
                <a:cs typeface="Times New Roman" panose="02020603050405020304" pitchFamily="18" charset="0"/>
              </a:rPr>
              <a:t>turkey … and brisket and </a:t>
            </a:r>
            <a:r>
              <a:rPr lang="en-US" b="1" dirty="0" smtClean="0">
                <a:latin typeface="Times New Roman" panose="02020603050405020304" pitchFamily="18" charset="0"/>
                <a:cs typeface="Times New Roman" panose="02020603050405020304" pitchFamily="18" charset="0"/>
              </a:rPr>
              <a:t>sirloin</a:t>
            </a:r>
          </a:p>
          <a:p>
            <a:endParaRPr lang="pt-BR"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Mighty </a:t>
            </a:r>
            <a:r>
              <a:rPr lang="en-US" dirty="0">
                <a:latin typeface="Times New Roman" panose="02020603050405020304" pitchFamily="18" charset="0"/>
                <a:cs typeface="Times New Roman" panose="02020603050405020304" pitchFamily="18" charset="0"/>
              </a:rPr>
              <a:t>Spark Food (mightysparkfood.com) </a:t>
            </a:r>
            <a:r>
              <a:rPr lang="en-US" dirty="0">
                <a:solidFill>
                  <a:srgbClr val="00B0F0"/>
                </a:solidFill>
                <a:latin typeface="Times New Roman" panose="02020603050405020304" pitchFamily="18" charset="0"/>
                <a:cs typeface="Times New Roman" panose="02020603050405020304" pitchFamily="18" charset="0"/>
              </a:rPr>
              <a:t>is</a:t>
            </a:r>
            <a:r>
              <a:rPr lang="en-US" dirty="0">
                <a:latin typeface="Times New Roman" panose="02020603050405020304" pitchFamily="18" charset="0"/>
                <a:cs typeface="Times New Roman" panose="02020603050405020304" pitchFamily="18" charset="0"/>
              </a:rPr>
              <a:t> a new line of meat products launching this month. The fresh, ready-to-cook line claims to be hand-crafted, selected for the modern consumer and "sparked" with bold </a:t>
            </a:r>
            <a:r>
              <a:rPr lang="en-US" dirty="0">
                <a:solidFill>
                  <a:srgbClr val="00B0F0"/>
                </a:solidFill>
                <a:latin typeface="Times New Roman" panose="02020603050405020304" pitchFamily="18" charset="0"/>
                <a:cs typeface="Times New Roman" panose="02020603050405020304" pitchFamily="18" charset="0"/>
              </a:rPr>
              <a:t>flavors</a:t>
            </a:r>
            <a:r>
              <a:rPr lang="en-US" dirty="0">
                <a:latin typeface="Times New Roman" panose="02020603050405020304" pitchFamily="18" charset="0"/>
                <a:cs typeface="Times New Roman" panose="02020603050405020304" pitchFamily="18" charset="0"/>
              </a:rPr>
              <a:t>. The turkey patties feature jalapeno and </a:t>
            </a:r>
            <a:r>
              <a:rPr lang="en-US" dirty="0" err="1">
                <a:latin typeface="Times New Roman" panose="02020603050405020304" pitchFamily="18" charset="0"/>
                <a:cs typeface="Times New Roman" panose="02020603050405020304" pitchFamily="18" charset="0"/>
              </a:rPr>
              <a:t>queso</a:t>
            </a:r>
            <a:r>
              <a:rPr lang="en-US" dirty="0">
                <a:latin typeface="Times New Roman" panose="02020603050405020304" pitchFamily="18" charset="0"/>
                <a:cs typeface="Times New Roman" panose="02020603050405020304" pitchFamily="18" charset="0"/>
              </a:rPr>
              <a:t> fresco, while the beef patties </a:t>
            </a:r>
            <a:r>
              <a:rPr lang="en-US" dirty="0">
                <a:solidFill>
                  <a:srgbClr val="00B0F0"/>
                </a:solidFill>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made of sirloin, brisket and short rib. The breakfast</a:t>
            </a:r>
            <a:r>
              <a:rPr lang="en-US" dirty="0">
                <a:solidFill>
                  <a:srgbClr val="00B0F0"/>
                </a:solidFill>
                <a:latin typeface="Times New Roman" panose="02020603050405020304" pitchFamily="18" charset="0"/>
                <a:cs typeface="Times New Roman" panose="02020603050405020304" pitchFamily="18" charset="0"/>
              </a:rPr>
              <a:t> links </a:t>
            </a:r>
            <a:r>
              <a:rPr lang="en-US" dirty="0">
                <a:latin typeface="Times New Roman" panose="02020603050405020304" pitchFamily="18" charset="0"/>
                <a:cs typeface="Times New Roman" panose="02020603050405020304" pitchFamily="18" charset="0"/>
              </a:rPr>
              <a:t>contain bacon, egg and cheese and the diced chicken</a:t>
            </a:r>
            <a:r>
              <a:rPr lang="en-US" dirty="0">
                <a:solidFill>
                  <a:srgbClr val="00B0F0"/>
                </a:solidFill>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is marinated </a:t>
            </a:r>
            <a:r>
              <a:rPr lang="en-US" dirty="0">
                <a:latin typeface="Times New Roman" panose="02020603050405020304" pitchFamily="18" charset="0"/>
                <a:cs typeface="Times New Roman" panose="02020603050405020304" pitchFamily="18" charset="0"/>
              </a:rPr>
              <a:t>in soy sauce, sake and </a:t>
            </a:r>
            <a:r>
              <a:rPr lang="en-US" dirty="0" smtClean="0">
                <a:latin typeface="Times New Roman" panose="02020603050405020304" pitchFamily="18" charset="0"/>
                <a:cs typeface="Times New Roman" panose="02020603050405020304" pitchFamily="18" charset="0"/>
              </a:rPr>
              <a:t>ginger.</a:t>
            </a:r>
            <a:endParaRPr lang="pt-BR"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The company has been in the retail market since 2013 with products under the Man Cave Craft Eats label, which emphasized quality over quantity. The owners realized they had the opportunity to go bigger in the market than Man Cave, </a:t>
            </a:r>
            <a:r>
              <a:rPr lang="en-US" dirty="0" smtClean="0">
                <a:solidFill>
                  <a:srgbClr val="00B0F0"/>
                </a:solidFill>
                <a:latin typeface="Times New Roman" panose="02020603050405020304" pitchFamily="18" charset="0"/>
                <a:cs typeface="Times New Roman" panose="02020603050405020304" pitchFamily="18" charset="0"/>
              </a:rPr>
              <a:t>explains says </a:t>
            </a:r>
            <a:r>
              <a:rPr lang="en-US" dirty="0" smtClean="0">
                <a:latin typeface="Times New Roman" panose="02020603050405020304" pitchFamily="18" charset="0"/>
                <a:cs typeface="Times New Roman" panose="02020603050405020304" pitchFamily="18" charset="0"/>
              </a:rPr>
              <a:t>Nick </a:t>
            </a:r>
            <a:r>
              <a:rPr lang="en-US" dirty="0" err="1" smtClean="0">
                <a:latin typeface="Times New Roman" panose="02020603050405020304" pitchFamily="18" charset="0"/>
                <a:cs typeface="Times New Roman" panose="02020603050405020304" pitchFamily="18" charset="0"/>
              </a:rPr>
              <a:t>Beste</a:t>
            </a:r>
            <a:r>
              <a:rPr lang="en-US" dirty="0" smtClean="0">
                <a:latin typeface="Times New Roman" panose="02020603050405020304" pitchFamily="18" charset="0"/>
                <a:cs typeface="Times New Roman" panose="02020603050405020304" pitchFamily="18" charset="0"/>
              </a:rPr>
              <a:t>, founder and CEO, and saw a chance to appeal to wider group of consumers looking for a contemporary, on-trend, premium brand of meats.</a:t>
            </a:r>
          </a:p>
          <a:p>
            <a:pPr marL="0" indent="0" algn="just">
              <a:buNone/>
            </a:pPr>
            <a:r>
              <a:rPr lang="en-US" dirty="0" smtClean="0">
                <a:solidFill>
                  <a:srgbClr val="00B0F0"/>
                </a:solidFill>
                <a:latin typeface="Times New Roman" panose="02020603050405020304" pitchFamily="18" charset="0"/>
                <a:cs typeface="Times New Roman" panose="02020603050405020304" pitchFamily="18" charset="0"/>
              </a:rPr>
              <a:t>Azul-</a:t>
            </a:r>
            <a:r>
              <a:rPr lang="en-US" dirty="0" err="1" smtClean="0">
                <a:solidFill>
                  <a:srgbClr val="00B0F0"/>
                </a:solidFill>
                <a:latin typeface="Times New Roman" panose="02020603050405020304" pitchFamily="18" charset="0"/>
                <a:cs typeface="Times New Roman" panose="02020603050405020304" pitchFamily="18" charset="0"/>
              </a:rPr>
              <a:t>presente</a:t>
            </a:r>
            <a:r>
              <a:rPr lang="en-US" dirty="0" smtClean="0">
                <a:solidFill>
                  <a:srgbClr val="00B0F0"/>
                </a:solidFill>
                <a:latin typeface="Times New Roman" panose="02020603050405020304" pitchFamily="18" charset="0"/>
                <a:cs typeface="Times New Roman" panose="02020603050405020304" pitchFamily="18" charset="0"/>
              </a:rPr>
              <a:t> simples</a:t>
            </a:r>
          </a:p>
          <a:p>
            <a:pPr marL="0" indent="0" algn="just">
              <a:buNone/>
            </a:pPr>
            <a:r>
              <a:rPr lang="en-US" dirty="0" err="1" smtClean="0">
                <a:solidFill>
                  <a:srgbClr val="FFC000"/>
                </a:solidFill>
                <a:latin typeface="Times New Roman" panose="02020603050405020304" pitchFamily="18" charset="0"/>
                <a:cs typeface="Times New Roman" panose="02020603050405020304" pitchFamily="18" charset="0"/>
              </a:rPr>
              <a:t>Laranja-presente</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contínuo</a:t>
            </a:r>
            <a:r>
              <a:rPr lang="en-US" dirty="0" smtClean="0">
                <a:solidFill>
                  <a:srgbClr val="FFC000"/>
                </a:solidFill>
                <a:latin typeface="Times New Roman" panose="02020603050405020304" pitchFamily="18" charset="0"/>
                <a:cs typeface="Times New Roman" panose="02020603050405020304" pitchFamily="18" charset="0"/>
              </a:rPr>
              <a:t> </a:t>
            </a:r>
            <a:endParaRPr lang="pt-BR" dirty="0" smtClean="0">
              <a:solidFill>
                <a:srgbClr val="FFC000"/>
              </a:solidFill>
              <a:latin typeface="Times New Roman" panose="02020603050405020304" pitchFamily="18" charset="0"/>
              <a:cs typeface="Times New Roman" panose="02020603050405020304" pitchFamily="18" charset="0"/>
            </a:endParaRPr>
          </a:p>
          <a:p>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2635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4082" y="403761"/>
            <a:ext cx="127715" cy="253061"/>
          </a:xfrm>
        </p:spPr>
        <p:txBody>
          <a:bodyPr>
            <a:normAutofit fontScale="90000"/>
          </a:bodyPr>
          <a:lstStyle/>
          <a:p>
            <a:endParaRPr lang="pt-BR" dirty="0"/>
          </a:p>
        </p:txBody>
      </p:sp>
      <p:sp>
        <p:nvSpPr>
          <p:cNvPr id="3" name="Espaço Reservado para Conteúdo 2"/>
          <p:cNvSpPr>
            <a:spLocks noGrp="1"/>
          </p:cNvSpPr>
          <p:nvPr>
            <p:ph idx="1"/>
          </p:nvPr>
        </p:nvSpPr>
        <p:spPr>
          <a:xfrm>
            <a:off x="309093" y="154546"/>
            <a:ext cx="11423561" cy="6703454"/>
          </a:xfrm>
        </p:spPr>
        <p:txBody>
          <a:bodyPr>
            <a:normAutofit lnSpcReduction="10000"/>
          </a:bodyPr>
          <a:lstStyle/>
          <a:p>
            <a:pPr marL="0" indent="0">
              <a:buNone/>
            </a:pPr>
            <a:r>
              <a:rPr lang="pt-PT" b="1" dirty="0">
                <a:latin typeface="Times New Roman" panose="02020603050405020304" pitchFamily="18" charset="0"/>
                <a:cs typeface="Times New Roman" panose="02020603050405020304" pitchFamily="18" charset="0"/>
              </a:rPr>
              <a:t>Carne e Aves Ainda no Coração da Mania de Proteína</a:t>
            </a:r>
            <a:endParaRPr lang="pt-BR" b="1" dirty="0">
              <a:latin typeface="Times New Roman" panose="02020603050405020304" pitchFamily="18" charset="0"/>
              <a:cs typeface="Times New Roman" panose="02020603050405020304" pitchFamily="18" charset="0"/>
            </a:endParaRPr>
          </a:p>
          <a:p>
            <a:pPr marL="0" indent="0">
              <a:buNone/>
            </a:pPr>
            <a:r>
              <a:rPr lang="pt-PT" dirty="0">
                <a:latin typeface="Times New Roman" panose="02020603050405020304" pitchFamily="18" charset="0"/>
                <a:cs typeface="Times New Roman" panose="02020603050405020304" pitchFamily="18" charset="0"/>
              </a:rPr>
              <a:t> </a:t>
            </a:r>
            <a:endParaRPr lang="pt-BR" dirty="0">
              <a:latin typeface="Times New Roman" panose="02020603050405020304" pitchFamily="18" charset="0"/>
              <a:cs typeface="Times New Roman" panose="02020603050405020304" pitchFamily="18" charset="0"/>
            </a:endParaRPr>
          </a:p>
          <a:p>
            <a:pPr marL="0" indent="0">
              <a:buNone/>
            </a:pPr>
            <a:r>
              <a:rPr lang="pt-PT" dirty="0">
                <a:latin typeface="Times New Roman" panose="02020603050405020304" pitchFamily="18" charset="0"/>
                <a:cs typeface="Times New Roman" panose="02020603050405020304" pitchFamily="18" charset="0"/>
              </a:rPr>
              <a:t>Enquanto as alternativas de carne à base de vegetais estão se tornando populares e a carne cultivada em laboratório se aproxima, a América está produzindo mais carne - o antiquado, baseado em animais - do que nunca. Agricultores e frigoríficos geraram um recorde de 100 bilhões de libras de carne vermelha e frango em 2017, estima o USDA. E um relatório recente no Wall Street Journal indica que eles estão se preparando para um ano ainda maior em 2018, graças a uma economia mais forte.</a:t>
            </a:r>
            <a:endParaRPr lang="pt-BR" dirty="0">
              <a:latin typeface="Times New Roman" panose="02020603050405020304" pitchFamily="18" charset="0"/>
              <a:cs typeface="Times New Roman" panose="02020603050405020304" pitchFamily="18" charset="0"/>
            </a:endParaRPr>
          </a:p>
          <a:p>
            <a:pPr marL="0" indent="0">
              <a:buNone/>
            </a:pPr>
            <a:r>
              <a:rPr lang="pt-PT" dirty="0">
                <a:latin typeface="Times New Roman" panose="02020603050405020304" pitchFamily="18" charset="0"/>
                <a:cs typeface="Times New Roman" panose="02020603050405020304" pitchFamily="18" charset="0"/>
              </a:rPr>
              <a:t>O USDA acha que os americanos consumirão cerca de 222,8 libras per capita. Grandes empresas de carnes como a Tyson Foods e a JBS USA estão construindo novas fábricas para elevar a produção de carne dos EUA em 3,8% este ano - o maior aumento em mais de 20 anos, segundo o jornal.</a:t>
            </a:r>
            <a:endParaRPr lang="pt-BR" dirty="0">
              <a:latin typeface="Times New Roman" panose="02020603050405020304" pitchFamily="18" charset="0"/>
              <a:cs typeface="Times New Roman" panose="02020603050405020304" pitchFamily="18" charset="0"/>
            </a:endParaRPr>
          </a:p>
          <a:p>
            <a:pPr marL="0" indent="0">
              <a:buNone/>
            </a:pPr>
            <a:r>
              <a:rPr lang="pt-PT" dirty="0">
                <a:latin typeface="Times New Roman" panose="02020603050405020304" pitchFamily="18" charset="0"/>
                <a:cs typeface="Times New Roman" panose="02020603050405020304" pitchFamily="18" charset="0"/>
              </a:rPr>
              <a:t>A produção em expansão está sendo apoiada por menores custos de ração animal, diz o Rabobank. De fato, grãos baratos podem estar alimentando um boom de carne bovina e de aves.</a:t>
            </a:r>
            <a:endParaRPr lang="pt-BR" dirty="0">
              <a:latin typeface="Times New Roman" panose="02020603050405020304" pitchFamily="18" charset="0"/>
              <a:cs typeface="Times New Roman" panose="02020603050405020304" pitchFamily="18" charset="0"/>
            </a:endParaRPr>
          </a:p>
          <a:p>
            <a:pPr marL="0" indent="0">
              <a:buNone/>
            </a:pP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646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H="1">
            <a:off x="-953036" y="0"/>
            <a:ext cx="129862" cy="111393"/>
          </a:xfrm>
        </p:spPr>
        <p:txBody>
          <a:bodyPr>
            <a:normAutofit fontScale="90000"/>
          </a:bodyPr>
          <a:lstStyle/>
          <a:p>
            <a:endParaRPr lang="pt-BR" dirty="0"/>
          </a:p>
        </p:txBody>
      </p:sp>
      <p:sp>
        <p:nvSpPr>
          <p:cNvPr id="3" name="Espaço Reservado para Conteúdo 2"/>
          <p:cNvSpPr>
            <a:spLocks noGrp="1"/>
          </p:cNvSpPr>
          <p:nvPr>
            <p:ph idx="1"/>
          </p:nvPr>
        </p:nvSpPr>
        <p:spPr>
          <a:xfrm>
            <a:off x="231820" y="111393"/>
            <a:ext cx="11655380" cy="6572742"/>
          </a:xfrm>
        </p:spPr>
        <p:txBody>
          <a:bodyPr>
            <a:normAutofit fontScale="92500" lnSpcReduction="20000"/>
          </a:bodyPr>
          <a:lstStyle/>
          <a:p>
            <a:pPr marL="0" indent="0">
              <a:buNone/>
            </a:pPr>
            <a:r>
              <a:rPr lang="pt-PT" dirty="0">
                <a:latin typeface="Times New Roman" panose="02020603050405020304" pitchFamily="18" charset="0"/>
                <a:cs typeface="Times New Roman" panose="02020603050405020304" pitchFamily="18" charset="0"/>
              </a:rPr>
              <a:t>Alimentando um boom de exportação também. Tomadas separadamente, a carne bovina (pouco mais de US $ 6 bilhões em 2013), a carne suína (US $ 6 bilhões) e a carne de frango (US $ 5,5 bilhões) são a terceira, quarta e sexta maior exportação do país. Combinados, eles estão de longe na liderança. Esse boom vai à falência, no entanto, se o governo Trump for atraído para guerras comerciais com outras nações.</a:t>
            </a:r>
            <a:endParaRPr lang="pt-BR" dirty="0">
              <a:latin typeface="Times New Roman" panose="02020603050405020304" pitchFamily="18" charset="0"/>
              <a:cs typeface="Times New Roman" panose="02020603050405020304" pitchFamily="18" charset="0"/>
            </a:endParaRPr>
          </a:p>
          <a:p>
            <a:pPr marL="0" indent="0">
              <a:buNone/>
            </a:pPr>
            <a:r>
              <a:rPr lang="pt-PT" dirty="0">
                <a:latin typeface="Times New Roman" panose="02020603050405020304" pitchFamily="18" charset="0"/>
                <a:cs typeface="Times New Roman" panose="02020603050405020304" pitchFamily="18" charset="0"/>
              </a:rPr>
              <a:t>Somente o segmento de salgadinhos de carne dos EUA foi avaliado em US $ 2,8 bilhões no ano passado pela Nielsen, e as taxas de crescimento de salgadinhos e outros lanches ricos em proteína portáteis superaram globalmente os salgadinhos convencionais. As vendas de salgadinhos de carne nos EUA aumentaram em 7%, avalia a Pesquisa e os Mercados da Irlanda. Os analistas prevêem que as vendas europeias de salgadinhos para carnes, ainda em fase inicial, atinjam pelo menos US $ 4,59 bilhões até 2025.</a:t>
            </a:r>
            <a:endParaRPr lang="pt-BR" dirty="0">
              <a:latin typeface="Times New Roman" panose="02020603050405020304" pitchFamily="18" charset="0"/>
              <a:cs typeface="Times New Roman" panose="02020603050405020304" pitchFamily="18" charset="0"/>
            </a:endParaRPr>
          </a:p>
          <a:p>
            <a:pPr marL="0" indent="0">
              <a:buNone/>
            </a:pPr>
            <a:r>
              <a:rPr lang="pt-PT" dirty="0">
                <a:latin typeface="Times New Roman" panose="02020603050405020304" pitchFamily="18" charset="0"/>
                <a:cs typeface="Times New Roman" panose="02020603050405020304" pitchFamily="18" charset="0"/>
              </a:rPr>
              <a:t>Essa popularidade se reflete em inúmeros lançamentos de novos produtos. Os itens da New Jack Link que chegam às prateleiras incluem o Lorissa's Kitchen Beef Sticks, feito com 100% de carne alimentada com capim, e o 100% Bee Strips da Jack Link, com 8g de proteína e 70 calorias cada. Golden Island (agora propriedade da Tyson) favorece misturas exóticas e étnicas: churrasco coreano, kung pao e sriracha estão entre as suas ofertas. Krave (comprado pela Hershey em 2015) passou de espasmódico para barras de carne para palitos de carne. Além de jerky e paus, a Oberto (em processo de aquisição pela Premium Brands) está colocando algumas de suas carnes em misturas de trilhas pesadas com proteínas. O Chef's Cut Real Jerky combina sua carne com queijo.</a:t>
            </a:r>
            <a:endParaRPr lang="pt-BR" dirty="0">
              <a:latin typeface="Times New Roman" panose="02020603050405020304" pitchFamily="18"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692949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365125"/>
            <a:ext cx="10515600" cy="4351338"/>
          </a:xfrm>
        </p:spPr>
        <p:txBody>
          <a:bodyPr/>
          <a:lstStyle/>
          <a:p>
            <a:pPr marL="0" indent="0">
              <a:buNone/>
            </a:pPr>
            <a:r>
              <a:rPr lang="pt-BR" dirty="0">
                <a:latin typeface="Times New Roman" panose="02020603050405020304" pitchFamily="18" charset="0"/>
                <a:cs typeface="Times New Roman" panose="02020603050405020304" pitchFamily="18" charset="0"/>
              </a:rPr>
              <a:t>Os produtos no departamento de carnes / aves / peixe da maioria dos supermercados ocupam o segundo lugar em vendas, depois de alimentos secos, representando 13,77% do total das vendas, segundo o </a:t>
            </a:r>
            <a:r>
              <a:rPr lang="pt-BR" dirty="0" err="1">
                <a:latin typeface="Times New Roman" panose="02020603050405020304" pitchFamily="18" charset="0"/>
                <a:cs typeface="Times New Roman" panose="02020603050405020304" pitchFamily="18" charset="0"/>
              </a:rPr>
              <a:t>Food</a:t>
            </a:r>
            <a:r>
              <a:rPr lang="pt-BR" dirty="0">
                <a:latin typeface="Times New Roman" panose="02020603050405020304" pitchFamily="18" charset="0"/>
                <a:cs typeface="Times New Roman" panose="02020603050405020304" pitchFamily="18" charset="0"/>
              </a:rPr>
              <a:t> Marketing </a:t>
            </a:r>
            <a:r>
              <a:rPr lang="pt-BR" dirty="0" err="1">
                <a:latin typeface="Times New Roman" panose="02020603050405020304" pitchFamily="18" charset="0"/>
                <a:cs typeface="Times New Roman" panose="02020603050405020304" pitchFamily="18" charset="0"/>
              </a:rPr>
              <a:t>Institute</a:t>
            </a:r>
            <a:r>
              <a:rPr lang="pt-BR" dirty="0">
                <a:latin typeface="Times New Roman" panose="02020603050405020304" pitchFamily="18" charset="0"/>
                <a:cs typeface="Times New Roman" panose="02020603050405020304" pitchFamily="18" charset="0"/>
              </a:rPr>
              <a:t>. Alternativas de carne e hambúrgueres misturados são populares, combinando os últimos vegetais com carne real; mas muitos consumidores seguem dietas ricas em proteínas e carboidratos, como </a:t>
            </a:r>
            <a:r>
              <a:rPr lang="pt-BR" dirty="0" err="1">
                <a:latin typeface="Times New Roman" panose="02020603050405020304" pitchFamily="18" charset="0"/>
                <a:cs typeface="Times New Roman" panose="02020603050405020304" pitchFamily="18" charset="0"/>
              </a:rPr>
              <a:t>Paleo</a:t>
            </a:r>
            <a:r>
              <a:rPr lang="pt-BR" dirty="0">
                <a:latin typeface="Times New Roman" panose="02020603050405020304" pitchFamily="18" charset="0"/>
                <a:cs typeface="Times New Roman" panose="02020603050405020304" pitchFamily="18" charset="0"/>
              </a:rPr>
              <a:t> e </a:t>
            </a:r>
            <a:r>
              <a:rPr lang="pt-BR" dirty="0" err="1">
                <a:latin typeface="Times New Roman" panose="02020603050405020304" pitchFamily="18" charset="0"/>
                <a:cs typeface="Times New Roman" panose="02020603050405020304" pitchFamily="18" charset="0"/>
              </a:rPr>
              <a:t>Ketogenic</a:t>
            </a:r>
            <a:r>
              <a:rPr lang="pt-BR" dirty="0">
                <a:latin typeface="Times New Roman" panose="02020603050405020304" pitchFamily="18" charset="0"/>
                <a:cs typeface="Times New Roman" panose="02020603050405020304" pitchFamily="18" charset="0"/>
              </a:rPr>
              <a:t>, que se concentram fortemente em porções de carne.</a:t>
            </a:r>
          </a:p>
          <a:p>
            <a:endParaRPr lang="pt-BR" dirty="0"/>
          </a:p>
          <a:p>
            <a:endParaRPr lang="pt-BR" dirty="0"/>
          </a:p>
        </p:txBody>
      </p:sp>
    </p:spTree>
    <p:extLst>
      <p:ext uri="{BB962C8B-B14F-4D97-AF65-F5344CB8AC3E}">
        <p14:creationId xmlns:p14="http://schemas.microsoft.com/office/powerpoint/2010/main" val="22085874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230746" y="345163"/>
            <a:ext cx="230746" cy="45719"/>
          </a:xfrm>
        </p:spPr>
        <p:txBody>
          <a:bodyPr>
            <a:normAutofit fontScale="90000"/>
          </a:bodyPr>
          <a:lstStyle/>
          <a:p>
            <a:endParaRPr lang="pt-BR" dirty="0"/>
          </a:p>
        </p:txBody>
      </p:sp>
      <p:sp>
        <p:nvSpPr>
          <p:cNvPr id="3" name="Espaço Reservado para Conteúdo 2"/>
          <p:cNvSpPr>
            <a:spLocks noGrp="1"/>
          </p:cNvSpPr>
          <p:nvPr>
            <p:ph idx="1"/>
          </p:nvPr>
        </p:nvSpPr>
        <p:spPr>
          <a:xfrm>
            <a:off x="321972" y="231819"/>
            <a:ext cx="11539470" cy="6503832"/>
          </a:xfrm>
        </p:spPr>
        <p:txBody>
          <a:bodyPr/>
          <a:lstStyle/>
          <a:p>
            <a:pPr marL="0" indent="0">
              <a:buNone/>
            </a:pPr>
            <a:r>
              <a:rPr lang="pt-BR" b="1" dirty="0">
                <a:latin typeface="Times New Roman" panose="02020603050405020304" pitchFamily="18" charset="0"/>
                <a:cs typeface="Times New Roman" panose="02020603050405020304" pitchFamily="18" charset="0"/>
              </a:rPr>
              <a:t>Peru falante… e peito e lombo</a:t>
            </a:r>
          </a:p>
          <a:p>
            <a:endParaRPr lang="pt-BR" dirty="0"/>
          </a:p>
          <a:p>
            <a:pPr marL="0" indent="0">
              <a:buNone/>
            </a:pPr>
            <a:r>
              <a:rPr lang="pt-BR" dirty="0" err="1">
                <a:latin typeface="Times New Roman" panose="02020603050405020304" pitchFamily="18" charset="0"/>
                <a:cs typeface="Times New Roman" panose="02020603050405020304" pitchFamily="18" charset="0"/>
              </a:rPr>
              <a:t>Mighty</a:t>
            </a:r>
            <a:r>
              <a:rPr lang="pt-BR" dirty="0">
                <a:latin typeface="Times New Roman" panose="02020603050405020304" pitchFamily="18" charset="0"/>
                <a:cs typeface="Times New Roman" panose="02020603050405020304" pitchFamily="18" charset="0"/>
              </a:rPr>
              <a:t> </a:t>
            </a:r>
            <a:r>
              <a:rPr lang="pt-BR" dirty="0" err="1">
                <a:latin typeface="Times New Roman" panose="02020603050405020304" pitchFamily="18" charset="0"/>
                <a:cs typeface="Times New Roman" panose="02020603050405020304" pitchFamily="18" charset="0"/>
              </a:rPr>
              <a:t>Spark</a:t>
            </a:r>
            <a:r>
              <a:rPr lang="pt-BR" dirty="0">
                <a:latin typeface="Times New Roman" panose="02020603050405020304" pitchFamily="18" charset="0"/>
                <a:cs typeface="Times New Roman" panose="02020603050405020304" pitchFamily="18" charset="0"/>
              </a:rPr>
              <a:t> </a:t>
            </a:r>
            <a:r>
              <a:rPr lang="pt-BR" dirty="0" err="1">
                <a:latin typeface="Times New Roman" panose="02020603050405020304" pitchFamily="18" charset="0"/>
                <a:cs typeface="Times New Roman" panose="02020603050405020304" pitchFamily="18" charset="0"/>
              </a:rPr>
              <a:t>Food</a:t>
            </a:r>
            <a:r>
              <a:rPr lang="pt-BR" dirty="0">
                <a:latin typeface="Times New Roman" panose="02020603050405020304" pitchFamily="18" charset="0"/>
                <a:cs typeface="Times New Roman" panose="02020603050405020304" pitchFamily="18" charset="0"/>
              </a:rPr>
              <a:t> (mightysparkfood.com) é uma nova linha de produtos de carne lançada este mês. A linha fresca e pronta a cozinhar afirma ser feita à mão, </a:t>
            </a:r>
            <a:r>
              <a:rPr lang="pt-BR" dirty="0" err="1">
                <a:latin typeface="Times New Roman" panose="02020603050405020304" pitchFamily="18" charset="0"/>
                <a:cs typeface="Times New Roman" panose="02020603050405020304" pitchFamily="18" charset="0"/>
              </a:rPr>
              <a:t>seleccionada</a:t>
            </a:r>
            <a:r>
              <a:rPr lang="pt-BR" dirty="0">
                <a:latin typeface="Times New Roman" panose="02020603050405020304" pitchFamily="18" charset="0"/>
                <a:cs typeface="Times New Roman" panose="02020603050405020304" pitchFamily="18" charset="0"/>
              </a:rPr>
              <a:t> para o consumidor moderno e "faiscada" com sabores arrojados. Os hambúrgueres de peru apresentam </a:t>
            </a:r>
            <a:r>
              <a:rPr lang="pt-BR" dirty="0" err="1">
                <a:latin typeface="Times New Roman" panose="02020603050405020304" pitchFamily="18" charset="0"/>
                <a:cs typeface="Times New Roman" panose="02020603050405020304" pitchFamily="18" charset="0"/>
              </a:rPr>
              <a:t>jalapeno</a:t>
            </a:r>
            <a:r>
              <a:rPr lang="pt-BR" dirty="0">
                <a:latin typeface="Times New Roman" panose="02020603050405020304" pitchFamily="18" charset="0"/>
                <a:cs typeface="Times New Roman" panose="02020603050405020304" pitchFamily="18" charset="0"/>
              </a:rPr>
              <a:t> e queijo fresco, enquanto os hambúrgueres de carne são feitos de lombo, peito e costela. O café da manhã contém bacon, ovo e queijo e o frango em cubos é marinado em molho de soja, saquê e gengibre.</a:t>
            </a:r>
          </a:p>
          <a:p>
            <a:pPr marL="0" indent="0">
              <a:buNone/>
            </a:pPr>
            <a:r>
              <a:rPr lang="pt-BR" dirty="0">
                <a:latin typeface="Times New Roman" panose="02020603050405020304" pitchFamily="18" charset="0"/>
                <a:cs typeface="Times New Roman" panose="02020603050405020304" pitchFamily="18" charset="0"/>
              </a:rPr>
              <a:t>A empresa atua no mercado de varejo desde 2013 com produtos da marca Man Cave </a:t>
            </a:r>
            <a:r>
              <a:rPr lang="pt-BR" dirty="0" err="1">
                <a:latin typeface="Times New Roman" panose="02020603050405020304" pitchFamily="18" charset="0"/>
                <a:cs typeface="Times New Roman" panose="02020603050405020304" pitchFamily="18" charset="0"/>
              </a:rPr>
              <a:t>Craft</a:t>
            </a:r>
            <a:r>
              <a:rPr lang="pt-BR" dirty="0">
                <a:latin typeface="Times New Roman" panose="02020603050405020304" pitchFamily="18" charset="0"/>
                <a:cs typeface="Times New Roman" panose="02020603050405020304" pitchFamily="18" charset="0"/>
              </a:rPr>
              <a:t> </a:t>
            </a:r>
            <a:r>
              <a:rPr lang="pt-BR" dirty="0" err="1">
                <a:latin typeface="Times New Roman" panose="02020603050405020304" pitchFamily="18" charset="0"/>
                <a:cs typeface="Times New Roman" panose="02020603050405020304" pitchFamily="18" charset="0"/>
              </a:rPr>
              <a:t>Eats</a:t>
            </a:r>
            <a:r>
              <a:rPr lang="pt-BR" dirty="0">
                <a:latin typeface="Times New Roman" panose="02020603050405020304" pitchFamily="18" charset="0"/>
                <a:cs typeface="Times New Roman" panose="02020603050405020304" pitchFamily="18" charset="0"/>
              </a:rPr>
              <a:t>, que enfatizavam a qualidade em detrimento da quantidade. Os proprietários perceberam que tiveram a oportunidade de se tornarem maiores no mercado do que a Man Cave, explica Nick Beste, fundador e CEO, e viram a chance de atrair um grupo maior de consumidores que procuram uma marca contemporânea de carnes </a:t>
            </a:r>
            <a:r>
              <a:rPr lang="pt-BR" dirty="0" err="1" smtClean="0">
                <a:latin typeface="Times New Roman" panose="02020603050405020304" pitchFamily="18" charset="0"/>
                <a:cs typeface="Times New Roman" panose="02020603050405020304" pitchFamily="18" charset="0"/>
              </a:rPr>
              <a:t>premium</a:t>
            </a:r>
            <a:r>
              <a:rPr lang="pt-BR" dirty="0" smtClean="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536769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TotalTime>
  <Words>1723</Words>
  <Application>Microsoft Office PowerPoint</Application>
  <PresentationFormat>Widescreen</PresentationFormat>
  <Paragraphs>77</Paragraphs>
  <Slides>15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15</vt:i4>
      </vt:variant>
    </vt:vector>
  </HeadingPairs>
  <TitlesOfParts>
    <vt:vector size="21" baseType="lpstr">
      <vt:lpstr>Batang</vt:lpstr>
      <vt:lpstr>Arial</vt:lpstr>
      <vt:lpstr>Calibri</vt:lpstr>
      <vt:lpstr>Calibri Light</vt:lpstr>
      <vt:lpstr>Times New Roman</vt:lpstr>
      <vt:lpstr>Tema do Office</vt:lpstr>
      <vt:lpstr>Apresentação do PowerPoint</vt:lpstr>
      <vt:lpstr>Meat and Poultry Still at the Heart of Protein Craze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Referências </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Elizabete</dc:creator>
  <cp:lastModifiedBy>Elizabete</cp:lastModifiedBy>
  <cp:revision>15</cp:revision>
  <dcterms:created xsi:type="dcterms:W3CDTF">2018-06-07T23:42:37Z</dcterms:created>
  <dcterms:modified xsi:type="dcterms:W3CDTF">2018-06-18T13:32:50Z</dcterms:modified>
</cp:coreProperties>
</file>