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0" d="100"/>
          <a:sy n="50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3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9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37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16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96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14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8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69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3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0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6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2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7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7EC527-8183-4AA8-8177-28D4E83AE360}" type="datetimeFigureOut">
              <a:rPr lang="pt-BR" smtClean="0"/>
              <a:t>07/03/2018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2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117824"/>
          </a:xfrm>
        </p:spPr>
        <p:txBody>
          <a:bodyPr>
            <a:normAutofit/>
          </a:bodyPr>
          <a:lstStyle/>
          <a:p>
            <a:r>
              <a:rPr lang="pt-BR" sz="10000" dirty="0" smtClean="0"/>
              <a:t>Leitura</a:t>
            </a:r>
            <a:endParaRPr lang="pt-BR" sz="10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2418" y="3418611"/>
            <a:ext cx="7169727" cy="831272"/>
          </a:xfrm>
        </p:spPr>
        <p:txBody>
          <a:bodyPr>
            <a:normAutofit/>
          </a:bodyPr>
          <a:lstStyle/>
          <a:p>
            <a:r>
              <a:rPr lang="pt-BR" sz="4000" cap="none" dirty="0" err="1" smtClean="0"/>
              <a:t>Profª</a:t>
            </a:r>
            <a:r>
              <a:rPr lang="pt-BR" sz="4000" cap="none" dirty="0" smtClean="0"/>
              <a:t> Cristiane de Brito Cruz</a:t>
            </a:r>
            <a:endParaRPr lang="pt-BR" sz="4000" cap="none" dirty="0"/>
          </a:p>
        </p:txBody>
      </p:sp>
    </p:spTree>
    <p:extLst>
      <p:ext uri="{BB962C8B-B14F-4D97-AF65-F5344CB8AC3E}">
        <p14:creationId xmlns:p14="http://schemas.microsoft.com/office/powerpoint/2010/main" val="703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 smtClean="0"/>
              <a:t>: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Calvin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Hobbes (</a:t>
            </a:r>
            <a:r>
              <a:rPr lang="pt-BR" sz="2800" cap="none" dirty="0" err="1" smtClean="0"/>
              <a:t>the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tiger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Wishes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/>
              <a:t>Schroeder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Lucy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The piano </a:t>
            </a:r>
            <a:r>
              <a:rPr lang="pt-BR" sz="2800" cap="none" dirty="0" err="1" smtClean="0"/>
              <a:t>missing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1657350"/>
            <a:ext cx="10363826" cy="4133849"/>
          </a:xfrm>
        </p:spPr>
        <p:txBody>
          <a:bodyPr>
            <a:normAutofit/>
          </a:bodyPr>
          <a:lstStyle/>
          <a:p>
            <a:r>
              <a:rPr lang="pt-BR" sz="2500" b="1" u="sng" dirty="0" err="1" smtClean="0"/>
              <a:t>skimming</a:t>
            </a:r>
            <a:endParaRPr lang="pt-BR" sz="2500" b="1" u="sng" dirty="0" smtClean="0"/>
          </a:p>
          <a:p>
            <a:r>
              <a:rPr lang="pt-BR" sz="2500" dirty="0" smtClean="0"/>
              <a:t>Qual é o assunto principal do texto?</a:t>
            </a:r>
          </a:p>
          <a:p>
            <a:r>
              <a:rPr lang="pt-BR" sz="2500" b="1" u="sng" dirty="0" err="1" smtClean="0"/>
              <a:t>Scanning</a:t>
            </a:r>
            <a:endParaRPr lang="pt-BR" sz="2500" b="1" u="sng" dirty="0" smtClean="0"/>
          </a:p>
          <a:p>
            <a:r>
              <a:rPr lang="pt-BR" sz="2500" dirty="0" smtClean="0"/>
              <a:t>Quais são as disciplinas específicas dos cursos ligados à tecnologia em alimentos?</a:t>
            </a:r>
          </a:p>
          <a:p>
            <a:r>
              <a:rPr lang="pt-BR" sz="2500" dirty="0" smtClean="0"/>
              <a:t>O que é a tecnologia em alimentos?</a:t>
            </a:r>
          </a:p>
          <a:p>
            <a:r>
              <a:rPr lang="pt-BR" sz="2500" dirty="0" smtClean="0"/>
              <a:t>O que é o processamento de alimentos?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6090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/>
          </a:bodyPr>
          <a:lstStyle/>
          <a:p>
            <a:r>
              <a:rPr lang="pt-BR" sz="2500" b="1" u="sng" dirty="0" err="1" smtClean="0"/>
              <a:t>Scanning</a:t>
            </a:r>
            <a:endParaRPr lang="pt-BR" sz="2500" b="1" u="sng" dirty="0" smtClean="0"/>
          </a:p>
          <a:p>
            <a:r>
              <a:rPr lang="pt-BR" sz="2500" dirty="0" smtClean="0"/>
              <a:t>Quantos depósitos  os estados unidos tem aproximadamente?</a:t>
            </a:r>
          </a:p>
          <a:p>
            <a:r>
              <a:rPr lang="pt-BR" sz="2500" dirty="0" smtClean="0"/>
              <a:t>Quantos estabelecimentos de venda direta de comida tem aproximadamente os </a:t>
            </a:r>
            <a:r>
              <a:rPr lang="pt-BR" sz="2500" dirty="0" err="1" smtClean="0"/>
              <a:t>eua</a:t>
            </a:r>
            <a:r>
              <a:rPr lang="pt-BR" sz="2500" dirty="0" smtClean="0"/>
              <a:t>?</a:t>
            </a:r>
          </a:p>
          <a:p>
            <a:r>
              <a:rPr lang="pt-BR" sz="2500" b="1" dirty="0" err="1" smtClean="0"/>
              <a:t>Conagtes</a:t>
            </a:r>
            <a:endParaRPr lang="pt-BR" sz="2500" b="1" dirty="0" smtClean="0"/>
          </a:p>
          <a:p>
            <a:r>
              <a:rPr lang="pt-BR" sz="2500" dirty="0" smtClean="0"/>
              <a:t>Anote sem repetir quais as cognatas que existem no texto:</a:t>
            </a:r>
          </a:p>
          <a:p>
            <a:r>
              <a:rPr lang="pt-BR" sz="2500" b="1" dirty="0" smtClean="0"/>
              <a:t>Cognatas idênticas:</a:t>
            </a:r>
          </a:p>
          <a:p>
            <a:r>
              <a:rPr lang="pt-BR" sz="2500" b="1" dirty="0" smtClean="0"/>
              <a:t>Cognatas bastante parecidas:</a:t>
            </a:r>
          </a:p>
          <a:p>
            <a:r>
              <a:rPr lang="pt-BR" sz="2500" b="1" dirty="0" smtClean="0"/>
              <a:t>Cognatas vagamente parecidas: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06485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/>
          </a:bodyPr>
          <a:lstStyle/>
          <a:p>
            <a:r>
              <a:rPr lang="pt-BR" sz="2500" b="1" u="sng" dirty="0" err="1" smtClean="0"/>
              <a:t>Repeated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words</a:t>
            </a:r>
            <a:endParaRPr lang="pt-BR" sz="2500" b="1" u="sng" dirty="0" smtClean="0"/>
          </a:p>
          <a:p>
            <a:r>
              <a:rPr lang="pt-BR" sz="2500" dirty="0" smtClean="0"/>
              <a:t>Faça um levantamento das palavras que mais se repetem no texto anotando para as 10 mais repetidas os exemplos e a quantidade de vezes que aparece no texto.</a:t>
            </a:r>
          </a:p>
          <a:p>
            <a:r>
              <a:rPr lang="pt-BR" sz="2500" b="1" dirty="0" err="1" smtClean="0"/>
              <a:t>typograpy</a:t>
            </a:r>
            <a:endParaRPr lang="pt-BR" sz="2500" b="1" dirty="0" smtClean="0"/>
          </a:p>
          <a:p>
            <a:r>
              <a:rPr lang="pt-BR" sz="2500" dirty="0" smtClean="0"/>
              <a:t>Existem palavras em negrito/itálico ou destacadas de outra forma? Se a resposta for sim, explique o motivo deste destaque.</a:t>
            </a:r>
          </a:p>
          <a:p>
            <a:r>
              <a:rPr lang="pt-BR" sz="2500" b="1" dirty="0" smtClean="0"/>
              <a:t>Key </a:t>
            </a:r>
            <a:r>
              <a:rPr lang="pt-BR" sz="2500" b="1" dirty="0" err="1" smtClean="0"/>
              <a:t>words</a:t>
            </a:r>
            <a:endParaRPr lang="pt-BR" sz="2500" b="1" dirty="0" smtClean="0"/>
          </a:p>
          <a:p>
            <a:r>
              <a:rPr lang="pt-BR" sz="2500" dirty="0" smtClean="0"/>
              <a:t>A partir das palavras repetidas analise aquelas que você acredita serem as mais importantes do texto</a:t>
            </a:r>
            <a:r>
              <a:rPr lang="pt-BR" sz="2500" b="1" dirty="0" smtClean="0"/>
              <a:t>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76853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 lnSpcReduction="10000"/>
          </a:bodyPr>
          <a:lstStyle/>
          <a:p>
            <a:r>
              <a:rPr lang="pt-BR" sz="2500" b="1" u="sng" dirty="0" err="1" smtClean="0"/>
              <a:t>Prediction</a:t>
            </a:r>
            <a:r>
              <a:rPr lang="pt-BR" sz="2500" b="1" u="sng" dirty="0" smtClean="0"/>
              <a:t>/</a:t>
            </a:r>
            <a:r>
              <a:rPr lang="pt-BR" sz="2500" b="1" u="sng" dirty="0" err="1" smtClean="0"/>
              <a:t>inference</a:t>
            </a:r>
            <a:endParaRPr lang="pt-BR" sz="2500" b="1" u="sng" dirty="0" smtClean="0"/>
          </a:p>
          <a:p>
            <a:r>
              <a:rPr lang="pt-BR" sz="2500" dirty="0" smtClean="0"/>
              <a:t>Pense a respeito da área de tecnologia em alimentos – quais as informações que você achava que ira encontrar no texto? Quais as que você realmente encontrou?.</a:t>
            </a:r>
          </a:p>
          <a:p>
            <a:r>
              <a:rPr lang="pt-BR" sz="2500" b="1" dirty="0" smtClean="0"/>
              <a:t>Nominal </a:t>
            </a:r>
            <a:r>
              <a:rPr lang="pt-BR" sz="2500" b="1" dirty="0" err="1" smtClean="0"/>
              <a:t>group</a:t>
            </a:r>
            <a:endParaRPr lang="pt-BR" sz="2500" b="1" dirty="0" smtClean="0"/>
          </a:p>
          <a:p>
            <a:r>
              <a:rPr lang="pt-BR" sz="2500" dirty="0" smtClean="0"/>
              <a:t>Existem expressões que você  observa cuja ordem estão “ao contrário” do que falamos em português – dê exemplos. </a:t>
            </a:r>
          </a:p>
          <a:p>
            <a:r>
              <a:rPr lang="pt-BR" sz="2500" b="1" dirty="0" err="1" smtClean="0"/>
              <a:t>afixation</a:t>
            </a:r>
            <a:endParaRPr lang="pt-BR" sz="2500" b="1" dirty="0" smtClean="0"/>
          </a:p>
          <a:p>
            <a:r>
              <a:rPr lang="pt-BR" sz="2500" dirty="0" smtClean="0"/>
              <a:t>Procure no texto palavras com prefixos e sufixos, anote-as e também o significado em português (e indique se for prefixo anexado ou sufixo)</a:t>
            </a:r>
            <a:r>
              <a:rPr lang="pt-BR" sz="2500" b="1" dirty="0" smtClean="0"/>
              <a:t>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52880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76250" y="857250"/>
            <a:ext cx="11334750" cy="5715000"/>
          </a:xfrm>
        </p:spPr>
        <p:txBody>
          <a:bodyPr>
            <a:normAutofit lnSpcReduction="10000"/>
          </a:bodyPr>
          <a:lstStyle/>
          <a:p>
            <a:r>
              <a:rPr lang="pt-BR" sz="2500" b="1" u="sng" dirty="0" err="1" smtClean="0"/>
              <a:t>International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words</a:t>
            </a:r>
            <a:endParaRPr lang="pt-BR" sz="2500" b="1" u="sng" dirty="0" smtClean="0"/>
          </a:p>
          <a:p>
            <a:r>
              <a:rPr lang="pt-BR" sz="2500" dirty="0" smtClean="0"/>
              <a:t>O texto possui palavras estrangeiras (que não estão em inglês)? Comente o significado em caso da resposta ser sim.</a:t>
            </a:r>
          </a:p>
          <a:p>
            <a:r>
              <a:rPr lang="pt-BR" sz="2500" b="1" u="sng" dirty="0" err="1" smtClean="0"/>
              <a:t>Critical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reading</a:t>
            </a:r>
            <a:endParaRPr lang="pt-BR" sz="2500" b="1" u="sng" dirty="0" smtClean="0"/>
          </a:p>
          <a:p>
            <a:r>
              <a:rPr lang="pt-BR" sz="2500" dirty="0" smtClean="0"/>
              <a:t>O texto foi interessante? Por quê?</a:t>
            </a:r>
          </a:p>
          <a:p>
            <a:r>
              <a:rPr lang="pt-BR" sz="2500" dirty="0" smtClean="0"/>
              <a:t>A leitura do texto te ajudou a entender sobre seu curso? Comente a respeito.</a:t>
            </a:r>
          </a:p>
          <a:p>
            <a:r>
              <a:rPr lang="pt-BR" sz="2500" b="1" u="sng" dirty="0" smtClean="0"/>
              <a:t>Contextual </a:t>
            </a:r>
            <a:r>
              <a:rPr lang="pt-BR" sz="2500" b="1" u="sng" dirty="0" err="1" smtClean="0"/>
              <a:t>reference</a:t>
            </a:r>
            <a:endParaRPr lang="pt-BR" sz="2500" b="1" u="sng" dirty="0" smtClean="0"/>
          </a:p>
          <a:p>
            <a:r>
              <a:rPr lang="pt-BR" sz="2500" dirty="0" smtClean="0"/>
              <a:t>As palavras como ele, ela, isto, aquilo são colocadas no texto para retomar informações – identifique neste texto estas palavras e qual informação elas retomam. 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02028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38990" y="1569028"/>
            <a:ext cx="11824855" cy="4675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cap="none" dirty="0" smtClean="0"/>
              <a:t>A leitura é basicamente um processo de representação. Como esse processo envolve o sentido da visão, ler é, na sua essência, olhar para uma coisa e ver outra. A leitura não se dá por acesso direto à realidade, mas por intermediação de outros elementos da realidade. Nessa triangulação da leitura o elemento intermediário funciona como um espelho; mostra um segmento do mundo que normalmente nada tem a ver com sua própria consistência física. Ler é portanto reconhecer o mundo através de espelhos. Como esses espelhos oferecem imagens fragmentadas do mundo, a verdadeira leitura só é possível quando se tem um conhecimento prévio desse mundo. (Wilson J. </a:t>
            </a:r>
            <a:r>
              <a:rPr lang="pt-BR" sz="2800" cap="none" dirty="0" err="1" smtClean="0"/>
              <a:t>Leffa</a:t>
            </a:r>
            <a:r>
              <a:rPr lang="pt-BR" sz="2800" cap="none" dirty="0" smtClean="0"/>
              <a:t>)</a:t>
            </a: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39990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1026" name="Picture 2" descr="https://jarbas.files.wordpress.com/2013/08/gerac3a7c3a3o-y-vis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48" y="1396855"/>
            <a:ext cx="9237808" cy="46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2050" name="Picture 2" descr="http://misteriosdomundo.org/wp-content/uploads/2016/01/ok-fingers-ok-d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3" y="1371599"/>
            <a:ext cx="6722919" cy="46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074" name="Picture 2" descr="http://ebook1o.empresaagil.com.br/wp-content/uploads/2014/11/bo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3" y="1288471"/>
            <a:ext cx="9289471" cy="51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4" y="1475508"/>
            <a:ext cx="11022193" cy="47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7170" name="Picture 2" descr="http://1.bp.blogspot.com/-0GoR_-5yOwo/UKUSuTsOVQI/AAAAAAAAAHg/3CmBLhKEz4c/s1600/communication-process-mbakn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" y="613063"/>
            <a:ext cx="10079470" cy="56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0088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Helga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Her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daughter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Independent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women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976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ícu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435</TotalTime>
  <Words>618</Words>
  <Application>Microsoft Office PowerPoint</Application>
  <PresentationFormat>Personalizar</PresentationFormat>
  <Paragraphs>89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Gotícula</vt:lpstr>
      <vt:lpstr>Leitura</vt:lpstr>
      <vt:lpstr>Conceito de leitura</vt:lpstr>
      <vt:lpstr>Conceito de leitura</vt:lpstr>
      <vt:lpstr>Conceito de leitura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EXERCISE - What’s food science?</vt:lpstr>
      <vt:lpstr>EXERCISE - What’s food science?</vt:lpstr>
      <vt:lpstr>EXERCISE - What’s food science?</vt:lpstr>
      <vt:lpstr>EXERCISE - What’s food science?</vt:lpstr>
      <vt:lpstr>EXERCISE - What’s food science?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Leitura</dc:title>
  <dc:creator>Cristiane de Brito Cruz</dc:creator>
  <cp:lastModifiedBy>Cristiane de Brito Cruz</cp:lastModifiedBy>
  <cp:revision>18</cp:revision>
  <dcterms:created xsi:type="dcterms:W3CDTF">2016-04-25T16:39:40Z</dcterms:created>
  <dcterms:modified xsi:type="dcterms:W3CDTF">2018-03-07T17:09:04Z</dcterms:modified>
</cp:coreProperties>
</file>