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5"/>
  </p:notesMasterIdLst>
  <p:sldIdLst>
    <p:sldId id="256" r:id="rId2"/>
    <p:sldId id="289" r:id="rId3"/>
    <p:sldId id="259" r:id="rId4"/>
    <p:sldId id="266" r:id="rId5"/>
    <p:sldId id="284" r:id="rId6"/>
    <p:sldId id="286" r:id="rId7"/>
    <p:sldId id="281" r:id="rId8"/>
    <p:sldId id="288" r:id="rId9"/>
    <p:sldId id="274" r:id="rId10"/>
    <p:sldId id="295" r:id="rId11"/>
    <p:sldId id="280" r:id="rId12"/>
    <p:sldId id="278" r:id="rId13"/>
    <p:sldId id="279"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47AFFF-186C-4392-8F1D-D889A7A4D21D}" type="datetimeFigureOut">
              <a:rPr lang="pt-BR" smtClean="0"/>
              <a:t>26/03/2018</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8592A3-54CF-4DCE-A73F-6B492A271E85}" type="slidenum">
              <a:rPr lang="pt-BR" smtClean="0"/>
              <a:t>‹nº›</a:t>
            </a:fld>
            <a:endParaRPr lang="pt-BR"/>
          </a:p>
        </p:txBody>
      </p:sp>
    </p:spTree>
    <p:extLst>
      <p:ext uri="{BB962C8B-B14F-4D97-AF65-F5344CB8AC3E}">
        <p14:creationId xmlns:p14="http://schemas.microsoft.com/office/powerpoint/2010/main" val="3608283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685800"/>
            <a:ext cx="7772400" cy="2127250"/>
          </a:xfrm>
        </p:spPr>
        <p:txBody>
          <a:bodyPr/>
          <a:lstStyle>
            <a:lvl1pPr algn="ctr">
              <a:defRPr sz="5800"/>
            </a:lvl1pPr>
          </a:lstStyle>
          <a:p>
            <a:pPr lvl="0"/>
            <a:r>
              <a:rPr lang="en-US" altLang="pt-BR" noProof="0" smtClean="0"/>
              <a:t>Click to edit Master title style</a:t>
            </a:r>
          </a:p>
        </p:txBody>
      </p:sp>
      <p:sp>
        <p:nvSpPr>
          <p:cNvPr id="5123" name="Rectangle 3"/>
          <p:cNvSpPr>
            <a:spLocks noGrp="1" noChangeArrowheads="1"/>
          </p:cNvSpPr>
          <p:nvPr>
            <p:ph type="subTitle" idx="1"/>
          </p:nvPr>
        </p:nvSpPr>
        <p:spPr>
          <a:xfrm>
            <a:off x="1371600" y="3270250"/>
            <a:ext cx="6400800" cy="2209800"/>
          </a:xfrm>
        </p:spPr>
        <p:txBody>
          <a:bodyPr/>
          <a:lstStyle>
            <a:lvl1pPr marL="0" indent="0" algn="ctr">
              <a:buFont typeface="Wingdings" panose="05000000000000000000" pitchFamily="2" charset="2"/>
              <a:buNone/>
              <a:defRPr sz="3000"/>
            </a:lvl1pPr>
          </a:lstStyle>
          <a:p>
            <a:pPr lvl="0"/>
            <a:r>
              <a:rPr lang="en-US" altLang="pt-BR" noProof="0" smtClean="0"/>
              <a:t>Click to edit Master subtitle style</a:t>
            </a:r>
          </a:p>
        </p:txBody>
      </p:sp>
      <p:sp>
        <p:nvSpPr>
          <p:cNvPr id="5124" name="Rectangle 4"/>
          <p:cNvSpPr>
            <a:spLocks noGrp="1" noChangeArrowheads="1"/>
          </p:cNvSpPr>
          <p:nvPr>
            <p:ph type="dt" sz="half" idx="2"/>
          </p:nvPr>
        </p:nvSpPr>
        <p:spPr/>
        <p:txBody>
          <a:bodyPr/>
          <a:lstStyle>
            <a:lvl1pPr>
              <a:defRPr/>
            </a:lvl1pPr>
          </a:lstStyle>
          <a:p>
            <a:endParaRPr lang="en-US" altLang="pt-BR"/>
          </a:p>
        </p:txBody>
      </p:sp>
      <p:sp>
        <p:nvSpPr>
          <p:cNvPr id="5125" name="Rectangle 5"/>
          <p:cNvSpPr>
            <a:spLocks noGrp="1" noChangeArrowheads="1"/>
          </p:cNvSpPr>
          <p:nvPr>
            <p:ph type="ftr" sz="quarter" idx="3"/>
          </p:nvPr>
        </p:nvSpPr>
        <p:spPr/>
        <p:txBody>
          <a:bodyPr/>
          <a:lstStyle>
            <a:lvl1pPr>
              <a:defRPr/>
            </a:lvl1pPr>
          </a:lstStyle>
          <a:p>
            <a:endParaRPr lang="en-US" altLang="pt-BR"/>
          </a:p>
        </p:txBody>
      </p:sp>
      <p:sp>
        <p:nvSpPr>
          <p:cNvPr id="5126" name="Rectangle 6"/>
          <p:cNvSpPr>
            <a:spLocks noGrp="1" noChangeArrowheads="1"/>
          </p:cNvSpPr>
          <p:nvPr>
            <p:ph type="sldNum" sz="quarter" idx="4"/>
          </p:nvPr>
        </p:nvSpPr>
        <p:spPr/>
        <p:txBody>
          <a:bodyPr/>
          <a:lstStyle>
            <a:lvl1pPr>
              <a:defRPr/>
            </a:lvl1pPr>
          </a:lstStyle>
          <a:p>
            <a:fld id="{E8B37F20-BECB-4508-8B11-EE9D788A4678}" type="slidenum">
              <a:rPr lang="en-US" altLang="pt-BR"/>
              <a:pPr/>
              <a:t>‹nº›</a:t>
            </a:fld>
            <a:endParaRPr lang="en-US" altLang="pt-BR"/>
          </a:p>
        </p:txBody>
      </p:sp>
      <p:grpSp>
        <p:nvGrpSpPr>
          <p:cNvPr id="5127" name="Group 7"/>
          <p:cNvGrpSpPr>
            <a:grpSpLocks/>
          </p:cNvGrpSpPr>
          <p:nvPr/>
        </p:nvGrpSpPr>
        <p:grpSpPr bwMode="auto">
          <a:xfrm>
            <a:off x="228600" y="2889250"/>
            <a:ext cx="8610600" cy="201613"/>
            <a:chOff x="144" y="1680"/>
            <a:chExt cx="5424" cy="144"/>
          </a:xfrm>
        </p:grpSpPr>
        <p:sp>
          <p:nvSpPr>
            <p:cNvPr id="5128" name="Rectangle 8"/>
            <p:cNvSpPr>
              <a:spLocks noChangeArrowheads="1"/>
            </p:cNvSpPr>
            <p:nvPr userDrawn="1"/>
          </p:nvSpPr>
          <p:spPr bwMode="auto">
            <a:xfrm>
              <a:off x="144" y="1680"/>
              <a:ext cx="1808" cy="144"/>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pt-BR"/>
            </a:p>
          </p:txBody>
        </p:sp>
        <p:sp>
          <p:nvSpPr>
            <p:cNvPr id="5129" name="Rectangle 9"/>
            <p:cNvSpPr>
              <a:spLocks noChangeArrowheads="1"/>
            </p:cNvSpPr>
            <p:nvPr userDrawn="1"/>
          </p:nvSpPr>
          <p:spPr bwMode="auto">
            <a:xfrm>
              <a:off x="1952" y="1680"/>
              <a:ext cx="1808" cy="144"/>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pt-BR"/>
            </a:p>
          </p:txBody>
        </p:sp>
        <p:sp>
          <p:nvSpPr>
            <p:cNvPr id="5130" name="Rectangle 10"/>
            <p:cNvSpPr>
              <a:spLocks noChangeArrowheads="1"/>
            </p:cNvSpPr>
            <p:nvPr userDrawn="1"/>
          </p:nvSpPr>
          <p:spPr bwMode="auto">
            <a:xfrm>
              <a:off x="3760" y="1680"/>
              <a:ext cx="1808" cy="144"/>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pt-BR"/>
            </a:p>
          </p:txBody>
        </p:sp>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endParaRPr lang="en-US" altLang="pt-BR"/>
          </a:p>
        </p:txBody>
      </p:sp>
      <p:sp>
        <p:nvSpPr>
          <p:cNvPr id="5" name="Espaço Reservado para Rodapé 4"/>
          <p:cNvSpPr>
            <a:spLocks noGrp="1"/>
          </p:cNvSpPr>
          <p:nvPr>
            <p:ph type="ftr" sz="quarter" idx="11"/>
          </p:nvPr>
        </p:nvSpPr>
        <p:spPr/>
        <p:txBody>
          <a:bodyPr/>
          <a:lstStyle>
            <a:lvl1pPr>
              <a:defRPr/>
            </a:lvl1pPr>
          </a:lstStyle>
          <a:p>
            <a:endParaRPr lang="en-US" altLang="pt-BR"/>
          </a:p>
        </p:txBody>
      </p:sp>
      <p:sp>
        <p:nvSpPr>
          <p:cNvPr id="6" name="Espaço Reservado para Número de Slide 5"/>
          <p:cNvSpPr>
            <a:spLocks noGrp="1"/>
          </p:cNvSpPr>
          <p:nvPr>
            <p:ph type="sldNum" sz="quarter" idx="12"/>
          </p:nvPr>
        </p:nvSpPr>
        <p:spPr/>
        <p:txBody>
          <a:bodyPr/>
          <a:lstStyle>
            <a:lvl1pPr>
              <a:defRPr/>
            </a:lvl1pPr>
          </a:lstStyle>
          <a:p>
            <a:fld id="{E5574A75-F80C-4A7E-9F84-2844D1ED321C}" type="slidenum">
              <a:rPr lang="en-US" altLang="pt-BR"/>
              <a:pPr/>
              <a:t>‹nº›</a:t>
            </a:fld>
            <a:endParaRPr lang="en-US" altLang="pt-BR"/>
          </a:p>
        </p:txBody>
      </p:sp>
    </p:spTree>
    <p:extLst>
      <p:ext uri="{BB962C8B-B14F-4D97-AF65-F5344CB8AC3E}">
        <p14:creationId xmlns:p14="http://schemas.microsoft.com/office/powerpoint/2010/main" val="1209224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7813"/>
            <a:ext cx="2057400" cy="5853112"/>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7813"/>
            <a:ext cx="6019800" cy="5853112"/>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endParaRPr lang="en-US" altLang="pt-BR"/>
          </a:p>
        </p:txBody>
      </p:sp>
      <p:sp>
        <p:nvSpPr>
          <p:cNvPr id="5" name="Espaço Reservado para Rodapé 4"/>
          <p:cNvSpPr>
            <a:spLocks noGrp="1"/>
          </p:cNvSpPr>
          <p:nvPr>
            <p:ph type="ftr" sz="quarter" idx="11"/>
          </p:nvPr>
        </p:nvSpPr>
        <p:spPr/>
        <p:txBody>
          <a:bodyPr/>
          <a:lstStyle>
            <a:lvl1pPr>
              <a:defRPr/>
            </a:lvl1pPr>
          </a:lstStyle>
          <a:p>
            <a:endParaRPr lang="en-US" altLang="pt-BR"/>
          </a:p>
        </p:txBody>
      </p:sp>
      <p:sp>
        <p:nvSpPr>
          <p:cNvPr id="6" name="Espaço Reservado para Número de Slide 5"/>
          <p:cNvSpPr>
            <a:spLocks noGrp="1"/>
          </p:cNvSpPr>
          <p:nvPr>
            <p:ph type="sldNum" sz="quarter" idx="12"/>
          </p:nvPr>
        </p:nvSpPr>
        <p:spPr/>
        <p:txBody>
          <a:bodyPr/>
          <a:lstStyle>
            <a:lvl1pPr>
              <a:defRPr/>
            </a:lvl1pPr>
          </a:lstStyle>
          <a:p>
            <a:fld id="{37AE87E4-84F0-410D-A1E6-1169D37F6AF1}" type="slidenum">
              <a:rPr lang="en-US" altLang="pt-BR"/>
              <a:pPr/>
              <a:t>‹nº›</a:t>
            </a:fld>
            <a:endParaRPr lang="en-US" altLang="pt-BR"/>
          </a:p>
        </p:txBody>
      </p:sp>
    </p:spTree>
    <p:extLst>
      <p:ext uri="{BB962C8B-B14F-4D97-AF65-F5344CB8AC3E}">
        <p14:creationId xmlns:p14="http://schemas.microsoft.com/office/powerpoint/2010/main" val="338043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endParaRPr lang="en-US" altLang="pt-BR"/>
          </a:p>
        </p:txBody>
      </p:sp>
      <p:sp>
        <p:nvSpPr>
          <p:cNvPr id="5" name="Espaço Reservado para Rodapé 4"/>
          <p:cNvSpPr>
            <a:spLocks noGrp="1"/>
          </p:cNvSpPr>
          <p:nvPr>
            <p:ph type="ftr" sz="quarter" idx="11"/>
          </p:nvPr>
        </p:nvSpPr>
        <p:spPr/>
        <p:txBody>
          <a:bodyPr/>
          <a:lstStyle>
            <a:lvl1pPr>
              <a:defRPr/>
            </a:lvl1pPr>
          </a:lstStyle>
          <a:p>
            <a:endParaRPr lang="en-US" altLang="pt-BR"/>
          </a:p>
        </p:txBody>
      </p:sp>
      <p:sp>
        <p:nvSpPr>
          <p:cNvPr id="6" name="Espaço Reservado para Número de Slide 5"/>
          <p:cNvSpPr>
            <a:spLocks noGrp="1"/>
          </p:cNvSpPr>
          <p:nvPr>
            <p:ph type="sldNum" sz="quarter" idx="12"/>
          </p:nvPr>
        </p:nvSpPr>
        <p:spPr/>
        <p:txBody>
          <a:bodyPr/>
          <a:lstStyle>
            <a:lvl1pPr>
              <a:defRPr/>
            </a:lvl1pPr>
          </a:lstStyle>
          <a:p>
            <a:fld id="{6E1C9944-7266-4D3E-AF0A-E0E17EBDF71D}" type="slidenum">
              <a:rPr lang="en-US" altLang="pt-BR"/>
              <a:pPr/>
              <a:t>‹nº›</a:t>
            </a:fld>
            <a:endParaRPr lang="en-US" altLang="pt-BR"/>
          </a:p>
        </p:txBody>
      </p:sp>
    </p:spTree>
    <p:extLst>
      <p:ext uri="{BB962C8B-B14F-4D97-AF65-F5344CB8AC3E}">
        <p14:creationId xmlns:p14="http://schemas.microsoft.com/office/powerpoint/2010/main" val="3445419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lstStyle>
            <a:lvl1pPr>
              <a:defRPr sz="6000"/>
            </a:lvl1pPr>
          </a:lstStyle>
          <a:p>
            <a:r>
              <a:rPr lang="pt-BR" smtClean="0"/>
              <a:t>Clique para editar o título mestre</a:t>
            </a:r>
            <a:endParaRPr lang="pt-BR"/>
          </a:p>
        </p:txBody>
      </p:sp>
      <p:sp>
        <p:nvSpPr>
          <p:cNvPr id="3" name="Espaço Reservado para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lvl1pPr>
              <a:defRPr/>
            </a:lvl1pPr>
          </a:lstStyle>
          <a:p>
            <a:endParaRPr lang="en-US" altLang="pt-BR"/>
          </a:p>
        </p:txBody>
      </p:sp>
      <p:sp>
        <p:nvSpPr>
          <p:cNvPr id="5" name="Espaço Reservado para Rodapé 4"/>
          <p:cNvSpPr>
            <a:spLocks noGrp="1"/>
          </p:cNvSpPr>
          <p:nvPr>
            <p:ph type="ftr" sz="quarter" idx="11"/>
          </p:nvPr>
        </p:nvSpPr>
        <p:spPr/>
        <p:txBody>
          <a:bodyPr/>
          <a:lstStyle>
            <a:lvl1pPr>
              <a:defRPr/>
            </a:lvl1pPr>
          </a:lstStyle>
          <a:p>
            <a:endParaRPr lang="en-US" altLang="pt-BR"/>
          </a:p>
        </p:txBody>
      </p:sp>
      <p:sp>
        <p:nvSpPr>
          <p:cNvPr id="6" name="Espaço Reservado para Número de Slide 5"/>
          <p:cNvSpPr>
            <a:spLocks noGrp="1"/>
          </p:cNvSpPr>
          <p:nvPr>
            <p:ph type="sldNum" sz="quarter" idx="12"/>
          </p:nvPr>
        </p:nvSpPr>
        <p:spPr/>
        <p:txBody>
          <a:bodyPr/>
          <a:lstStyle>
            <a:lvl1pPr>
              <a:defRPr/>
            </a:lvl1pPr>
          </a:lstStyle>
          <a:p>
            <a:fld id="{5B1753EA-B341-40A4-96E6-11864A2FE7C3}" type="slidenum">
              <a:rPr lang="en-US" altLang="pt-BR"/>
              <a:pPr/>
              <a:t>‹nº›</a:t>
            </a:fld>
            <a:endParaRPr lang="en-US" altLang="pt-BR"/>
          </a:p>
        </p:txBody>
      </p:sp>
    </p:spTree>
    <p:extLst>
      <p:ext uri="{BB962C8B-B14F-4D97-AF65-F5344CB8AC3E}">
        <p14:creationId xmlns:p14="http://schemas.microsoft.com/office/powerpoint/2010/main" val="3499920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30725"/>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30725"/>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lvl1pPr>
              <a:defRPr/>
            </a:lvl1pPr>
          </a:lstStyle>
          <a:p>
            <a:endParaRPr lang="en-US" altLang="pt-BR"/>
          </a:p>
        </p:txBody>
      </p:sp>
      <p:sp>
        <p:nvSpPr>
          <p:cNvPr id="6" name="Espaço Reservado para Rodapé 5"/>
          <p:cNvSpPr>
            <a:spLocks noGrp="1"/>
          </p:cNvSpPr>
          <p:nvPr>
            <p:ph type="ftr" sz="quarter" idx="11"/>
          </p:nvPr>
        </p:nvSpPr>
        <p:spPr/>
        <p:txBody>
          <a:bodyPr/>
          <a:lstStyle>
            <a:lvl1pPr>
              <a:defRPr/>
            </a:lvl1pPr>
          </a:lstStyle>
          <a:p>
            <a:endParaRPr lang="en-US" altLang="pt-BR"/>
          </a:p>
        </p:txBody>
      </p:sp>
      <p:sp>
        <p:nvSpPr>
          <p:cNvPr id="7" name="Espaço Reservado para Número de Slide 6"/>
          <p:cNvSpPr>
            <a:spLocks noGrp="1"/>
          </p:cNvSpPr>
          <p:nvPr>
            <p:ph type="sldNum" sz="quarter" idx="12"/>
          </p:nvPr>
        </p:nvSpPr>
        <p:spPr/>
        <p:txBody>
          <a:bodyPr/>
          <a:lstStyle>
            <a:lvl1pPr>
              <a:defRPr/>
            </a:lvl1pPr>
          </a:lstStyle>
          <a:p>
            <a:fld id="{68C09B59-14E0-44F1-B3E1-815D1B5261FA}" type="slidenum">
              <a:rPr lang="en-US" altLang="pt-BR"/>
              <a:pPr/>
              <a:t>‹nº›</a:t>
            </a:fld>
            <a:endParaRPr lang="en-US" altLang="pt-BR"/>
          </a:p>
        </p:txBody>
      </p:sp>
    </p:spTree>
    <p:extLst>
      <p:ext uri="{BB962C8B-B14F-4D97-AF65-F5344CB8AC3E}">
        <p14:creationId xmlns:p14="http://schemas.microsoft.com/office/powerpoint/2010/main" val="2514391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pt-BR" smtClean="0"/>
              <a:t>Clique para editar o título mestre</a:t>
            </a:r>
            <a:endParaRPr lang="pt-BR"/>
          </a:p>
        </p:txBody>
      </p:sp>
      <p:sp>
        <p:nvSpPr>
          <p:cNvPr id="3" name="Espaço Reservado para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630238" y="2505075"/>
            <a:ext cx="3868737"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29150" y="2505075"/>
            <a:ext cx="3887788"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lvl1pPr>
              <a:defRPr/>
            </a:lvl1pPr>
          </a:lstStyle>
          <a:p>
            <a:endParaRPr lang="en-US" altLang="pt-BR"/>
          </a:p>
        </p:txBody>
      </p:sp>
      <p:sp>
        <p:nvSpPr>
          <p:cNvPr id="8" name="Espaço Reservado para Rodapé 7"/>
          <p:cNvSpPr>
            <a:spLocks noGrp="1"/>
          </p:cNvSpPr>
          <p:nvPr>
            <p:ph type="ftr" sz="quarter" idx="11"/>
          </p:nvPr>
        </p:nvSpPr>
        <p:spPr/>
        <p:txBody>
          <a:bodyPr/>
          <a:lstStyle>
            <a:lvl1pPr>
              <a:defRPr/>
            </a:lvl1pPr>
          </a:lstStyle>
          <a:p>
            <a:endParaRPr lang="en-US" altLang="pt-BR"/>
          </a:p>
        </p:txBody>
      </p:sp>
      <p:sp>
        <p:nvSpPr>
          <p:cNvPr id="9" name="Espaço Reservado para Número de Slide 8"/>
          <p:cNvSpPr>
            <a:spLocks noGrp="1"/>
          </p:cNvSpPr>
          <p:nvPr>
            <p:ph type="sldNum" sz="quarter" idx="12"/>
          </p:nvPr>
        </p:nvSpPr>
        <p:spPr/>
        <p:txBody>
          <a:bodyPr/>
          <a:lstStyle>
            <a:lvl1pPr>
              <a:defRPr/>
            </a:lvl1pPr>
          </a:lstStyle>
          <a:p>
            <a:fld id="{F8291056-A290-49E5-AB56-8F840041696B}" type="slidenum">
              <a:rPr lang="en-US" altLang="pt-BR"/>
              <a:pPr/>
              <a:t>‹nº›</a:t>
            </a:fld>
            <a:endParaRPr lang="en-US" altLang="pt-BR"/>
          </a:p>
        </p:txBody>
      </p:sp>
    </p:spTree>
    <p:extLst>
      <p:ext uri="{BB962C8B-B14F-4D97-AF65-F5344CB8AC3E}">
        <p14:creationId xmlns:p14="http://schemas.microsoft.com/office/powerpoint/2010/main" val="1692090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lvl1pPr>
              <a:defRPr/>
            </a:lvl1pPr>
          </a:lstStyle>
          <a:p>
            <a:endParaRPr lang="en-US" altLang="pt-BR"/>
          </a:p>
        </p:txBody>
      </p:sp>
      <p:sp>
        <p:nvSpPr>
          <p:cNvPr id="4" name="Espaço Reservado para Rodapé 3"/>
          <p:cNvSpPr>
            <a:spLocks noGrp="1"/>
          </p:cNvSpPr>
          <p:nvPr>
            <p:ph type="ftr" sz="quarter" idx="11"/>
          </p:nvPr>
        </p:nvSpPr>
        <p:spPr/>
        <p:txBody>
          <a:bodyPr/>
          <a:lstStyle>
            <a:lvl1pPr>
              <a:defRPr/>
            </a:lvl1pPr>
          </a:lstStyle>
          <a:p>
            <a:endParaRPr lang="en-US" altLang="pt-BR"/>
          </a:p>
        </p:txBody>
      </p:sp>
      <p:sp>
        <p:nvSpPr>
          <p:cNvPr id="5" name="Espaço Reservado para Número de Slide 4"/>
          <p:cNvSpPr>
            <a:spLocks noGrp="1"/>
          </p:cNvSpPr>
          <p:nvPr>
            <p:ph type="sldNum" sz="quarter" idx="12"/>
          </p:nvPr>
        </p:nvSpPr>
        <p:spPr/>
        <p:txBody>
          <a:bodyPr/>
          <a:lstStyle>
            <a:lvl1pPr>
              <a:defRPr/>
            </a:lvl1pPr>
          </a:lstStyle>
          <a:p>
            <a:fld id="{358AF530-896E-4DC3-9043-49679225E3C6}" type="slidenum">
              <a:rPr lang="en-US" altLang="pt-BR"/>
              <a:pPr/>
              <a:t>‹nº›</a:t>
            </a:fld>
            <a:endParaRPr lang="en-US" altLang="pt-BR"/>
          </a:p>
        </p:txBody>
      </p:sp>
    </p:spTree>
    <p:extLst>
      <p:ext uri="{BB962C8B-B14F-4D97-AF65-F5344CB8AC3E}">
        <p14:creationId xmlns:p14="http://schemas.microsoft.com/office/powerpoint/2010/main" val="702654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lvl1pPr>
              <a:defRPr/>
            </a:lvl1pPr>
          </a:lstStyle>
          <a:p>
            <a:endParaRPr lang="en-US" altLang="pt-BR"/>
          </a:p>
        </p:txBody>
      </p:sp>
      <p:sp>
        <p:nvSpPr>
          <p:cNvPr id="3" name="Espaço Reservado para Rodapé 2"/>
          <p:cNvSpPr>
            <a:spLocks noGrp="1"/>
          </p:cNvSpPr>
          <p:nvPr>
            <p:ph type="ftr" sz="quarter" idx="11"/>
          </p:nvPr>
        </p:nvSpPr>
        <p:spPr/>
        <p:txBody>
          <a:bodyPr/>
          <a:lstStyle>
            <a:lvl1pPr>
              <a:defRPr/>
            </a:lvl1pPr>
          </a:lstStyle>
          <a:p>
            <a:endParaRPr lang="en-US" altLang="pt-BR"/>
          </a:p>
        </p:txBody>
      </p:sp>
      <p:sp>
        <p:nvSpPr>
          <p:cNvPr id="4" name="Espaço Reservado para Número de Slide 3"/>
          <p:cNvSpPr>
            <a:spLocks noGrp="1"/>
          </p:cNvSpPr>
          <p:nvPr>
            <p:ph type="sldNum" sz="quarter" idx="12"/>
          </p:nvPr>
        </p:nvSpPr>
        <p:spPr/>
        <p:txBody>
          <a:bodyPr/>
          <a:lstStyle>
            <a:lvl1pPr>
              <a:defRPr/>
            </a:lvl1pPr>
          </a:lstStyle>
          <a:p>
            <a:fld id="{0D4495DE-F8B4-4378-A416-6B1AA1A327A8}" type="slidenum">
              <a:rPr lang="en-US" altLang="pt-BR"/>
              <a:pPr/>
              <a:t>‹nº›</a:t>
            </a:fld>
            <a:endParaRPr lang="en-US" altLang="pt-BR"/>
          </a:p>
        </p:txBody>
      </p:sp>
    </p:spTree>
    <p:extLst>
      <p:ext uri="{BB962C8B-B14F-4D97-AF65-F5344CB8AC3E}">
        <p14:creationId xmlns:p14="http://schemas.microsoft.com/office/powerpoint/2010/main" val="717435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lstStyle>
            <a:lvl1pPr>
              <a:defRPr sz="3200"/>
            </a:lvl1pPr>
          </a:lstStyle>
          <a:p>
            <a:r>
              <a:rPr lang="pt-BR" smtClean="0"/>
              <a:t>Clique para editar o título mestre</a:t>
            </a:r>
            <a:endParaRPr lang="pt-BR"/>
          </a:p>
        </p:txBody>
      </p:sp>
      <p:sp>
        <p:nvSpPr>
          <p:cNvPr id="3" name="Espaço Reservado para Conteú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lvl1pPr>
              <a:defRPr/>
            </a:lvl1pPr>
          </a:lstStyle>
          <a:p>
            <a:endParaRPr lang="en-US" altLang="pt-BR"/>
          </a:p>
        </p:txBody>
      </p:sp>
      <p:sp>
        <p:nvSpPr>
          <p:cNvPr id="6" name="Espaço Reservado para Rodapé 5"/>
          <p:cNvSpPr>
            <a:spLocks noGrp="1"/>
          </p:cNvSpPr>
          <p:nvPr>
            <p:ph type="ftr" sz="quarter" idx="11"/>
          </p:nvPr>
        </p:nvSpPr>
        <p:spPr/>
        <p:txBody>
          <a:bodyPr/>
          <a:lstStyle>
            <a:lvl1pPr>
              <a:defRPr/>
            </a:lvl1pPr>
          </a:lstStyle>
          <a:p>
            <a:endParaRPr lang="en-US" altLang="pt-BR"/>
          </a:p>
        </p:txBody>
      </p:sp>
      <p:sp>
        <p:nvSpPr>
          <p:cNvPr id="7" name="Espaço Reservado para Número de Slide 6"/>
          <p:cNvSpPr>
            <a:spLocks noGrp="1"/>
          </p:cNvSpPr>
          <p:nvPr>
            <p:ph type="sldNum" sz="quarter" idx="12"/>
          </p:nvPr>
        </p:nvSpPr>
        <p:spPr/>
        <p:txBody>
          <a:bodyPr/>
          <a:lstStyle>
            <a:lvl1pPr>
              <a:defRPr/>
            </a:lvl1pPr>
          </a:lstStyle>
          <a:p>
            <a:fld id="{2D96EBE0-5B2A-4ACA-A559-2592DD4468AB}" type="slidenum">
              <a:rPr lang="en-US" altLang="pt-BR"/>
              <a:pPr/>
              <a:t>‹nº›</a:t>
            </a:fld>
            <a:endParaRPr lang="en-US" altLang="pt-BR"/>
          </a:p>
        </p:txBody>
      </p:sp>
    </p:spTree>
    <p:extLst>
      <p:ext uri="{BB962C8B-B14F-4D97-AF65-F5344CB8AC3E}">
        <p14:creationId xmlns:p14="http://schemas.microsoft.com/office/powerpoint/2010/main" val="3767361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lstStyle>
            <a:lvl1pPr>
              <a:defRPr sz="3200"/>
            </a:lvl1pPr>
          </a:lstStyle>
          <a:p>
            <a:r>
              <a:rPr lang="pt-BR" smtClean="0"/>
              <a:t>Clique para editar o título mestre</a:t>
            </a:r>
            <a:endParaRPr lang="pt-BR"/>
          </a:p>
        </p:txBody>
      </p:sp>
      <p:sp>
        <p:nvSpPr>
          <p:cNvPr id="3" name="Espaço Reservado para Imagem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lvl1pPr>
              <a:defRPr/>
            </a:lvl1pPr>
          </a:lstStyle>
          <a:p>
            <a:endParaRPr lang="en-US" altLang="pt-BR"/>
          </a:p>
        </p:txBody>
      </p:sp>
      <p:sp>
        <p:nvSpPr>
          <p:cNvPr id="6" name="Espaço Reservado para Rodapé 5"/>
          <p:cNvSpPr>
            <a:spLocks noGrp="1"/>
          </p:cNvSpPr>
          <p:nvPr>
            <p:ph type="ftr" sz="quarter" idx="11"/>
          </p:nvPr>
        </p:nvSpPr>
        <p:spPr/>
        <p:txBody>
          <a:bodyPr/>
          <a:lstStyle>
            <a:lvl1pPr>
              <a:defRPr/>
            </a:lvl1pPr>
          </a:lstStyle>
          <a:p>
            <a:endParaRPr lang="en-US" altLang="pt-BR"/>
          </a:p>
        </p:txBody>
      </p:sp>
      <p:sp>
        <p:nvSpPr>
          <p:cNvPr id="7" name="Espaço Reservado para Número de Slide 6"/>
          <p:cNvSpPr>
            <a:spLocks noGrp="1"/>
          </p:cNvSpPr>
          <p:nvPr>
            <p:ph type="sldNum" sz="quarter" idx="12"/>
          </p:nvPr>
        </p:nvSpPr>
        <p:spPr/>
        <p:txBody>
          <a:bodyPr/>
          <a:lstStyle>
            <a:lvl1pPr>
              <a:defRPr/>
            </a:lvl1pPr>
          </a:lstStyle>
          <a:p>
            <a:fld id="{2BE498F7-4A28-4A28-955B-CDA64238F64A}" type="slidenum">
              <a:rPr lang="en-US" altLang="pt-BR"/>
              <a:pPr/>
              <a:t>‹nº›</a:t>
            </a:fld>
            <a:endParaRPr lang="en-US" altLang="pt-BR"/>
          </a:p>
        </p:txBody>
      </p:sp>
    </p:spTree>
    <p:extLst>
      <p:ext uri="{BB962C8B-B14F-4D97-AF65-F5344CB8AC3E}">
        <p14:creationId xmlns:p14="http://schemas.microsoft.com/office/powerpoint/2010/main" val="2205202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pt-BR" smtClean="0"/>
              <a:t>Click to edit Master title style</a:t>
            </a:r>
          </a:p>
        </p:txBody>
      </p:sp>
      <p:sp>
        <p:nvSpPr>
          <p:cNvPr id="4099"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pt-BR" smtClean="0"/>
              <a:t>Click to edit Master text styles</a:t>
            </a:r>
          </a:p>
          <a:p>
            <a:pPr lvl="1"/>
            <a:r>
              <a:rPr lang="en-US" altLang="pt-BR" smtClean="0"/>
              <a:t>Second level</a:t>
            </a:r>
          </a:p>
          <a:p>
            <a:pPr lvl="2"/>
            <a:r>
              <a:rPr lang="en-US" altLang="pt-BR" smtClean="0"/>
              <a:t>Third level</a:t>
            </a:r>
          </a:p>
          <a:p>
            <a:pPr lvl="3"/>
            <a:r>
              <a:rPr lang="en-US" altLang="pt-BR" smtClean="0"/>
              <a:t>Fourth level</a:t>
            </a:r>
          </a:p>
          <a:p>
            <a:pPr lvl="4"/>
            <a:r>
              <a:rPr lang="en-US" altLang="pt-BR" smtClean="0"/>
              <a:t>Fifth level</a:t>
            </a:r>
          </a:p>
        </p:txBody>
      </p:sp>
      <p:sp>
        <p:nvSpPr>
          <p:cNvPr id="4100" name="Rectangle 4"/>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en-US" altLang="pt-BR"/>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en-US" altLang="pt-BR"/>
          </a:p>
        </p:txBody>
      </p:sp>
      <p:sp>
        <p:nvSpPr>
          <p:cNvPr id="4102" name="Rectangle 6"/>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9BE330EA-D1A7-4437-A67A-407C47C99592}" type="slidenum">
              <a:rPr lang="en-US" altLang="pt-BR"/>
              <a:pPr/>
              <a:t>‹nº›</a:t>
            </a:fld>
            <a:endParaRPr lang="en-US" altLang="pt-BR"/>
          </a:p>
        </p:txBody>
      </p:sp>
      <p:sp>
        <p:nvSpPr>
          <p:cNvPr id="4103" name="Rectangle 7"/>
          <p:cNvSpPr>
            <a:spLocks noChangeArrowheads="1"/>
          </p:cNvSpPr>
          <p:nvPr/>
        </p:nvSpPr>
        <p:spPr bwMode="auto">
          <a:xfrm>
            <a:off x="0" y="0"/>
            <a:ext cx="228600" cy="2286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4104" name="Line 8"/>
          <p:cNvSpPr>
            <a:spLocks noChangeShapeType="1"/>
          </p:cNvSpPr>
          <p:nvPr/>
        </p:nvSpPr>
        <p:spPr bwMode="auto">
          <a:xfrm>
            <a:off x="457200" y="1447800"/>
            <a:ext cx="807720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BR"/>
          </a:p>
        </p:txBody>
      </p:sp>
      <p:sp>
        <p:nvSpPr>
          <p:cNvPr id="4105" name="Rectangle 9"/>
          <p:cNvSpPr>
            <a:spLocks noChangeArrowheads="1"/>
          </p:cNvSpPr>
          <p:nvPr/>
        </p:nvSpPr>
        <p:spPr bwMode="auto">
          <a:xfrm>
            <a:off x="0" y="2286000"/>
            <a:ext cx="228600" cy="22860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4106" name="Rectangle 10"/>
          <p:cNvSpPr>
            <a:spLocks noChangeArrowheads="1"/>
          </p:cNvSpPr>
          <p:nvPr/>
        </p:nvSpPr>
        <p:spPr bwMode="auto">
          <a:xfrm>
            <a:off x="0" y="4572000"/>
            <a:ext cx="228600" cy="228600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2pPr>
      <a:lvl3pPr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3pPr>
      <a:lvl4pPr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4pPr>
      <a:lvl5pPr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5pPr>
      <a:lvl6pPr marL="457200"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6pPr>
      <a:lvl7pPr marL="914400"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7pPr>
      <a:lvl8pPr marL="1371600"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8pPr>
      <a:lvl9pPr marL="1828800"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9pPr>
    </p:titleStyle>
    <p:bodyStyle>
      <a:lvl1pPr marL="342900" indent="-342900" algn="l" rtl="0" fontAlgn="base">
        <a:spcBef>
          <a:spcPct val="20000"/>
        </a:spcBef>
        <a:spcAft>
          <a:spcPct val="0"/>
        </a:spcAft>
        <a:buClr>
          <a:schemeClr val="bg2"/>
        </a:buClr>
        <a:buSzPct val="75000"/>
        <a:buFont typeface="Wingdings" panose="05000000000000000000" pitchFamily="2" charset="2"/>
        <a:buChar char="p"/>
        <a:defRPr sz="2800" kern="1200">
          <a:solidFill>
            <a:schemeClr val="tx1"/>
          </a:solidFill>
          <a:latin typeface="+mn-lt"/>
          <a:ea typeface="+mn-ea"/>
          <a:cs typeface="+mn-cs"/>
        </a:defRPr>
      </a:lvl1pPr>
      <a:lvl2pPr marL="742950" indent="-285750" algn="l" rtl="0" fontAlgn="base">
        <a:spcBef>
          <a:spcPct val="20000"/>
        </a:spcBef>
        <a:spcAft>
          <a:spcPct val="0"/>
        </a:spcAft>
        <a:buClr>
          <a:schemeClr val="tx2"/>
        </a:buClr>
        <a:buSzPct val="75000"/>
        <a:buFont typeface="Wingdings" panose="05000000000000000000" pitchFamily="2" charset="2"/>
        <a:buChar char="n"/>
        <a:defRPr sz="2400" kern="1200">
          <a:solidFill>
            <a:schemeClr val="tx1"/>
          </a:solidFill>
          <a:latin typeface="+mn-lt"/>
          <a:ea typeface="+mn-ea"/>
          <a:cs typeface="+mn-cs"/>
        </a:defRPr>
      </a:lvl2pPr>
      <a:lvl3pPr marL="1143000" indent="-228600" algn="l" rtl="0" fontAlgn="base">
        <a:spcBef>
          <a:spcPct val="20000"/>
        </a:spcBef>
        <a:spcAft>
          <a:spcPct val="0"/>
        </a:spcAft>
        <a:buClr>
          <a:schemeClr val="accent1"/>
        </a:buClr>
        <a:buSzPct val="65000"/>
        <a:buFont typeface="Wingdings" panose="05000000000000000000" pitchFamily="2" charset="2"/>
        <a:buChar char="p"/>
        <a:defRPr sz="2000" kern="1200">
          <a:solidFill>
            <a:schemeClr val="tx1"/>
          </a:solidFill>
          <a:latin typeface="+mn-lt"/>
          <a:ea typeface="+mn-ea"/>
          <a:cs typeface="+mn-cs"/>
        </a:defRPr>
      </a:lvl3pPr>
      <a:lvl4pPr marL="1600200" indent="-228600" algn="l" rtl="0" fontAlgn="base">
        <a:spcBef>
          <a:spcPct val="20000"/>
        </a:spcBef>
        <a:spcAft>
          <a:spcPct val="0"/>
        </a:spcAft>
        <a:buClr>
          <a:schemeClr val="bg2"/>
        </a:buClr>
        <a:buFont typeface="Wingdings" panose="05000000000000000000" pitchFamily="2" charset="2"/>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2"/>
        </a:buClr>
        <a:buSzPct val="80000"/>
        <a:buFont typeface="Wingdings" panose="05000000000000000000" pitchFamily="2" charset="2"/>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ltLang="pt-BR" dirty="0" smtClean="0"/>
              <a:t>English Presentations</a:t>
            </a:r>
            <a:endParaRPr lang="en-US" altLang="pt-BR" dirty="0"/>
          </a:p>
        </p:txBody>
      </p:sp>
      <p:sp>
        <p:nvSpPr>
          <p:cNvPr id="2051" name="Rectangle 3"/>
          <p:cNvSpPr>
            <a:spLocks noGrp="1" noChangeArrowheads="1"/>
          </p:cNvSpPr>
          <p:nvPr>
            <p:ph type="subTitle" idx="1"/>
          </p:nvPr>
        </p:nvSpPr>
        <p:spPr>
          <a:xfrm>
            <a:off x="2057400" y="3276600"/>
            <a:ext cx="5257800" cy="2139950"/>
          </a:xfrm>
        </p:spPr>
        <p:txBody>
          <a:bodyPr/>
          <a:lstStyle/>
          <a:p>
            <a:r>
              <a:rPr lang="en-US" altLang="pt-BR" dirty="0" smtClean="0"/>
              <a:t>Cristiane de Brito Cruz</a:t>
            </a:r>
          </a:p>
          <a:p>
            <a:r>
              <a:rPr lang="en-US" altLang="pt-BR" dirty="0" err="1" smtClean="0"/>
              <a:t>Tecnologia</a:t>
            </a:r>
            <a:r>
              <a:rPr lang="en-US" altLang="pt-BR" dirty="0" smtClean="0"/>
              <a:t> </a:t>
            </a:r>
            <a:r>
              <a:rPr lang="en-US" altLang="pt-BR" dirty="0" err="1" smtClean="0"/>
              <a:t>em</a:t>
            </a:r>
            <a:r>
              <a:rPr lang="en-US" altLang="pt-BR" dirty="0" smtClean="0"/>
              <a:t> </a:t>
            </a:r>
            <a:r>
              <a:rPr lang="en-US" altLang="pt-BR" dirty="0" err="1" smtClean="0"/>
              <a:t>Alimentos</a:t>
            </a:r>
            <a:r>
              <a:rPr lang="en-US" altLang="pt-BR" dirty="0" smtClean="0"/>
              <a:t> E </a:t>
            </a:r>
            <a:r>
              <a:rPr lang="en-US" altLang="pt-BR" dirty="0" err="1" smtClean="0"/>
              <a:t>Tecnologia</a:t>
            </a:r>
            <a:r>
              <a:rPr lang="en-US" altLang="pt-BR" dirty="0" smtClean="0"/>
              <a:t> </a:t>
            </a:r>
            <a:r>
              <a:rPr lang="en-US" altLang="pt-BR" dirty="0" err="1" smtClean="0"/>
              <a:t>em</a:t>
            </a:r>
            <a:r>
              <a:rPr lang="en-US" altLang="pt-BR" dirty="0" smtClean="0"/>
              <a:t> </a:t>
            </a:r>
            <a:r>
              <a:rPr lang="en-US" altLang="pt-BR" dirty="0" err="1" smtClean="0"/>
              <a:t>Sistemas</a:t>
            </a:r>
            <a:r>
              <a:rPr lang="en-US" altLang="pt-BR" dirty="0" smtClean="0"/>
              <a:t> para internet</a:t>
            </a:r>
            <a:endParaRPr lang="en-US" altLang="pt-B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1" y="56180"/>
            <a:ext cx="8305800" cy="1384360"/>
          </a:xfrm>
        </p:spPr>
        <p:txBody>
          <a:bodyPr/>
          <a:lstStyle/>
          <a:p>
            <a:r>
              <a:rPr lang="en-US" sz="3000" b="1" dirty="0"/>
              <a:t>The Future of Computing Performance: Game Over or Next Level? (2011)</a:t>
            </a:r>
            <a:r>
              <a:rPr lang="pt-BR" sz="3000" dirty="0"/>
              <a:t/>
            </a:r>
            <a:br>
              <a:rPr lang="pt-BR" sz="3000" dirty="0"/>
            </a:br>
            <a:r>
              <a:rPr lang="en-US" sz="2200" b="1" dirty="0">
                <a:solidFill>
                  <a:schemeClr val="tx1"/>
                </a:solidFill>
              </a:rPr>
              <a:t>Samuel H. Fuller and Lynette I. Millett, </a:t>
            </a:r>
            <a:r>
              <a:rPr lang="en-US" sz="2200" b="1" i="1" dirty="0" smtClean="0">
                <a:solidFill>
                  <a:schemeClr val="tx1"/>
                </a:solidFill>
              </a:rPr>
              <a:t>Editors</a:t>
            </a:r>
            <a:endParaRPr lang="en-US" altLang="pt-BR" sz="2200" b="1" dirty="0">
              <a:solidFill>
                <a:schemeClr val="tx1"/>
              </a:solidFill>
            </a:endParaRPr>
          </a:p>
        </p:txBody>
      </p:sp>
      <p:sp>
        <p:nvSpPr>
          <p:cNvPr id="3" name="Retângulo 2"/>
          <p:cNvSpPr/>
          <p:nvPr/>
        </p:nvSpPr>
        <p:spPr>
          <a:xfrm>
            <a:off x="304802" y="1440540"/>
            <a:ext cx="8305800" cy="5355312"/>
          </a:xfrm>
          <a:prstGeom prst="rect">
            <a:avLst/>
          </a:prstGeom>
        </p:spPr>
        <p:txBody>
          <a:bodyPr wrap="square">
            <a:spAutoFit/>
          </a:bodyPr>
          <a:lstStyle/>
          <a:p>
            <a:pPr algn="just"/>
            <a:r>
              <a:rPr lang="en-US" b="1" cap="all" dirty="0">
                <a:solidFill>
                  <a:srgbClr val="000000"/>
                </a:solidFill>
                <a:latin typeface="verdana" panose="020B0604030504040204" pitchFamily="34" charset="0"/>
              </a:rPr>
              <a:t>ABSTRACT</a:t>
            </a:r>
          </a:p>
          <a:p>
            <a:pPr algn="just"/>
            <a:r>
              <a:rPr lang="en-US" dirty="0">
                <a:solidFill>
                  <a:srgbClr val="FF0000"/>
                </a:solidFill>
              </a:rPr>
              <a:t>Information</a:t>
            </a:r>
            <a:r>
              <a:rPr lang="en-US" dirty="0"/>
              <a:t> </a:t>
            </a:r>
            <a:r>
              <a:rPr lang="en-US" dirty="0">
                <a:solidFill>
                  <a:srgbClr val="FF0000"/>
                </a:solidFill>
              </a:rPr>
              <a:t>technology</a:t>
            </a:r>
            <a:r>
              <a:rPr lang="en-US" dirty="0"/>
              <a:t> (IT) has the </a:t>
            </a:r>
            <a:r>
              <a:rPr lang="en-US" dirty="0">
                <a:solidFill>
                  <a:srgbClr val="FF0000"/>
                </a:solidFill>
              </a:rPr>
              <a:t>potential</a:t>
            </a:r>
            <a:r>
              <a:rPr lang="en-US" dirty="0"/>
              <a:t> to continue to </a:t>
            </a:r>
            <a:r>
              <a:rPr lang="en-US" dirty="0">
                <a:solidFill>
                  <a:srgbClr val="FF0000"/>
                </a:solidFill>
              </a:rPr>
              <a:t>dramatically</a:t>
            </a:r>
            <a:r>
              <a:rPr lang="en-US" dirty="0"/>
              <a:t> </a:t>
            </a:r>
            <a:r>
              <a:rPr lang="en-US" dirty="0">
                <a:solidFill>
                  <a:srgbClr val="00B050"/>
                </a:solidFill>
              </a:rPr>
              <a:t>transform</a:t>
            </a:r>
            <a:r>
              <a:rPr lang="en-US" dirty="0"/>
              <a:t> how we work and live. One might expect that future IT advances will occur as a </a:t>
            </a:r>
            <a:r>
              <a:rPr lang="en-US" dirty="0">
                <a:solidFill>
                  <a:srgbClr val="FF0000"/>
                </a:solidFill>
              </a:rPr>
              <a:t>natural</a:t>
            </a:r>
            <a:r>
              <a:rPr lang="en-US" dirty="0"/>
              <a:t> </a:t>
            </a:r>
            <a:r>
              <a:rPr lang="en-US" dirty="0">
                <a:solidFill>
                  <a:srgbClr val="FF0000"/>
                </a:solidFill>
              </a:rPr>
              <a:t>continuation</a:t>
            </a:r>
            <a:r>
              <a:rPr lang="en-US" dirty="0"/>
              <a:t> of the </a:t>
            </a:r>
            <a:r>
              <a:rPr lang="en-US" dirty="0">
                <a:solidFill>
                  <a:srgbClr val="FF0000"/>
                </a:solidFill>
              </a:rPr>
              <a:t>stunning</a:t>
            </a:r>
            <a:r>
              <a:rPr lang="en-US" dirty="0"/>
              <a:t> advances that IT has </a:t>
            </a:r>
            <a:r>
              <a:rPr lang="en-US" dirty="0">
                <a:solidFill>
                  <a:srgbClr val="FF0000"/>
                </a:solidFill>
              </a:rPr>
              <a:t>enabled</a:t>
            </a:r>
            <a:r>
              <a:rPr lang="en-US" dirty="0"/>
              <a:t> over the last </a:t>
            </a:r>
            <a:r>
              <a:rPr lang="en-US" dirty="0">
                <a:solidFill>
                  <a:srgbClr val="7030A0"/>
                </a:solidFill>
              </a:rPr>
              <a:t>half-century</a:t>
            </a:r>
            <a:r>
              <a:rPr lang="en-US" dirty="0"/>
              <a:t>, but </a:t>
            </a:r>
            <a:r>
              <a:rPr lang="en-US" dirty="0">
                <a:solidFill>
                  <a:srgbClr val="FF0000"/>
                </a:solidFill>
              </a:rPr>
              <a:t>reality</a:t>
            </a:r>
            <a:r>
              <a:rPr lang="en-US" dirty="0"/>
              <a:t> is more </a:t>
            </a:r>
            <a:r>
              <a:rPr lang="en-US" dirty="0">
                <a:solidFill>
                  <a:srgbClr val="FF0000"/>
                </a:solidFill>
              </a:rPr>
              <a:t>sobering</a:t>
            </a:r>
            <a:r>
              <a:rPr lang="en-US" dirty="0"/>
              <a:t>.</a:t>
            </a:r>
            <a:endParaRPr lang="pt-BR" dirty="0"/>
          </a:p>
          <a:p>
            <a:pPr algn="just"/>
            <a:r>
              <a:rPr lang="en-US" dirty="0"/>
              <a:t>IT advances of the last </a:t>
            </a:r>
            <a:r>
              <a:rPr lang="en-US" dirty="0">
                <a:solidFill>
                  <a:srgbClr val="7030A0"/>
                </a:solidFill>
              </a:rPr>
              <a:t>half-century</a:t>
            </a:r>
            <a:r>
              <a:rPr lang="en-US" dirty="0"/>
              <a:t> </a:t>
            </a:r>
            <a:r>
              <a:rPr lang="en-US" dirty="0"/>
              <a:t>have </a:t>
            </a:r>
            <a:r>
              <a:rPr lang="en-US" dirty="0">
                <a:solidFill>
                  <a:srgbClr val="FF0000"/>
                </a:solidFill>
              </a:rPr>
              <a:t>depended</a:t>
            </a:r>
            <a:r>
              <a:rPr lang="en-US" dirty="0"/>
              <a:t> </a:t>
            </a:r>
            <a:r>
              <a:rPr lang="en-US" dirty="0">
                <a:solidFill>
                  <a:srgbClr val="FF0000"/>
                </a:solidFill>
              </a:rPr>
              <a:t>critically</a:t>
            </a:r>
            <a:r>
              <a:rPr lang="en-US" dirty="0"/>
              <a:t> on the rapid growth of </a:t>
            </a:r>
            <a:r>
              <a:rPr lang="en-US" dirty="0">
                <a:solidFill>
                  <a:srgbClr val="7030A0"/>
                </a:solidFill>
              </a:rPr>
              <a:t>single-processor</a:t>
            </a:r>
            <a:r>
              <a:rPr lang="en-US" dirty="0"/>
              <a:t> </a:t>
            </a:r>
            <a:r>
              <a:rPr lang="en-US" dirty="0" smtClean="0">
                <a:solidFill>
                  <a:srgbClr val="FF0000"/>
                </a:solidFill>
              </a:rPr>
              <a:t>performance</a:t>
            </a:r>
            <a:r>
              <a:rPr lang="en-US" dirty="0" smtClean="0"/>
              <a:t> — by </a:t>
            </a:r>
            <a:r>
              <a:rPr lang="en-US" dirty="0"/>
              <a:t>a factor of 10,000 in just the last 2 </a:t>
            </a:r>
            <a:r>
              <a:rPr lang="en-US" dirty="0" smtClean="0"/>
              <a:t>decades — at </a:t>
            </a:r>
            <a:r>
              <a:rPr lang="en-US" dirty="0">
                <a:solidFill>
                  <a:srgbClr val="7030A0"/>
                </a:solidFill>
              </a:rPr>
              <a:t>ever-decreasing</a:t>
            </a:r>
            <a:r>
              <a:rPr lang="en-US" dirty="0"/>
              <a:t> cost and with </a:t>
            </a:r>
            <a:r>
              <a:rPr lang="en-US" dirty="0">
                <a:solidFill>
                  <a:srgbClr val="FF0000"/>
                </a:solidFill>
              </a:rPr>
              <a:t>manageable</a:t>
            </a:r>
            <a:r>
              <a:rPr lang="en-US" dirty="0"/>
              <a:t> increases in power </a:t>
            </a:r>
            <a:r>
              <a:rPr lang="en-US" dirty="0">
                <a:solidFill>
                  <a:srgbClr val="FF0000"/>
                </a:solidFill>
              </a:rPr>
              <a:t>consumption</a:t>
            </a:r>
            <a:r>
              <a:rPr lang="en-US" dirty="0"/>
              <a:t>. That growth </a:t>
            </a:r>
            <a:r>
              <a:rPr lang="en-US" dirty="0">
                <a:solidFill>
                  <a:srgbClr val="FF0000"/>
                </a:solidFill>
              </a:rPr>
              <a:t>stemmed</a:t>
            </a:r>
            <a:r>
              <a:rPr lang="en-US" dirty="0"/>
              <a:t> from </a:t>
            </a:r>
            <a:r>
              <a:rPr lang="en-US" dirty="0">
                <a:solidFill>
                  <a:srgbClr val="FF0000"/>
                </a:solidFill>
              </a:rPr>
              <a:t>increasing</a:t>
            </a:r>
            <a:r>
              <a:rPr lang="en-US" dirty="0"/>
              <a:t> the number and speed of </a:t>
            </a:r>
            <a:r>
              <a:rPr lang="en-US" dirty="0">
                <a:solidFill>
                  <a:srgbClr val="FF0000"/>
                </a:solidFill>
              </a:rPr>
              <a:t>transistors</a:t>
            </a:r>
            <a:r>
              <a:rPr lang="en-US" dirty="0"/>
              <a:t> on a </a:t>
            </a:r>
            <a:r>
              <a:rPr lang="en-US" dirty="0">
                <a:solidFill>
                  <a:srgbClr val="FF0000"/>
                </a:solidFill>
              </a:rPr>
              <a:t>processor</a:t>
            </a:r>
            <a:r>
              <a:rPr lang="en-US" dirty="0"/>
              <a:t> chip by </a:t>
            </a:r>
            <a:r>
              <a:rPr lang="en-US" dirty="0">
                <a:solidFill>
                  <a:srgbClr val="FF0000"/>
                </a:solidFill>
              </a:rPr>
              <a:t>reducing</a:t>
            </a:r>
            <a:r>
              <a:rPr lang="en-US" dirty="0"/>
              <a:t> their size and—with </a:t>
            </a:r>
            <a:r>
              <a:rPr lang="en-US" dirty="0">
                <a:solidFill>
                  <a:srgbClr val="FF0000"/>
                </a:solidFill>
              </a:rPr>
              <a:t>improvements</a:t>
            </a:r>
            <a:r>
              <a:rPr lang="en-US" dirty="0"/>
              <a:t> in memory, </a:t>
            </a:r>
            <a:r>
              <a:rPr lang="en-US" dirty="0">
                <a:solidFill>
                  <a:srgbClr val="FF0000"/>
                </a:solidFill>
              </a:rPr>
              <a:t>storage</a:t>
            </a:r>
            <a:r>
              <a:rPr lang="en-US" dirty="0"/>
              <a:t>, and </a:t>
            </a:r>
            <a:r>
              <a:rPr lang="en-US" dirty="0">
                <a:solidFill>
                  <a:srgbClr val="7030A0"/>
                </a:solidFill>
              </a:rPr>
              <a:t>networking</a:t>
            </a:r>
            <a:r>
              <a:rPr lang="en-US" dirty="0"/>
              <a:t> </a:t>
            </a:r>
            <a:r>
              <a:rPr lang="en-US" dirty="0">
                <a:solidFill>
                  <a:srgbClr val="7030A0"/>
                </a:solidFill>
              </a:rPr>
              <a:t>capacities—resulted</a:t>
            </a:r>
            <a:r>
              <a:rPr lang="en-US" dirty="0"/>
              <a:t> in ever more </a:t>
            </a:r>
            <a:r>
              <a:rPr lang="en-US" dirty="0">
                <a:solidFill>
                  <a:srgbClr val="FF0000"/>
                </a:solidFill>
              </a:rPr>
              <a:t>capable</a:t>
            </a:r>
            <a:r>
              <a:rPr lang="en-US" dirty="0"/>
              <a:t> </a:t>
            </a:r>
            <a:r>
              <a:rPr lang="en-US" dirty="0">
                <a:solidFill>
                  <a:srgbClr val="FF0000"/>
                </a:solidFill>
              </a:rPr>
              <a:t>computer</a:t>
            </a:r>
            <a:r>
              <a:rPr lang="en-US" dirty="0"/>
              <a:t> systems. It was important for </a:t>
            </a:r>
            <a:r>
              <a:rPr lang="en-US" dirty="0">
                <a:solidFill>
                  <a:srgbClr val="7030A0"/>
                </a:solidFill>
              </a:rPr>
              <a:t>widespread</a:t>
            </a:r>
            <a:r>
              <a:rPr lang="en-US" dirty="0"/>
              <a:t> IT </a:t>
            </a:r>
            <a:r>
              <a:rPr lang="en-US" dirty="0">
                <a:solidFill>
                  <a:srgbClr val="FF0000"/>
                </a:solidFill>
              </a:rPr>
              <a:t>adoption</a:t>
            </a:r>
            <a:r>
              <a:rPr lang="en-US" dirty="0"/>
              <a:t> that the </a:t>
            </a:r>
            <a:r>
              <a:rPr lang="en-US" dirty="0">
                <a:solidFill>
                  <a:srgbClr val="FF0000"/>
                </a:solidFill>
              </a:rPr>
              <a:t>phenomenal</a:t>
            </a:r>
            <a:r>
              <a:rPr lang="en-US" dirty="0"/>
              <a:t> growth in </a:t>
            </a:r>
            <a:r>
              <a:rPr lang="en-US" dirty="0">
                <a:solidFill>
                  <a:srgbClr val="FF0000"/>
                </a:solidFill>
              </a:rPr>
              <a:t>performance</a:t>
            </a:r>
            <a:r>
              <a:rPr lang="en-US" dirty="0"/>
              <a:t> was </a:t>
            </a:r>
            <a:r>
              <a:rPr lang="en-US" dirty="0">
                <a:solidFill>
                  <a:srgbClr val="FF0000"/>
                </a:solidFill>
              </a:rPr>
              <a:t>achieved</a:t>
            </a:r>
            <a:r>
              <a:rPr lang="en-US" dirty="0"/>
              <a:t> while </a:t>
            </a:r>
            <a:r>
              <a:rPr lang="en-US" dirty="0">
                <a:solidFill>
                  <a:srgbClr val="FF0000"/>
                </a:solidFill>
              </a:rPr>
              <a:t>maintaining</a:t>
            </a:r>
            <a:r>
              <a:rPr lang="en-US" dirty="0"/>
              <a:t> the </a:t>
            </a:r>
            <a:r>
              <a:rPr lang="en-US" i="1" dirty="0">
                <a:solidFill>
                  <a:srgbClr val="FF0000"/>
                </a:solidFill>
              </a:rPr>
              <a:t>sequential</a:t>
            </a:r>
            <a:r>
              <a:rPr lang="en-US" i="1" dirty="0"/>
              <a:t> </a:t>
            </a:r>
            <a:r>
              <a:rPr lang="en-US" i="1" dirty="0">
                <a:solidFill>
                  <a:srgbClr val="7030A0"/>
                </a:solidFill>
              </a:rPr>
              <a:t>stored-program</a:t>
            </a:r>
            <a:r>
              <a:rPr lang="en-US" i="1" dirty="0"/>
              <a:t> model</a:t>
            </a:r>
            <a:r>
              <a:rPr lang="en-US" dirty="0"/>
              <a:t> that was </a:t>
            </a:r>
            <a:r>
              <a:rPr lang="en-US" dirty="0">
                <a:solidFill>
                  <a:srgbClr val="FF0000"/>
                </a:solidFill>
              </a:rPr>
              <a:t>developed</a:t>
            </a:r>
            <a:r>
              <a:rPr lang="en-US" dirty="0"/>
              <a:t> for </a:t>
            </a:r>
            <a:r>
              <a:rPr lang="en-US" dirty="0">
                <a:solidFill>
                  <a:srgbClr val="FF0000"/>
                </a:solidFill>
              </a:rPr>
              <a:t>computers</a:t>
            </a:r>
            <a:r>
              <a:rPr lang="en-US" dirty="0"/>
              <a:t> in the 1940s. </a:t>
            </a:r>
            <a:endParaRPr lang="en-US" dirty="0" smtClean="0"/>
          </a:p>
          <a:p>
            <a:pPr algn="just"/>
            <a:endParaRPr lang="en-US" dirty="0" smtClean="0"/>
          </a:p>
          <a:p>
            <a:pPr algn="just"/>
            <a:r>
              <a:rPr lang="en-US" dirty="0" smtClean="0">
                <a:solidFill>
                  <a:srgbClr val="FF0000"/>
                </a:solidFill>
              </a:rPr>
              <a:t>Red – </a:t>
            </a:r>
            <a:r>
              <a:rPr lang="en-US" dirty="0" smtClean="0"/>
              <a:t>Suffixation;   </a:t>
            </a:r>
            <a:r>
              <a:rPr lang="en-US" dirty="0" smtClean="0">
                <a:solidFill>
                  <a:srgbClr val="00B050"/>
                </a:solidFill>
              </a:rPr>
              <a:t>Green – </a:t>
            </a:r>
            <a:r>
              <a:rPr lang="en-US" dirty="0" err="1" smtClean="0"/>
              <a:t>Prefixation</a:t>
            </a:r>
            <a:r>
              <a:rPr lang="en-US" dirty="0" smtClean="0"/>
              <a:t>;   </a:t>
            </a:r>
            <a:r>
              <a:rPr lang="en-US" dirty="0" smtClean="0">
                <a:solidFill>
                  <a:srgbClr val="7030A0"/>
                </a:solidFill>
              </a:rPr>
              <a:t>Purple – </a:t>
            </a:r>
            <a:r>
              <a:rPr lang="en-US" dirty="0" smtClean="0"/>
              <a:t>Compounding </a:t>
            </a:r>
            <a:endParaRPr lang="pt-BR" dirty="0"/>
          </a:p>
        </p:txBody>
      </p:sp>
    </p:spTree>
    <p:extLst>
      <p:ext uri="{BB962C8B-B14F-4D97-AF65-F5344CB8AC3E}">
        <p14:creationId xmlns:p14="http://schemas.microsoft.com/office/powerpoint/2010/main" val="5509956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pt-BR" dirty="0" err="1" smtClean="0"/>
              <a:t>Critérios</a:t>
            </a:r>
            <a:r>
              <a:rPr lang="en-US" altLang="pt-BR" dirty="0" smtClean="0"/>
              <a:t> de </a:t>
            </a:r>
            <a:r>
              <a:rPr lang="en-US" altLang="pt-BR" dirty="0" err="1" smtClean="0"/>
              <a:t>pontuação</a:t>
            </a:r>
            <a:r>
              <a:rPr lang="en-US" altLang="pt-BR" dirty="0" smtClean="0"/>
              <a:t> do N1</a:t>
            </a:r>
            <a:endParaRPr lang="en-US" altLang="pt-BR" dirty="0"/>
          </a:p>
        </p:txBody>
      </p:sp>
      <p:sp>
        <p:nvSpPr>
          <p:cNvPr id="18435" name="Rectangle 3"/>
          <p:cNvSpPr>
            <a:spLocks noGrp="1" noChangeArrowheads="1"/>
          </p:cNvSpPr>
          <p:nvPr>
            <p:ph type="body" idx="1"/>
          </p:nvPr>
        </p:nvSpPr>
        <p:spPr>
          <a:xfrm>
            <a:off x="457200" y="1676400"/>
            <a:ext cx="8229600" cy="5181600"/>
          </a:xfrm>
        </p:spPr>
        <p:txBody>
          <a:bodyPr/>
          <a:lstStyle/>
          <a:p>
            <a:r>
              <a:rPr lang="en-US" altLang="pt-BR" dirty="0" err="1" smtClean="0"/>
              <a:t>Trabalhos</a:t>
            </a:r>
            <a:r>
              <a:rPr lang="en-US" altLang="pt-BR" dirty="0" smtClean="0"/>
              <a:t> de </a:t>
            </a:r>
            <a:r>
              <a:rPr lang="en-US" altLang="pt-BR" dirty="0" err="1" smtClean="0"/>
              <a:t>sala</a:t>
            </a:r>
            <a:r>
              <a:rPr lang="en-US" altLang="pt-BR" dirty="0" smtClean="0"/>
              <a:t> 100pts (</a:t>
            </a:r>
            <a:r>
              <a:rPr lang="en-US" altLang="pt-BR" dirty="0" err="1" smtClean="0"/>
              <a:t>Exercícios</a:t>
            </a:r>
            <a:r>
              <a:rPr lang="en-US" altLang="pt-BR" dirty="0" smtClean="0"/>
              <a:t>, </a:t>
            </a:r>
            <a:r>
              <a:rPr lang="en-US" altLang="pt-BR" dirty="0" err="1" smtClean="0"/>
              <a:t>participação</a:t>
            </a:r>
            <a:r>
              <a:rPr lang="en-US" altLang="pt-BR" dirty="0" smtClean="0"/>
              <a:t>, </a:t>
            </a:r>
            <a:r>
              <a:rPr lang="en-US" altLang="pt-BR" dirty="0" err="1" smtClean="0"/>
              <a:t>trabalhos</a:t>
            </a:r>
            <a:r>
              <a:rPr lang="en-US" altLang="pt-BR" dirty="0" smtClean="0"/>
              <a:t> </a:t>
            </a:r>
            <a:r>
              <a:rPr lang="en-US" altLang="pt-BR" dirty="0" err="1" smtClean="0"/>
              <a:t>entregues</a:t>
            </a:r>
            <a:r>
              <a:rPr lang="en-US" altLang="pt-BR" dirty="0" smtClean="0"/>
              <a:t>);</a:t>
            </a:r>
          </a:p>
          <a:p>
            <a:endParaRPr lang="en-US" altLang="pt-BR" dirty="0" smtClean="0"/>
          </a:p>
          <a:p>
            <a:r>
              <a:rPr lang="en-US" altLang="pt-BR" dirty="0" err="1" smtClean="0"/>
              <a:t>Seminário</a:t>
            </a:r>
            <a:r>
              <a:rPr lang="en-US" altLang="pt-BR" dirty="0" smtClean="0"/>
              <a:t> 100pts;</a:t>
            </a:r>
          </a:p>
          <a:p>
            <a:endParaRPr lang="en-US" altLang="pt-BR" dirty="0" smtClean="0"/>
          </a:p>
          <a:p>
            <a:r>
              <a:rPr lang="en-US" altLang="pt-BR" dirty="0" err="1" smtClean="0"/>
              <a:t>Avaliação</a:t>
            </a:r>
            <a:r>
              <a:rPr lang="en-US" altLang="pt-BR" dirty="0" smtClean="0"/>
              <a:t> 100pts;</a:t>
            </a:r>
          </a:p>
          <a:p>
            <a:endParaRPr lang="en-US" altLang="pt-BR" dirty="0" smtClean="0"/>
          </a:p>
          <a:p>
            <a:r>
              <a:rPr lang="en-US" altLang="pt-BR" dirty="0" smtClean="0"/>
              <a:t>Nota do </a:t>
            </a:r>
            <a:r>
              <a:rPr lang="en-US" altLang="pt-BR" dirty="0" err="1" smtClean="0"/>
              <a:t>bimestre</a:t>
            </a:r>
            <a:r>
              <a:rPr lang="en-US" altLang="pt-BR" dirty="0" smtClean="0"/>
              <a:t> = (T+S+A)/3 = NB</a:t>
            </a:r>
          </a:p>
          <a:p>
            <a:endParaRPr lang="en-US" altLang="pt-BR" dirty="0" smtClean="0"/>
          </a:p>
          <a:p>
            <a:pPr marL="0" indent="0">
              <a:buNone/>
            </a:pPr>
            <a:r>
              <a:rPr lang="pt-BR" altLang="pt-BR" dirty="0" smtClean="0"/>
              <a:t>     </a:t>
            </a:r>
            <a:endParaRPr lang="en-US" altLang="pt-BR" dirty="0"/>
          </a:p>
        </p:txBody>
      </p:sp>
    </p:spTree>
    <p:extLst>
      <p:ext uri="{BB962C8B-B14F-4D97-AF65-F5344CB8AC3E}">
        <p14:creationId xmlns:p14="http://schemas.microsoft.com/office/powerpoint/2010/main" val="9576997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28600" y="0"/>
            <a:ext cx="8229600" cy="712787"/>
          </a:xfrm>
        </p:spPr>
        <p:txBody>
          <a:bodyPr/>
          <a:lstStyle/>
          <a:p>
            <a:r>
              <a:rPr lang="en-US" altLang="pt-BR" dirty="0" err="1" smtClean="0"/>
              <a:t>Datas</a:t>
            </a:r>
            <a:r>
              <a:rPr lang="en-US" altLang="pt-BR" dirty="0" smtClean="0"/>
              <a:t> e </a:t>
            </a:r>
            <a:r>
              <a:rPr lang="en-US" altLang="pt-BR" dirty="0" err="1" smtClean="0"/>
              <a:t>outras</a:t>
            </a:r>
            <a:r>
              <a:rPr lang="en-US" altLang="pt-BR" dirty="0" smtClean="0"/>
              <a:t> </a:t>
            </a:r>
            <a:r>
              <a:rPr lang="en-US" altLang="pt-BR" dirty="0" err="1" smtClean="0"/>
              <a:t>observações</a:t>
            </a:r>
            <a:endParaRPr lang="en-US" altLang="pt-BR" dirty="0"/>
          </a:p>
        </p:txBody>
      </p:sp>
      <p:sp>
        <p:nvSpPr>
          <p:cNvPr id="18435" name="Rectangle 3"/>
          <p:cNvSpPr>
            <a:spLocks noGrp="1" noChangeArrowheads="1"/>
          </p:cNvSpPr>
          <p:nvPr>
            <p:ph type="body" idx="1"/>
          </p:nvPr>
        </p:nvSpPr>
        <p:spPr>
          <a:xfrm>
            <a:off x="152400" y="609600"/>
            <a:ext cx="8534400" cy="5943600"/>
          </a:xfrm>
        </p:spPr>
        <p:txBody>
          <a:bodyPr/>
          <a:lstStyle/>
          <a:p>
            <a:r>
              <a:rPr lang="en-US" altLang="pt-BR" sz="2400" dirty="0" smtClean="0">
                <a:solidFill>
                  <a:srgbClr val="FF0000"/>
                </a:solidFill>
              </a:rPr>
              <a:t>20/03</a:t>
            </a:r>
            <a:r>
              <a:rPr lang="en-US" altLang="pt-BR" sz="2400" dirty="0">
                <a:solidFill>
                  <a:srgbClr val="FF0000"/>
                </a:solidFill>
              </a:rPr>
              <a:t>/2018</a:t>
            </a:r>
            <a:r>
              <a:rPr lang="en-US" altLang="pt-BR" sz="2400" dirty="0" smtClean="0"/>
              <a:t> </a:t>
            </a:r>
            <a:r>
              <a:rPr lang="en-US" altLang="pt-BR" sz="2400" dirty="0" err="1" smtClean="0"/>
              <a:t>Conteúdo</a:t>
            </a:r>
            <a:r>
              <a:rPr lang="en-US" altLang="pt-BR" sz="2400" dirty="0" smtClean="0"/>
              <a:t> Novo Reference words;</a:t>
            </a:r>
          </a:p>
          <a:p>
            <a:r>
              <a:rPr lang="en-US" altLang="pt-BR" sz="2400" dirty="0" smtClean="0">
                <a:solidFill>
                  <a:srgbClr val="FF0000"/>
                </a:solidFill>
              </a:rPr>
              <a:t>21/03/2018 </a:t>
            </a:r>
            <a:r>
              <a:rPr lang="en-US" altLang="pt-BR" sz="2400" dirty="0" err="1" smtClean="0"/>
              <a:t>Assunto</a:t>
            </a:r>
            <a:r>
              <a:rPr lang="en-US" altLang="pt-BR" sz="2400" dirty="0" smtClean="0"/>
              <a:t> </a:t>
            </a:r>
            <a:r>
              <a:rPr lang="en-US" altLang="pt-BR" sz="2400" dirty="0"/>
              <a:t>novo (Linking words) e </a:t>
            </a:r>
            <a:r>
              <a:rPr lang="en-US" altLang="pt-BR" sz="2400" dirty="0" err="1"/>
              <a:t>exercício</a:t>
            </a:r>
            <a:endParaRPr lang="en-US" altLang="pt-BR" sz="2400" dirty="0"/>
          </a:p>
          <a:p>
            <a:r>
              <a:rPr lang="en-US" altLang="pt-BR" sz="2400" dirty="0" smtClean="0">
                <a:solidFill>
                  <a:srgbClr val="FF0000"/>
                </a:solidFill>
              </a:rPr>
              <a:t>27/03/2018 </a:t>
            </a:r>
            <a:r>
              <a:rPr lang="en-US" altLang="pt-BR" sz="2400" dirty="0" err="1" smtClean="0"/>
              <a:t>Grupo</a:t>
            </a:r>
            <a:r>
              <a:rPr lang="en-US" altLang="pt-BR" sz="2400" dirty="0" smtClean="0"/>
              <a:t> </a:t>
            </a:r>
            <a:r>
              <a:rPr lang="en-US" altLang="pt-BR" sz="2400" dirty="0"/>
              <a:t>1 e </a:t>
            </a:r>
            <a:r>
              <a:rPr lang="en-US" altLang="pt-BR" sz="2400" dirty="0" smtClean="0"/>
              <a:t>2</a:t>
            </a:r>
          </a:p>
          <a:p>
            <a:r>
              <a:rPr lang="en-US" altLang="pt-BR" sz="2400" dirty="0" smtClean="0">
                <a:solidFill>
                  <a:srgbClr val="FF0000"/>
                </a:solidFill>
              </a:rPr>
              <a:t>28/03/2018 </a:t>
            </a:r>
            <a:r>
              <a:rPr lang="en-US" altLang="pt-BR" sz="2400" dirty="0" err="1" smtClean="0"/>
              <a:t>Grupo</a:t>
            </a:r>
            <a:r>
              <a:rPr lang="en-US" altLang="pt-BR" sz="2400" dirty="0" smtClean="0"/>
              <a:t> </a:t>
            </a:r>
            <a:r>
              <a:rPr lang="en-US" altLang="pt-BR" sz="2400" dirty="0"/>
              <a:t>3 e 4 </a:t>
            </a:r>
            <a:endParaRPr lang="en-US" altLang="pt-BR" sz="2400" dirty="0" smtClean="0">
              <a:solidFill>
                <a:srgbClr val="FF0000"/>
              </a:solidFill>
            </a:endParaRPr>
          </a:p>
          <a:p>
            <a:r>
              <a:rPr lang="en-US" altLang="pt-BR" sz="2400" dirty="0">
                <a:solidFill>
                  <a:srgbClr val="FF0000"/>
                </a:solidFill>
              </a:rPr>
              <a:t>03/04/2018 </a:t>
            </a:r>
            <a:r>
              <a:rPr lang="en-US" altLang="pt-BR" sz="2400" dirty="0" err="1" smtClean="0"/>
              <a:t>Grupo</a:t>
            </a:r>
            <a:r>
              <a:rPr lang="en-US" altLang="pt-BR" sz="2400" dirty="0" smtClean="0"/>
              <a:t> </a:t>
            </a:r>
            <a:r>
              <a:rPr lang="en-US" altLang="pt-BR" sz="2400" dirty="0"/>
              <a:t>5 </a:t>
            </a:r>
            <a:r>
              <a:rPr lang="en-US" altLang="pt-BR" sz="2400" dirty="0" smtClean="0"/>
              <a:t>  </a:t>
            </a:r>
          </a:p>
          <a:p>
            <a:r>
              <a:rPr lang="en-US" altLang="pt-BR" sz="2400" dirty="0">
                <a:solidFill>
                  <a:srgbClr val="FF0000"/>
                </a:solidFill>
              </a:rPr>
              <a:t>04/04/2018 </a:t>
            </a:r>
            <a:r>
              <a:rPr lang="en-US" altLang="pt-BR" sz="2400" dirty="0" smtClean="0"/>
              <a:t>Linking </a:t>
            </a:r>
            <a:r>
              <a:rPr lang="en-US" altLang="pt-BR" sz="2400" dirty="0"/>
              <a:t>words – </a:t>
            </a:r>
            <a:r>
              <a:rPr lang="en-US" altLang="pt-BR" sz="2400" dirty="0" err="1" smtClean="0"/>
              <a:t>exercício</a:t>
            </a:r>
            <a:endParaRPr lang="en-US" altLang="pt-BR" sz="2400" dirty="0"/>
          </a:p>
          <a:p>
            <a:r>
              <a:rPr lang="en-US" altLang="pt-BR" sz="2400" dirty="0" smtClean="0">
                <a:solidFill>
                  <a:srgbClr val="FF0000"/>
                </a:solidFill>
              </a:rPr>
              <a:t>10/04/2018 </a:t>
            </a:r>
            <a:r>
              <a:rPr lang="en-US" altLang="pt-BR" sz="2400" dirty="0" err="1" smtClean="0"/>
              <a:t>Listão</a:t>
            </a:r>
            <a:r>
              <a:rPr lang="en-US" altLang="pt-BR" sz="2400" dirty="0" smtClean="0"/>
              <a:t> de </a:t>
            </a:r>
            <a:r>
              <a:rPr lang="en-US" altLang="pt-BR" sz="2400" dirty="0" err="1" smtClean="0"/>
              <a:t>Exercícios</a:t>
            </a:r>
            <a:r>
              <a:rPr lang="en-US" altLang="pt-BR" sz="2400" dirty="0" smtClean="0"/>
              <a:t> de </a:t>
            </a:r>
            <a:r>
              <a:rPr lang="en-US" altLang="pt-BR" sz="2400" dirty="0" err="1" smtClean="0"/>
              <a:t>revisão</a:t>
            </a:r>
            <a:r>
              <a:rPr lang="en-US" altLang="pt-BR" sz="2400" dirty="0" smtClean="0"/>
              <a:t> para </a:t>
            </a:r>
            <a:r>
              <a:rPr lang="en-US" altLang="pt-BR" sz="2400" dirty="0" err="1" smtClean="0"/>
              <a:t>prova</a:t>
            </a:r>
            <a:endParaRPr lang="en-US" altLang="pt-BR" sz="2400" dirty="0" smtClean="0"/>
          </a:p>
          <a:p>
            <a:r>
              <a:rPr lang="en-US" altLang="pt-BR" sz="2400" dirty="0" smtClean="0">
                <a:solidFill>
                  <a:srgbClr val="FF0000"/>
                </a:solidFill>
              </a:rPr>
              <a:t>11/04/2018 </a:t>
            </a:r>
            <a:r>
              <a:rPr lang="en-US" altLang="pt-BR" sz="2400" dirty="0" err="1"/>
              <a:t>Listão</a:t>
            </a:r>
            <a:r>
              <a:rPr lang="en-US" altLang="pt-BR" sz="2400" dirty="0"/>
              <a:t> de </a:t>
            </a:r>
            <a:r>
              <a:rPr lang="en-US" altLang="pt-BR" sz="2400" dirty="0" err="1"/>
              <a:t>Exercícios</a:t>
            </a:r>
            <a:r>
              <a:rPr lang="en-US" altLang="pt-BR" sz="2400" dirty="0"/>
              <a:t> de </a:t>
            </a:r>
            <a:r>
              <a:rPr lang="en-US" altLang="pt-BR" sz="2400" dirty="0" err="1"/>
              <a:t>revisão</a:t>
            </a:r>
            <a:r>
              <a:rPr lang="en-US" altLang="pt-BR" sz="2400" dirty="0"/>
              <a:t> para </a:t>
            </a:r>
            <a:r>
              <a:rPr lang="en-US" altLang="pt-BR" sz="2400" dirty="0" err="1"/>
              <a:t>prova</a:t>
            </a:r>
            <a:endParaRPr lang="en-US" altLang="pt-BR" sz="2400" dirty="0"/>
          </a:p>
          <a:p>
            <a:r>
              <a:rPr lang="en-US" altLang="pt-BR" sz="2400" dirty="0" smtClean="0">
                <a:solidFill>
                  <a:srgbClr val="FF0000"/>
                </a:solidFill>
              </a:rPr>
              <a:t>17/04/2018 </a:t>
            </a:r>
            <a:r>
              <a:rPr lang="en-US" altLang="pt-BR" sz="2400" dirty="0" err="1" smtClean="0"/>
              <a:t>Avaliação</a:t>
            </a:r>
            <a:r>
              <a:rPr lang="en-US" altLang="pt-BR" sz="2400" dirty="0" smtClean="0"/>
              <a:t> (181/04/2018 – aula Michelle)</a:t>
            </a:r>
          </a:p>
          <a:p>
            <a:r>
              <a:rPr lang="en-US" altLang="pt-BR" sz="2400" dirty="0">
                <a:solidFill>
                  <a:srgbClr val="FF0000"/>
                </a:solidFill>
              </a:rPr>
              <a:t>24/04/2018</a:t>
            </a:r>
            <a:r>
              <a:rPr lang="en-US" altLang="pt-BR" sz="2400" dirty="0"/>
              <a:t> </a:t>
            </a:r>
            <a:r>
              <a:rPr lang="en-US" altLang="pt-BR" sz="2400" dirty="0" err="1"/>
              <a:t>Resultado</a:t>
            </a:r>
            <a:r>
              <a:rPr lang="en-US" altLang="pt-BR" sz="2400" dirty="0"/>
              <a:t> </a:t>
            </a:r>
            <a:r>
              <a:rPr lang="en-US" altLang="pt-BR" sz="2400" dirty="0" smtClean="0"/>
              <a:t>N1 </a:t>
            </a:r>
            <a:endParaRPr lang="en-US" altLang="pt-BR" sz="2400" dirty="0"/>
          </a:p>
          <a:p>
            <a:pPr marL="0" indent="0">
              <a:buNone/>
            </a:pPr>
            <a:r>
              <a:rPr lang="pt-BR" altLang="pt-BR" sz="2400" dirty="0" smtClean="0"/>
              <a:t>     </a:t>
            </a:r>
            <a:endParaRPr lang="en-US" altLang="pt-BR" sz="2400" dirty="0"/>
          </a:p>
        </p:txBody>
      </p:sp>
    </p:spTree>
    <p:extLst>
      <p:ext uri="{BB962C8B-B14F-4D97-AF65-F5344CB8AC3E}">
        <p14:creationId xmlns:p14="http://schemas.microsoft.com/office/powerpoint/2010/main" val="4473318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pt-BR" dirty="0" err="1" smtClean="0"/>
              <a:t>Assuntos</a:t>
            </a:r>
            <a:r>
              <a:rPr lang="en-US" altLang="pt-BR" dirty="0" smtClean="0"/>
              <a:t> da </a:t>
            </a:r>
            <a:r>
              <a:rPr lang="en-US" altLang="pt-BR" dirty="0" err="1" smtClean="0"/>
              <a:t>Prova</a:t>
            </a:r>
            <a:endParaRPr lang="en-US" altLang="pt-BR" dirty="0"/>
          </a:p>
        </p:txBody>
      </p:sp>
      <p:sp>
        <p:nvSpPr>
          <p:cNvPr id="18435" name="Rectangle 3"/>
          <p:cNvSpPr>
            <a:spLocks noGrp="1" noChangeArrowheads="1"/>
          </p:cNvSpPr>
          <p:nvPr>
            <p:ph type="body" idx="1"/>
          </p:nvPr>
        </p:nvSpPr>
        <p:spPr>
          <a:xfrm>
            <a:off x="457200" y="1417638"/>
            <a:ext cx="8534400" cy="5059362"/>
          </a:xfrm>
        </p:spPr>
        <p:txBody>
          <a:bodyPr/>
          <a:lstStyle/>
          <a:p>
            <a:r>
              <a:rPr lang="en-US" altLang="pt-BR" sz="2400" dirty="0" err="1" smtClean="0"/>
              <a:t>Tipos</a:t>
            </a:r>
            <a:r>
              <a:rPr lang="en-US" altLang="pt-BR" sz="2400" dirty="0" smtClean="0"/>
              <a:t> de </a:t>
            </a:r>
            <a:r>
              <a:rPr lang="en-US" altLang="pt-BR" sz="2400" dirty="0" err="1" smtClean="0"/>
              <a:t>Leitura</a:t>
            </a:r>
            <a:r>
              <a:rPr lang="en-US" altLang="pt-BR" sz="2400" dirty="0" smtClean="0"/>
              <a:t> </a:t>
            </a:r>
            <a:r>
              <a:rPr lang="en-US" altLang="pt-BR" sz="2400" dirty="0"/>
              <a:t>e </a:t>
            </a:r>
            <a:r>
              <a:rPr lang="en-US" altLang="pt-BR" sz="2400" dirty="0" err="1"/>
              <a:t>Estratégias</a:t>
            </a:r>
            <a:r>
              <a:rPr lang="en-US" altLang="pt-BR" sz="2400" dirty="0"/>
              <a:t> de </a:t>
            </a:r>
            <a:r>
              <a:rPr lang="en-US" altLang="pt-BR" sz="2400" dirty="0" err="1" smtClean="0"/>
              <a:t>Leitura</a:t>
            </a:r>
            <a:r>
              <a:rPr lang="en-US" altLang="pt-BR" sz="2400" dirty="0" smtClean="0"/>
              <a:t> (</a:t>
            </a:r>
            <a:r>
              <a:rPr lang="en-US" altLang="pt-BR" sz="2400" dirty="0" err="1" smtClean="0"/>
              <a:t>será</a:t>
            </a:r>
            <a:r>
              <a:rPr lang="en-US" altLang="pt-BR" sz="2400" dirty="0" smtClean="0"/>
              <a:t> </a:t>
            </a:r>
            <a:r>
              <a:rPr lang="en-US" altLang="pt-BR" sz="2400" dirty="0" err="1" smtClean="0"/>
              <a:t>colocado</a:t>
            </a:r>
            <a:r>
              <a:rPr lang="en-US" altLang="pt-BR" sz="2400" dirty="0" smtClean="0"/>
              <a:t> um </a:t>
            </a:r>
            <a:r>
              <a:rPr lang="en-US" altLang="pt-BR" sz="2400" dirty="0" err="1" smtClean="0"/>
              <a:t>texto</a:t>
            </a:r>
            <a:r>
              <a:rPr lang="en-US" altLang="pt-BR" sz="2400" dirty="0" smtClean="0"/>
              <a:t> e </a:t>
            </a:r>
            <a:r>
              <a:rPr lang="en-US" altLang="pt-BR" sz="2400" dirty="0" err="1" smtClean="0"/>
              <a:t>feitas</a:t>
            </a:r>
            <a:r>
              <a:rPr lang="en-US" altLang="pt-BR" sz="2400" dirty="0" smtClean="0"/>
              <a:t> </a:t>
            </a:r>
            <a:r>
              <a:rPr lang="en-US" altLang="pt-BR" sz="2400" dirty="0" err="1" smtClean="0"/>
              <a:t>perguntas</a:t>
            </a:r>
            <a:r>
              <a:rPr lang="en-US" altLang="pt-BR" sz="2400" dirty="0" smtClean="0"/>
              <a:t> </a:t>
            </a:r>
            <a:r>
              <a:rPr lang="en-US" altLang="pt-BR" sz="2400" dirty="0" err="1" smtClean="0"/>
              <a:t>sobre</a:t>
            </a:r>
            <a:r>
              <a:rPr lang="en-US" altLang="pt-BR" sz="2400" dirty="0" smtClean="0"/>
              <a:t> o </a:t>
            </a:r>
            <a:r>
              <a:rPr lang="en-US" altLang="pt-BR" sz="2400" dirty="0" err="1" smtClean="0"/>
              <a:t>texto</a:t>
            </a:r>
            <a:r>
              <a:rPr lang="en-US" altLang="pt-BR" sz="2400" dirty="0" smtClean="0"/>
              <a:t>, </a:t>
            </a:r>
            <a:r>
              <a:rPr lang="en-US" altLang="pt-BR" sz="2400" dirty="0" err="1" smtClean="0"/>
              <a:t>não</a:t>
            </a:r>
            <a:r>
              <a:rPr lang="en-US" altLang="pt-BR" sz="2400" dirty="0" smtClean="0"/>
              <a:t> </a:t>
            </a:r>
            <a:r>
              <a:rPr lang="en-US" altLang="pt-BR" sz="2400" dirty="0" err="1" smtClean="0"/>
              <a:t>irão</a:t>
            </a:r>
            <a:r>
              <a:rPr lang="en-US" altLang="pt-BR" sz="2400" dirty="0" smtClean="0"/>
              <a:t> </a:t>
            </a:r>
            <a:r>
              <a:rPr lang="en-US" altLang="pt-BR" sz="2400" dirty="0" err="1" smtClean="0"/>
              <a:t>ser</a:t>
            </a:r>
            <a:r>
              <a:rPr lang="en-US" altLang="pt-BR" sz="2400" dirty="0" smtClean="0"/>
              <a:t> </a:t>
            </a:r>
            <a:r>
              <a:rPr lang="en-US" altLang="pt-BR" sz="2400" dirty="0" err="1" smtClean="0"/>
              <a:t>cobrados</a:t>
            </a:r>
            <a:r>
              <a:rPr lang="en-US" altLang="pt-BR" sz="2400" dirty="0" smtClean="0"/>
              <a:t> </a:t>
            </a:r>
            <a:r>
              <a:rPr lang="en-US" altLang="pt-BR" sz="2400" dirty="0" err="1" smtClean="0"/>
              <a:t>nomes</a:t>
            </a:r>
            <a:r>
              <a:rPr lang="en-US" altLang="pt-BR" sz="2400" dirty="0" smtClean="0"/>
              <a:t> das </a:t>
            </a:r>
            <a:r>
              <a:rPr lang="en-US" altLang="pt-BR" sz="2400" dirty="0" err="1" smtClean="0"/>
              <a:t>técnicas</a:t>
            </a:r>
            <a:r>
              <a:rPr lang="en-US" altLang="pt-BR" sz="2400" dirty="0" smtClean="0"/>
              <a:t>);</a:t>
            </a:r>
          </a:p>
          <a:p>
            <a:r>
              <a:rPr lang="en-US" altLang="pt-BR" sz="2400" dirty="0" err="1" smtClean="0"/>
              <a:t>Signos</a:t>
            </a:r>
            <a:r>
              <a:rPr lang="en-US" altLang="pt-BR" sz="2400" dirty="0" smtClean="0"/>
              <a:t> </a:t>
            </a:r>
            <a:r>
              <a:rPr lang="en-US" altLang="pt-BR" sz="2400" dirty="0" err="1" smtClean="0"/>
              <a:t>Linguísticos</a:t>
            </a:r>
            <a:r>
              <a:rPr lang="en-US" altLang="pt-BR" sz="2400" dirty="0" smtClean="0"/>
              <a:t>;</a:t>
            </a:r>
          </a:p>
          <a:p>
            <a:r>
              <a:rPr lang="en-US" altLang="pt-BR" sz="2400" dirty="0" smtClean="0"/>
              <a:t>Word Formation;</a:t>
            </a:r>
          </a:p>
          <a:p>
            <a:r>
              <a:rPr lang="en-US" altLang="pt-BR" sz="2400" dirty="0" smtClean="0"/>
              <a:t>Linking words;</a:t>
            </a:r>
          </a:p>
          <a:p>
            <a:r>
              <a:rPr lang="en-US" altLang="pt-BR" sz="2400" dirty="0" smtClean="0"/>
              <a:t>Reference Words.</a:t>
            </a:r>
          </a:p>
          <a:p>
            <a:endParaRPr lang="en-US" altLang="pt-BR" sz="2400" dirty="0" smtClean="0"/>
          </a:p>
          <a:p>
            <a:r>
              <a:rPr lang="en-US" altLang="pt-BR" sz="2400" b="1" u="sng" dirty="0" smtClean="0">
                <a:effectLst>
                  <a:outerShdw blurRad="38100" dist="38100" dir="2700000" algn="tl">
                    <a:srgbClr val="000000">
                      <a:alpha val="43137"/>
                    </a:srgbClr>
                  </a:outerShdw>
                </a:effectLst>
              </a:rPr>
              <a:t>OBS</a:t>
            </a:r>
            <a:r>
              <a:rPr lang="en-US" altLang="pt-BR" sz="2400" dirty="0" smtClean="0"/>
              <a:t>:</a:t>
            </a:r>
          </a:p>
          <a:p>
            <a:r>
              <a:rPr lang="en-US" altLang="pt-BR" sz="2400" dirty="0" err="1" smtClean="0"/>
              <a:t>Avaliação</a:t>
            </a:r>
            <a:r>
              <a:rPr lang="en-US" altLang="pt-BR" sz="2400" dirty="0" smtClean="0"/>
              <a:t> individual e </a:t>
            </a:r>
            <a:r>
              <a:rPr lang="en-US" altLang="pt-BR" sz="2400" dirty="0" err="1" smtClean="0"/>
              <a:t>sem</a:t>
            </a:r>
            <a:r>
              <a:rPr lang="en-US" altLang="pt-BR" sz="2400" dirty="0" smtClean="0"/>
              <a:t> </a:t>
            </a:r>
            <a:r>
              <a:rPr lang="en-US" altLang="pt-BR" sz="2400" dirty="0" err="1" smtClean="0"/>
              <a:t>consulta</a:t>
            </a:r>
            <a:r>
              <a:rPr lang="en-US" altLang="pt-BR" sz="2400" dirty="0" smtClean="0"/>
              <a:t> 80% </a:t>
            </a:r>
            <a:r>
              <a:rPr lang="en-US" altLang="pt-BR" sz="2400" dirty="0" err="1" smtClean="0"/>
              <a:t>objetiva</a:t>
            </a:r>
            <a:endParaRPr lang="en-US" altLang="pt-BR" sz="2400" dirty="0" smtClean="0"/>
          </a:p>
          <a:p>
            <a:r>
              <a:rPr lang="en-US" altLang="pt-BR" sz="2400" dirty="0" err="1" smtClean="0"/>
              <a:t>Reposição</a:t>
            </a:r>
            <a:r>
              <a:rPr lang="en-US" altLang="pt-BR" sz="2400" dirty="0" smtClean="0"/>
              <a:t>: </a:t>
            </a:r>
            <a:r>
              <a:rPr lang="en-US" altLang="pt-BR" sz="2400" dirty="0" err="1" smtClean="0"/>
              <a:t>Avaliação</a:t>
            </a:r>
            <a:r>
              <a:rPr lang="en-US" altLang="pt-BR" sz="2400" dirty="0" smtClean="0"/>
              <a:t> individual e </a:t>
            </a:r>
            <a:r>
              <a:rPr lang="en-US" altLang="pt-BR" sz="2400" dirty="0" err="1" smtClean="0"/>
              <a:t>sem</a:t>
            </a:r>
            <a:r>
              <a:rPr lang="en-US" altLang="pt-BR" sz="2400" dirty="0" smtClean="0"/>
              <a:t> </a:t>
            </a:r>
            <a:r>
              <a:rPr lang="en-US" altLang="pt-BR" sz="2400" dirty="0" err="1" smtClean="0"/>
              <a:t>consulta</a:t>
            </a:r>
            <a:r>
              <a:rPr lang="en-US" altLang="pt-BR" sz="2400" dirty="0" smtClean="0"/>
              <a:t> 100% </a:t>
            </a:r>
            <a:r>
              <a:rPr lang="en-US" altLang="pt-BR" sz="2400" dirty="0" err="1" smtClean="0"/>
              <a:t>subjetiva</a:t>
            </a:r>
            <a:endParaRPr lang="en-US" altLang="pt-BR" sz="2400" dirty="0"/>
          </a:p>
          <a:p>
            <a:pPr marL="0" indent="0">
              <a:buNone/>
            </a:pPr>
            <a:r>
              <a:rPr lang="pt-BR" altLang="pt-BR" sz="2400" dirty="0" smtClean="0"/>
              <a:t>     </a:t>
            </a:r>
            <a:endParaRPr lang="en-US" altLang="pt-BR" sz="2400" dirty="0"/>
          </a:p>
        </p:txBody>
      </p:sp>
    </p:spTree>
    <p:extLst>
      <p:ext uri="{BB962C8B-B14F-4D97-AF65-F5344CB8AC3E}">
        <p14:creationId xmlns:p14="http://schemas.microsoft.com/office/powerpoint/2010/main" val="34061286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pt-BR" dirty="0" err="1" smtClean="0"/>
              <a:t>Observação</a:t>
            </a:r>
            <a:endParaRPr lang="en-US" altLang="pt-BR" dirty="0"/>
          </a:p>
        </p:txBody>
      </p:sp>
      <p:sp>
        <p:nvSpPr>
          <p:cNvPr id="18435" name="Rectangle 3"/>
          <p:cNvSpPr>
            <a:spLocks noGrp="1" noChangeArrowheads="1"/>
          </p:cNvSpPr>
          <p:nvPr>
            <p:ph type="body" idx="1"/>
          </p:nvPr>
        </p:nvSpPr>
        <p:spPr>
          <a:xfrm>
            <a:off x="424543" y="1417638"/>
            <a:ext cx="8534400" cy="5257800"/>
          </a:xfrm>
        </p:spPr>
        <p:txBody>
          <a:bodyPr/>
          <a:lstStyle/>
          <a:p>
            <a:r>
              <a:rPr lang="pt-BR" altLang="pt-BR" sz="2500" dirty="0" smtClean="0"/>
              <a:t>Coloquei estes exemplos para facilitar, </a:t>
            </a:r>
            <a:r>
              <a:rPr lang="pt-BR" altLang="pt-BR" sz="2500" dirty="0" smtClean="0">
                <a:solidFill>
                  <a:srgbClr val="FF0000"/>
                </a:solidFill>
              </a:rPr>
              <a:t>mas nenhum deles pode ser utilizado nas apresentações</a:t>
            </a:r>
            <a:r>
              <a:rPr lang="pt-BR" altLang="pt-BR" sz="2500" dirty="0" smtClean="0"/>
              <a:t>;</a:t>
            </a:r>
          </a:p>
          <a:p>
            <a:r>
              <a:rPr lang="pt-BR" altLang="pt-BR" sz="2500" dirty="0" smtClean="0"/>
              <a:t>Para achar o conteúdo vocês devem ser bem específicos na pesquisa do </a:t>
            </a:r>
            <a:r>
              <a:rPr lang="pt-BR" altLang="pt-BR" sz="2500" dirty="0" err="1" smtClean="0">
                <a:solidFill>
                  <a:srgbClr val="FF0000"/>
                </a:solidFill>
              </a:rPr>
              <a:t>google</a:t>
            </a:r>
            <a:r>
              <a:rPr lang="pt-BR" altLang="pt-BR" sz="2500" dirty="0" smtClean="0"/>
              <a:t>, por exemplo:</a:t>
            </a:r>
          </a:p>
          <a:p>
            <a:r>
              <a:rPr lang="pt-BR" altLang="pt-BR" sz="2500" dirty="0" err="1" smtClean="0">
                <a:solidFill>
                  <a:srgbClr val="FF0000"/>
                </a:solidFill>
              </a:rPr>
              <a:t>Coinage</a:t>
            </a:r>
            <a:r>
              <a:rPr lang="pt-BR" altLang="pt-BR" sz="2500" dirty="0" smtClean="0">
                <a:solidFill>
                  <a:srgbClr val="FF0000"/>
                </a:solidFill>
              </a:rPr>
              <a:t> Word </a:t>
            </a:r>
            <a:r>
              <a:rPr lang="pt-BR" altLang="pt-BR" sz="2500" dirty="0" err="1" smtClean="0">
                <a:solidFill>
                  <a:srgbClr val="FF0000"/>
                </a:solidFill>
              </a:rPr>
              <a:t>Formation</a:t>
            </a:r>
            <a:endParaRPr lang="pt-BR" altLang="pt-BR" sz="2500" dirty="0" smtClean="0">
              <a:solidFill>
                <a:srgbClr val="FF0000"/>
              </a:solidFill>
            </a:endParaRPr>
          </a:p>
          <a:p>
            <a:r>
              <a:rPr lang="pt-BR" altLang="pt-BR" sz="2500" dirty="0" err="1" smtClean="0">
                <a:solidFill>
                  <a:srgbClr val="FF0000"/>
                </a:solidFill>
              </a:rPr>
              <a:t>Eponyms</a:t>
            </a:r>
            <a:r>
              <a:rPr lang="pt-BR" altLang="pt-BR" sz="2500" dirty="0" smtClean="0">
                <a:solidFill>
                  <a:srgbClr val="FF0000"/>
                </a:solidFill>
              </a:rPr>
              <a:t> In </a:t>
            </a:r>
            <a:r>
              <a:rPr lang="pt-BR" altLang="pt-BR" sz="2500" dirty="0" err="1" smtClean="0">
                <a:solidFill>
                  <a:srgbClr val="FF0000"/>
                </a:solidFill>
              </a:rPr>
              <a:t>English</a:t>
            </a:r>
            <a:endParaRPr lang="pt-BR" altLang="pt-BR" sz="2500" dirty="0" smtClean="0">
              <a:solidFill>
                <a:srgbClr val="FF0000"/>
              </a:solidFill>
            </a:endParaRPr>
          </a:p>
          <a:p>
            <a:r>
              <a:rPr lang="pt-BR" altLang="pt-BR" sz="2500" dirty="0" smtClean="0"/>
              <a:t>Etc. </a:t>
            </a:r>
          </a:p>
          <a:p>
            <a:r>
              <a:rPr lang="pt-BR" altLang="pt-BR" sz="2500" dirty="0" smtClean="0"/>
              <a:t>Pesquisando </a:t>
            </a:r>
            <a:r>
              <a:rPr lang="pt-BR" altLang="pt-BR" sz="2500" dirty="0" smtClean="0">
                <a:solidFill>
                  <a:srgbClr val="FF0000"/>
                </a:solidFill>
              </a:rPr>
              <a:t>em inglês </a:t>
            </a:r>
            <a:r>
              <a:rPr lang="pt-BR" altLang="pt-BR" sz="2500" dirty="0" smtClean="0"/>
              <a:t>vocês obterão resultados melhores. Quaisquer dúvidas me procurem. </a:t>
            </a:r>
            <a:endParaRPr lang="en-US" altLang="pt-BR" sz="2500" dirty="0"/>
          </a:p>
        </p:txBody>
      </p:sp>
    </p:spTree>
    <p:extLst>
      <p:ext uri="{BB962C8B-B14F-4D97-AF65-F5344CB8AC3E}">
        <p14:creationId xmlns:p14="http://schemas.microsoft.com/office/powerpoint/2010/main" val="23904953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1"/>
            <a:ext cx="8229600" cy="685800"/>
          </a:xfrm>
        </p:spPr>
        <p:txBody>
          <a:bodyPr/>
          <a:lstStyle/>
          <a:p>
            <a:r>
              <a:rPr lang="en-US" altLang="pt-BR" sz="3500" dirty="0" smtClean="0"/>
              <a:t>Group 1 – </a:t>
            </a:r>
            <a:r>
              <a:rPr lang="en-US" altLang="pt-BR" sz="3500" dirty="0" err="1" smtClean="0"/>
              <a:t>Prefixation</a:t>
            </a:r>
            <a:endParaRPr lang="en-US" altLang="pt-BR" sz="3500" dirty="0"/>
          </a:p>
        </p:txBody>
      </p:sp>
      <p:sp>
        <p:nvSpPr>
          <p:cNvPr id="9219" name="Rectangle 3"/>
          <p:cNvSpPr>
            <a:spLocks noGrp="1" noChangeArrowheads="1"/>
          </p:cNvSpPr>
          <p:nvPr>
            <p:ph type="body" idx="1"/>
          </p:nvPr>
        </p:nvSpPr>
        <p:spPr>
          <a:xfrm>
            <a:off x="435429" y="685801"/>
            <a:ext cx="8534400" cy="609599"/>
          </a:xfrm>
        </p:spPr>
        <p:txBody>
          <a:bodyPr/>
          <a:lstStyle/>
          <a:p>
            <a:r>
              <a:rPr lang="en-US" altLang="pt-BR" sz="2400" dirty="0">
                <a:solidFill>
                  <a:srgbClr val="FF0000"/>
                </a:solidFill>
              </a:rPr>
              <a:t>Prefixes</a:t>
            </a:r>
            <a:r>
              <a:rPr lang="en-US" altLang="pt-BR" sz="2400" dirty="0"/>
              <a:t> </a:t>
            </a:r>
            <a:r>
              <a:rPr lang="en-US" altLang="pt-BR" sz="2400" dirty="0" err="1"/>
              <a:t>são</a:t>
            </a:r>
            <a:r>
              <a:rPr lang="en-US" altLang="pt-BR" sz="2400" dirty="0"/>
              <a:t> </a:t>
            </a:r>
            <a:r>
              <a:rPr lang="en-US" altLang="pt-BR" sz="2400" dirty="0" err="1"/>
              <a:t>acrescentados</a:t>
            </a:r>
            <a:r>
              <a:rPr lang="en-US" altLang="pt-BR" sz="2400" dirty="0"/>
              <a:t> no </a:t>
            </a:r>
            <a:r>
              <a:rPr lang="en-US" altLang="pt-BR" sz="2400" dirty="0" err="1"/>
              <a:t>início</a:t>
            </a:r>
            <a:r>
              <a:rPr lang="en-US" altLang="pt-BR" sz="2400" dirty="0"/>
              <a:t> das </a:t>
            </a:r>
            <a:r>
              <a:rPr lang="en-US" altLang="pt-BR" sz="2400" dirty="0" err="1"/>
              <a:t>palavras</a:t>
            </a:r>
            <a:r>
              <a:rPr lang="en-US" altLang="pt-BR" sz="2400" dirty="0"/>
              <a:t>.</a:t>
            </a:r>
            <a:r>
              <a:rPr lang="en-US" altLang="pt-BR" sz="2400" dirty="0">
                <a:solidFill>
                  <a:srgbClr val="FF0000"/>
                </a:solidFill>
              </a:rPr>
              <a:t> </a:t>
            </a:r>
            <a:endParaRPr lang="en-US" altLang="pt-BR" sz="2400" dirty="0" smtClean="0">
              <a:solidFill>
                <a:srgbClr val="FF0000"/>
              </a:solidFill>
            </a:endParaRPr>
          </a:p>
          <a:p>
            <a:pPr marL="0" indent="0">
              <a:buNone/>
            </a:pPr>
            <a:endParaRPr lang="en-US" altLang="pt-BR" sz="2400" dirty="0"/>
          </a:p>
        </p:txBody>
      </p:sp>
      <p:graphicFrame>
        <p:nvGraphicFramePr>
          <p:cNvPr id="2" name="Tabela 1"/>
          <p:cNvGraphicFramePr>
            <a:graphicFrameLocks noGrp="1"/>
          </p:cNvGraphicFramePr>
          <p:nvPr>
            <p:extLst>
              <p:ext uri="{D42A27DB-BD31-4B8C-83A1-F6EECF244321}">
                <p14:modId xmlns:p14="http://schemas.microsoft.com/office/powerpoint/2010/main" val="2063007032"/>
              </p:ext>
            </p:extLst>
          </p:nvPr>
        </p:nvGraphicFramePr>
        <p:xfrm>
          <a:off x="435429" y="1247775"/>
          <a:ext cx="8305800" cy="1466850"/>
        </p:xfrm>
        <a:graphic>
          <a:graphicData uri="http://schemas.openxmlformats.org/drawingml/2006/table">
            <a:tbl>
              <a:tblPr/>
              <a:tblGrid>
                <a:gridCol w="1447800"/>
                <a:gridCol w="1524000"/>
                <a:gridCol w="2362200"/>
                <a:gridCol w="2971800"/>
              </a:tblGrid>
              <a:tr h="0">
                <a:tc>
                  <a:txBody>
                    <a:bodyPr/>
                    <a:lstStyle/>
                    <a:p>
                      <a:r>
                        <a:rPr lang="pt-BR" sz="2500" b="1" i="0" dirty="0" smtClean="0">
                          <a:effectLst/>
                        </a:rPr>
                        <a:t>WORD</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dirty="0" smtClean="0">
                          <a:effectLst/>
                        </a:rPr>
                        <a:t>PREFIX</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dirty="0" smtClean="0">
                          <a:effectLst/>
                        </a:rPr>
                        <a:t>NEW WORD</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kern="1200" dirty="0" smtClean="0">
                          <a:solidFill>
                            <a:schemeClr val="tx1"/>
                          </a:solidFill>
                          <a:effectLst/>
                          <a:latin typeface="+mn-lt"/>
                          <a:ea typeface="+mn-ea"/>
                          <a:cs typeface="+mn-cs"/>
                        </a:rPr>
                        <a:t>SIGNIFICADO</a:t>
                      </a:r>
                      <a:endParaRPr lang="pt-BR" sz="25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514350">
                <a:tc>
                  <a:txBody>
                    <a:bodyPr/>
                    <a:lstStyle/>
                    <a:p>
                      <a:r>
                        <a:rPr lang="pt-BR" sz="2500" u="none" strike="noStrike" dirty="0" err="1" smtClean="0">
                          <a:solidFill>
                            <a:srgbClr val="3C9AE3"/>
                          </a:solidFill>
                          <a:effectLst/>
                        </a:rPr>
                        <a:t>happy</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dirty="0" err="1">
                          <a:effectLst/>
                        </a:rPr>
                        <a:t>un</a:t>
                      </a:r>
                      <a:r>
                        <a:rPr lang="pt-BR" sz="2500" dirty="0">
                          <a:effectLst/>
                        </a:rPr>
                        <a:t>-</a:t>
                      </a: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u="none" strike="noStrike" dirty="0" err="1">
                          <a:solidFill>
                            <a:srgbClr val="FF0000"/>
                          </a:solidFill>
                          <a:effectLst/>
                        </a:rPr>
                        <a:t>un</a:t>
                      </a:r>
                      <a:r>
                        <a:rPr lang="pt-BR" sz="2500" u="none" strike="noStrike" dirty="0" err="1">
                          <a:solidFill>
                            <a:srgbClr val="3C9AE3"/>
                          </a:solidFill>
                          <a:effectLst/>
                        </a:rPr>
                        <a:t>happy</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dirty="0" smtClean="0">
                          <a:effectLst/>
                        </a:rPr>
                        <a:t>Infeliz</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pt-BR" sz="2500" u="none" strike="noStrike" dirty="0">
                          <a:solidFill>
                            <a:srgbClr val="3C9AE3"/>
                          </a:solidFill>
                          <a:effectLst/>
                        </a:rPr>
                        <a:t>cultural</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dirty="0" err="1">
                          <a:effectLst/>
                        </a:rPr>
                        <a:t>multi</a:t>
                      </a:r>
                      <a:r>
                        <a:rPr lang="pt-BR" sz="2500" dirty="0">
                          <a:effectLst/>
                        </a:rPr>
                        <a:t>-</a:t>
                      </a: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u="none" strike="noStrike" dirty="0">
                          <a:solidFill>
                            <a:srgbClr val="FF0000"/>
                          </a:solidFill>
                          <a:effectLst/>
                        </a:rPr>
                        <a:t>multi</a:t>
                      </a:r>
                      <a:r>
                        <a:rPr lang="pt-BR" sz="2500" u="none" strike="noStrike" dirty="0">
                          <a:solidFill>
                            <a:srgbClr val="3C9AE3"/>
                          </a:solidFill>
                          <a:effectLst/>
                        </a:rPr>
                        <a:t>cultural</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dirty="0" smtClean="0">
                          <a:effectLst/>
                        </a:rPr>
                        <a:t>Multicultural</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5" name="Rectangle 2"/>
          <p:cNvSpPr txBox="1">
            <a:spLocks noChangeArrowheads="1"/>
          </p:cNvSpPr>
          <p:nvPr/>
        </p:nvSpPr>
        <p:spPr bwMode="auto">
          <a:xfrm>
            <a:off x="337457" y="2819400"/>
            <a:ext cx="8229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3500">
                <a:solidFill>
                  <a:schemeClr val="tx2"/>
                </a:solidFill>
                <a:latin typeface="+mj-lt"/>
                <a:ea typeface="+mj-ea"/>
                <a:cs typeface="+mj-cs"/>
              </a:defRPr>
            </a:lvl1pPr>
            <a:lvl2pPr>
              <a:defRPr sz="4400">
                <a:solidFill>
                  <a:schemeClr val="tx2"/>
                </a:solidFill>
                <a:latin typeface="Garamond" panose="02020404030301010803" pitchFamily="18" charset="0"/>
              </a:defRPr>
            </a:lvl2pPr>
            <a:lvl3pPr>
              <a:defRPr sz="4400">
                <a:solidFill>
                  <a:schemeClr val="tx2"/>
                </a:solidFill>
                <a:latin typeface="Garamond" panose="02020404030301010803" pitchFamily="18" charset="0"/>
              </a:defRPr>
            </a:lvl3pPr>
            <a:lvl4pPr>
              <a:defRPr sz="4400">
                <a:solidFill>
                  <a:schemeClr val="tx2"/>
                </a:solidFill>
                <a:latin typeface="Garamond" panose="02020404030301010803" pitchFamily="18" charset="0"/>
              </a:defRPr>
            </a:lvl4pPr>
            <a:lvl5pPr>
              <a:defRPr sz="4400">
                <a:solidFill>
                  <a:schemeClr val="tx2"/>
                </a:solidFill>
                <a:latin typeface="Garamond" panose="02020404030301010803" pitchFamily="18" charset="0"/>
              </a:defRPr>
            </a:lvl5pPr>
            <a:lvl6pPr marL="457200" fontAlgn="base">
              <a:spcBef>
                <a:spcPct val="0"/>
              </a:spcBef>
              <a:spcAft>
                <a:spcPct val="0"/>
              </a:spcAft>
              <a:defRPr sz="4400">
                <a:solidFill>
                  <a:schemeClr val="tx2"/>
                </a:solidFill>
                <a:latin typeface="Garamond" panose="02020404030301010803" pitchFamily="18" charset="0"/>
              </a:defRPr>
            </a:lvl6pPr>
            <a:lvl7pPr marL="914400" fontAlgn="base">
              <a:spcBef>
                <a:spcPct val="0"/>
              </a:spcBef>
              <a:spcAft>
                <a:spcPct val="0"/>
              </a:spcAft>
              <a:defRPr sz="4400">
                <a:solidFill>
                  <a:schemeClr val="tx2"/>
                </a:solidFill>
                <a:latin typeface="Garamond" panose="02020404030301010803" pitchFamily="18" charset="0"/>
              </a:defRPr>
            </a:lvl7pPr>
            <a:lvl8pPr marL="1371600" fontAlgn="base">
              <a:spcBef>
                <a:spcPct val="0"/>
              </a:spcBef>
              <a:spcAft>
                <a:spcPct val="0"/>
              </a:spcAft>
              <a:defRPr sz="4400">
                <a:solidFill>
                  <a:schemeClr val="tx2"/>
                </a:solidFill>
                <a:latin typeface="Garamond" panose="02020404030301010803" pitchFamily="18" charset="0"/>
              </a:defRPr>
            </a:lvl8pPr>
            <a:lvl9pPr marL="1828800" fontAlgn="base">
              <a:spcBef>
                <a:spcPct val="0"/>
              </a:spcBef>
              <a:spcAft>
                <a:spcPct val="0"/>
              </a:spcAft>
              <a:defRPr sz="4400">
                <a:solidFill>
                  <a:schemeClr val="tx2"/>
                </a:solidFill>
                <a:latin typeface="Garamond" panose="02020404030301010803" pitchFamily="18" charset="0"/>
              </a:defRPr>
            </a:lvl9pPr>
          </a:lstStyle>
          <a:p>
            <a:r>
              <a:rPr lang="en-US" altLang="pt-BR" dirty="0"/>
              <a:t>Group 2 – </a:t>
            </a:r>
            <a:r>
              <a:rPr lang="en-US" altLang="pt-BR" dirty="0" err="1"/>
              <a:t>Sufixation</a:t>
            </a:r>
            <a:endParaRPr lang="en-US" altLang="pt-BR" dirty="0"/>
          </a:p>
        </p:txBody>
      </p:sp>
      <p:sp>
        <p:nvSpPr>
          <p:cNvPr id="6" name="Rectangle 3"/>
          <p:cNvSpPr txBox="1">
            <a:spLocks noChangeArrowheads="1"/>
          </p:cNvSpPr>
          <p:nvPr/>
        </p:nvSpPr>
        <p:spPr bwMode="auto">
          <a:xfrm>
            <a:off x="228600" y="3352800"/>
            <a:ext cx="81534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anose="05000000000000000000" pitchFamily="2" charset="2"/>
              <a:buChar char="p"/>
              <a:defRPr sz="2800" kern="1200">
                <a:solidFill>
                  <a:schemeClr val="tx1"/>
                </a:solidFill>
                <a:latin typeface="+mn-lt"/>
                <a:ea typeface="+mn-ea"/>
                <a:cs typeface="+mn-cs"/>
              </a:defRPr>
            </a:lvl1pPr>
            <a:lvl2pPr marL="742950" indent="-285750" algn="l" rtl="0" fontAlgn="base">
              <a:spcBef>
                <a:spcPct val="20000"/>
              </a:spcBef>
              <a:spcAft>
                <a:spcPct val="0"/>
              </a:spcAft>
              <a:buClr>
                <a:schemeClr val="tx2"/>
              </a:buClr>
              <a:buSzPct val="75000"/>
              <a:buFont typeface="Wingdings" panose="05000000000000000000" pitchFamily="2" charset="2"/>
              <a:buChar char="n"/>
              <a:defRPr sz="2400" kern="1200">
                <a:solidFill>
                  <a:schemeClr val="tx1"/>
                </a:solidFill>
                <a:latin typeface="+mn-lt"/>
                <a:ea typeface="+mn-ea"/>
                <a:cs typeface="+mn-cs"/>
              </a:defRPr>
            </a:lvl2pPr>
            <a:lvl3pPr marL="1143000" indent="-228600" algn="l" rtl="0" fontAlgn="base">
              <a:spcBef>
                <a:spcPct val="20000"/>
              </a:spcBef>
              <a:spcAft>
                <a:spcPct val="0"/>
              </a:spcAft>
              <a:buClr>
                <a:schemeClr val="accent1"/>
              </a:buClr>
              <a:buSzPct val="65000"/>
              <a:buFont typeface="Wingdings" panose="05000000000000000000" pitchFamily="2" charset="2"/>
              <a:buChar char="p"/>
              <a:defRPr sz="2000" kern="1200">
                <a:solidFill>
                  <a:schemeClr val="tx1"/>
                </a:solidFill>
                <a:latin typeface="+mn-lt"/>
                <a:ea typeface="+mn-ea"/>
                <a:cs typeface="+mn-cs"/>
              </a:defRPr>
            </a:lvl3pPr>
            <a:lvl4pPr marL="1600200" indent="-228600" algn="l" rtl="0" fontAlgn="base">
              <a:spcBef>
                <a:spcPct val="20000"/>
              </a:spcBef>
              <a:spcAft>
                <a:spcPct val="0"/>
              </a:spcAft>
              <a:buClr>
                <a:schemeClr val="bg2"/>
              </a:buClr>
              <a:buFont typeface="Wingdings" panose="05000000000000000000" pitchFamily="2" charset="2"/>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2"/>
              </a:buClr>
              <a:buSzPct val="80000"/>
              <a:buFont typeface="Wingdings" panose="05000000000000000000" pitchFamily="2" charset="2"/>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pt-BR" sz="2400" dirty="0" err="1" smtClean="0">
                <a:solidFill>
                  <a:srgbClr val="FF0000"/>
                </a:solidFill>
              </a:rPr>
              <a:t>Sufixes</a:t>
            </a:r>
            <a:r>
              <a:rPr lang="en-US" altLang="pt-BR" sz="2400" dirty="0" smtClean="0">
                <a:solidFill>
                  <a:srgbClr val="FF0000"/>
                </a:solidFill>
              </a:rPr>
              <a:t> </a:t>
            </a:r>
            <a:r>
              <a:rPr lang="en-US" altLang="pt-BR" sz="2400" dirty="0" err="1" smtClean="0"/>
              <a:t>são</a:t>
            </a:r>
            <a:r>
              <a:rPr lang="en-US" altLang="pt-BR" sz="2400" dirty="0" smtClean="0"/>
              <a:t> </a:t>
            </a:r>
            <a:r>
              <a:rPr lang="en-US" altLang="pt-BR" sz="2400" dirty="0" err="1" smtClean="0"/>
              <a:t>acrescentados</a:t>
            </a:r>
            <a:r>
              <a:rPr lang="en-US" altLang="pt-BR" sz="2400" dirty="0" smtClean="0"/>
              <a:t> no final das </a:t>
            </a:r>
            <a:r>
              <a:rPr lang="en-US" altLang="pt-BR" sz="2400" dirty="0" err="1" smtClean="0"/>
              <a:t>palavras</a:t>
            </a:r>
            <a:r>
              <a:rPr lang="en-US" altLang="pt-BR" sz="2400" dirty="0" smtClean="0"/>
              <a:t>.</a:t>
            </a:r>
          </a:p>
          <a:p>
            <a:pPr marL="0" indent="0">
              <a:buNone/>
            </a:pPr>
            <a:endParaRPr lang="en-US" altLang="pt-BR" sz="2400" dirty="0" smtClean="0">
              <a:solidFill>
                <a:srgbClr val="FF0000"/>
              </a:solidFill>
            </a:endParaRPr>
          </a:p>
          <a:p>
            <a:endParaRPr lang="en-US" altLang="pt-BR" sz="2400" dirty="0"/>
          </a:p>
        </p:txBody>
      </p:sp>
      <p:graphicFrame>
        <p:nvGraphicFramePr>
          <p:cNvPr id="7" name="Tabela 6"/>
          <p:cNvGraphicFramePr>
            <a:graphicFrameLocks noGrp="1"/>
          </p:cNvGraphicFramePr>
          <p:nvPr>
            <p:extLst>
              <p:ext uri="{D42A27DB-BD31-4B8C-83A1-F6EECF244321}">
                <p14:modId xmlns:p14="http://schemas.microsoft.com/office/powerpoint/2010/main" val="1372277606"/>
              </p:ext>
            </p:extLst>
          </p:nvPr>
        </p:nvGraphicFramePr>
        <p:xfrm>
          <a:off x="457200" y="3962400"/>
          <a:ext cx="8305800" cy="1943100"/>
        </p:xfrm>
        <a:graphic>
          <a:graphicData uri="http://schemas.openxmlformats.org/drawingml/2006/table">
            <a:tbl>
              <a:tblPr/>
              <a:tblGrid>
                <a:gridCol w="1447800"/>
                <a:gridCol w="1524000"/>
                <a:gridCol w="2362200"/>
                <a:gridCol w="2971800"/>
              </a:tblGrid>
              <a:tr h="0">
                <a:tc>
                  <a:txBody>
                    <a:bodyPr/>
                    <a:lstStyle/>
                    <a:p>
                      <a:r>
                        <a:rPr lang="pt-BR" sz="2500" b="1" i="0" dirty="0" smtClean="0">
                          <a:effectLst/>
                        </a:rPr>
                        <a:t>WORD</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dirty="0" smtClean="0">
                          <a:effectLst/>
                        </a:rPr>
                        <a:t>PREFIX</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dirty="0" smtClean="0">
                          <a:effectLst/>
                        </a:rPr>
                        <a:t>NEW WORD</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kern="1200" dirty="0" smtClean="0">
                          <a:solidFill>
                            <a:schemeClr val="tx1"/>
                          </a:solidFill>
                          <a:effectLst/>
                          <a:latin typeface="+mn-lt"/>
                          <a:ea typeface="+mn-ea"/>
                          <a:cs typeface="+mn-cs"/>
                        </a:rPr>
                        <a:t>SIGNIFICADO</a:t>
                      </a:r>
                      <a:endParaRPr lang="pt-BR" sz="25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514350">
                <a:tc>
                  <a:txBody>
                    <a:bodyPr/>
                    <a:lstStyle/>
                    <a:p>
                      <a:r>
                        <a:rPr lang="pt-BR" sz="2500" u="none" strike="noStrike" kern="1200" dirty="0" err="1">
                          <a:solidFill>
                            <a:srgbClr val="3C9AE3"/>
                          </a:solidFill>
                          <a:effectLst/>
                          <a:latin typeface="+mn-lt"/>
                          <a:ea typeface="+mn-ea"/>
                          <a:cs typeface="+mn-cs"/>
                        </a:rPr>
                        <a:t>child</a:t>
                      </a:r>
                      <a:endParaRPr lang="pt-BR" sz="25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kern="1200" dirty="0">
                          <a:solidFill>
                            <a:schemeClr val="tx1"/>
                          </a:solidFill>
                          <a:effectLst/>
                          <a:latin typeface="+mn-lt"/>
                          <a:ea typeface="+mn-ea"/>
                          <a:cs typeface="+mn-cs"/>
                        </a:rPr>
                        <a:t>-</a:t>
                      </a:r>
                      <a:r>
                        <a:rPr lang="pt-BR" sz="2500" kern="1200" dirty="0" err="1">
                          <a:solidFill>
                            <a:schemeClr val="tx1"/>
                          </a:solidFill>
                          <a:effectLst/>
                          <a:latin typeface="+mn-lt"/>
                          <a:ea typeface="+mn-ea"/>
                          <a:cs typeface="+mn-cs"/>
                        </a:rPr>
                        <a:t>ish</a:t>
                      </a:r>
                      <a:endParaRPr lang="pt-BR" sz="250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l" defTabSz="914400" rtl="0" eaLnBrk="1" latinLnBrk="0" hangingPunct="1"/>
                      <a:r>
                        <a:rPr lang="pt-BR" sz="2500" u="none" strike="noStrike" kern="1200" dirty="0" err="1">
                          <a:solidFill>
                            <a:srgbClr val="3C9AE3"/>
                          </a:solidFill>
                          <a:effectLst/>
                          <a:latin typeface="+mn-lt"/>
                          <a:ea typeface="+mn-ea"/>
                          <a:cs typeface="+mn-cs"/>
                        </a:rPr>
                        <a:t>child</a:t>
                      </a:r>
                      <a:r>
                        <a:rPr lang="pt-BR" sz="2500" u="none" strike="noStrike" kern="1200" dirty="0" err="1">
                          <a:solidFill>
                            <a:srgbClr val="FF0000"/>
                          </a:solidFill>
                          <a:effectLst/>
                          <a:latin typeface="+mn-lt"/>
                          <a:ea typeface="+mn-ea"/>
                          <a:cs typeface="+mn-cs"/>
                        </a:rPr>
                        <a:t>ish</a:t>
                      </a:r>
                      <a:endParaRPr lang="pt-BR" sz="25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dirty="0" err="1" smtClean="0">
                          <a:effectLst/>
                        </a:rPr>
                        <a:t>Criancisse</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pt-BR" sz="2500" u="none" strike="noStrike" kern="1200" dirty="0" err="1">
                          <a:solidFill>
                            <a:srgbClr val="3C9AE3"/>
                          </a:solidFill>
                          <a:effectLst/>
                          <a:latin typeface="+mn-lt"/>
                          <a:ea typeface="+mn-ea"/>
                          <a:cs typeface="+mn-cs"/>
                        </a:rPr>
                        <a:t>work</a:t>
                      </a:r>
                      <a:endParaRPr lang="pt-BR" sz="25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kern="1200" dirty="0">
                          <a:solidFill>
                            <a:schemeClr val="tx1"/>
                          </a:solidFill>
                          <a:effectLst/>
                          <a:latin typeface="+mn-lt"/>
                          <a:ea typeface="+mn-ea"/>
                          <a:cs typeface="+mn-cs"/>
                        </a:rPr>
                        <a:t>-</a:t>
                      </a:r>
                      <a:r>
                        <a:rPr lang="pt-BR" sz="2500" kern="1200" dirty="0" err="1">
                          <a:solidFill>
                            <a:schemeClr val="tx1"/>
                          </a:solidFill>
                          <a:effectLst/>
                          <a:latin typeface="+mn-lt"/>
                          <a:ea typeface="+mn-ea"/>
                          <a:cs typeface="+mn-cs"/>
                        </a:rPr>
                        <a:t>er</a:t>
                      </a:r>
                      <a:endParaRPr lang="pt-BR" sz="250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l" defTabSz="914400" rtl="0" eaLnBrk="1" latinLnBrk="0" hangingPunct="1"/>
                      <a:r>
                        <a:rPr lang="pt-BR" sz="2500" u="none" strike="noStrike" kern="1200" dirty="0" err="1">
                          <a:solidFill>
                            <a:srgbClr val="3C9AE3"/>
                          </a:solidFill>
                          <a:effectLst/>
                          <a:latin typeface="+mn-lt"/>
                          <a:ea typeface="+mn-ea"/>
                          <a:cs typeface="+mn-cs"/>
                        </a:rPr>
                        <a:t>work</a:t>
                      </a:r>
                      <a:r>
                        <a:rPr lang="pt-BR" sz="2500" u="none" strike="noStrike" kern="1200" dirty="0" err="1">
                          <a:solidFill>
                            <a:srgbClr val="FF0000"/>
                          </a:solidFill>
                          <a:effectLst/>
                          <a:latin typeface="+mn-lt"/>
                          <a:ea typeface="+mn-ea"/>
                          <a:cs typeface="+mn-cs"/>
                        </a:rPr>
                        <a:t>er</a:t>
                      </a:r>
                      <a:endParaRPr lang="pt-BR" sz="25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dirty="0" smtClean="0">
                          <a:effectLst/>
                        </a:rPr>
                        <a:t>Trabalhador</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pt-BR" sz="2500" u="none" strike="noStrike" kern="1200" dirty="0" err="1">
                          <a:solidFill>
                            <a:srgbClr val="3C9AE3"/>
                          </a:solidFill>
                          <a:effectLst/>
                          <a:latin typeface="+mn-lt"/>
                          <a:ea typeface="+mn-ea"/>
                          <a:cs typeface="+mn-cs"/>
                        </a:rPr>
                        <a:t>taste</a:t>
                      </a:r>
                      <a:endParaRPr lang="pt-BR" sz="25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kern="1200" dirty="0">
                          <a:solidFill>
                            <a:schemeClr val="tx1"/>
                          </a:solidFill>
                          <a:effectLst/>
                          <a:latin typeface="+mn-lt"/>
                          <a:ea typeface="+mn-ea"/>
                          <a:cs typeface="+mn-cs"/>
                        </a:rPr>
                        <a:t>-</a:t>
                      </a:r>
                      <a:r>
                        <a:rPr lang="pt-BR" sz="2500" kern="1200" dirty="0" err="1">
                          <a:solidFill>
                            <a:schemeClr val="tx1"/>
                          </a:solidFill>
                          <a:effectLst/>
                          <a:latin typeface="+mn-lt"/>
                          <a:ea typeface="+mn-ea"/>
                          <a:cs typeface="+mn-cs"/>
                        </a:rPr>
                        <a:t>less</a:t>
                      </a:r>
                      <a:endParaRPr lang="pt-BR" sz="250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l" defTabSz="914400" rtl="0" eaLnBrk="1" latinLnBrk="0" hangingPunct="1"/>
                      <a:r>
                        <a:rPr lang="pt-BR" sz="2500" u="none" strike="noStrike" kern="1200" dirty="0" err="1">
                          <a:solidFill>
                            <a:srgbClr val="3C9AE3"/>
                          </a:solidFill>
                          <a:effectLst/>
                          <a:latin typeface="+mn-lt"/>
                          <a:ea typeface="+mn-ea"/>
                          <a:cs typeface="+mn-cs"/>
                        </a:rPr>
                        <a:t>taste</a:t>
                      </a:r>
                      <a:r>
                        <a:rPr lang="pt-BR" sz="2500" u="none" strike="noStrike" kern="1200" dirty="0" err="1">
                          <a:solidFill>
                            <a:srgbClr val="FF0000"/>
                          </a:solidFill>
                          <a:effectLst/>
                          <a:latin typeface="+mn-lt"/>
                          <a:ea typeface="+mn-ea"/>
                          <a:cs typeface="+mn-cs"/>
                        </a:rPr>
                        <a:t>less</a:t>
                      </a:r>
                      <a:endParaRPr lang="pt-BR" sz="25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dirty="0" smtClean="0">
                          <a:effectLst/>
                        </a:rPr>
                        <a:t>Sem* gosto</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81000" y="97971"/>
            <a:ext cx="8610600" cy="511629"/>
          </a:xfrm>
        </p:spPr>
        <p:txBody>
          <a:bodyPr/>
          <a:lstStyle/>
          <a:p>
            <a:r>
              <a:rPr lang="en-US" altLang="pt-BR" sz="3500" dirty="0" err="1"/>
              <a:t>Grupo</a:t>
            </a:r>
            <a:r>
              <a:rPr lang="en-US" altLang="pt-BR" sz="3500" dirty="0"/>
              <a:t> 3</a:t>
            </a:r>
            <a:r>
              <a:rPr lang="en-US" altLang="pt-BR" sz="3500" dirty="0" smtClean="0"/>
              <a:t> </a:t>
            </a:r>
            <a:r>
              <a:rPr lang="en-US" altLang="pt-BR" sz="3500" dirty="0"/>
              <a:t>– </a:t>
            </a:r>
            <a:r>
              <a:rPr lang="en-US" altLang="pt-BR" sz="3500" dirty="0" smtClean="0"/>
              <a:t>Backformation, Acronyms e Clipping</a:t>
            </a:r>
            <a:endParaRPr lang="en-US" altLang="pt-BR" sz="3500" dirty="0"/>
          </a:p>
        </p:txBody>
      </p:sp>
      <p:sp>
        <p:nvSpPr>
          <p:cNvPr id="16387" name="Rectangle 3"/>
          <p:cNvSpPr>
            <a:spLocks noGrp="1" noChangeArrowheads="1"/>
          </p:cNvSpPr>
          <p:nvPr>
            <p:ph type="body" idx="1"/>
          </p:nvPr>
        </p:nvSpPr>
        <p:spPr>
          <a:xfrm>
            <a:off x="304800" y="609600"/>
            <a:ext cx="8763000" cy="1219200"/>
          </a:xfrm>
        </p:spPr>
        <p:txBody>
          <a:bodyPr/>
          <a:lstStyle/>
          <a:p>
            <a:r>
              <a:rPr lang="en-US" altLang="pt-BR" sz="2300" dirty="0" smtClean="0">
                <a:solidFill>
                  <a:srgbClr val="FF0000"/>
                </a:solidFill>
              </a:rPr>
              <a:t>Backformation</a:t>
            </a:r>
            <a:r>
              <a:rPr lang="en-US" altLang="pt-BR" sz="2300" dirty="0" smtClean="0"/>
              <a:t> é o </a:t>
            </a:r>
            <a:r>
              <a:rPr lang="en-US" altLang="pt-BR" sz="2300" dirty="0" err="1" smtClean="0"/>
              <a:t>processo</a:t>
            </a:r>
            <a:r>
              <a:rPr lang="en-US" altLang="pt-BR" sz="2300" dirty="0" smtClean="0"/>
              <a:t> </a:t>
            </a:r>
            <a:r>
              <a:rPr lang="en-US" altLang="pt-BR" sz="2300" dirty="0" err="1" smtClean="0"/>
              <a:t>onde</a:t>
            </a:r>
            <a:r>
              <a:rPr lang="en-US" altLang="pt-BR" sz="2300" dirty="0" smtClean="0"/>
              <a:t> a </a:t>
            </a:r>
            <a:r>
              <a:rPr lang="en-US" altLang="pt-BR" sz="2300" dirty="0" err="1" smtClean="0"/>
              <a:t>plavra</a:t>
            </a:r>
            <a:r>
              <a:rPr lang="en-US" altLang="pt-BR" sz="2300" dirty="0" smtClean="0"/>
              <a:t> é </a:t>
            </a:r>
            <a:r>
              <a:rPr lang="en-US" altLang="pt-BR" sz="2300" dirty="0" err="1" smtClean="0"/>
              <a:t>reduzida</a:t>
            </a:r>
            <a:r>
              <a:rPr lang="en-US" altLang="pt-BR" sz="2300" dirty="0" smtClean="0"/>
              <a:t> e </a:t>
            </a:r>
            <a:r>
              <a:rPr lang="en-US" altLang="pt-BR" sz="2300" dirty="0" err="1" smtClean="0"/>
              <a:t>uma</a:t>
            </a:r>
            <a:r>
              <a:rPr lang="en-US" altLang="pt-BR" sz="2300" dirty="0" smtClean="0"/>
              <a:t>, </a:t>
            </a:r>
            <a:r>
              <a:rPr lang="en-US" altLang="pt-BR" sz="2300" dirty="0" err="1" smtClean="0"/>
              <a:t>duas</a:t>
            </a:r>
            <a:r>
              <a:rPr lang="en-US" altLang="pt-BR" sz="2300" dirty="0" smtClean="0"/>
              <a:t> </a:t>
            </a:r>
            <a:r>
              <a:rPr lang="en-US" altLang="pt-BR" sz="2300" dirty="0" err="1" smtClean="0"/>
              <a:t>ou</a:t>
            </a:r>
            <a:r>
              <a:rPr lang="en-US" altLang="pt-BR" sz="2300" dirty="0" smtClean="0"/>
              <a:t> no </a:t>
            </a:r>
            <a:r>
              <a:rPr lang="en-US" altLang="pt-BR" sz="2300" dirty="0" err="1" smtClean="0"/>
              <a:t>máximo</a:t>
            </a:r>
            <a:r>
              <a:rPr lang="en-US" altLang="pt-BR" sz="2300" dirty="0" smtClean="0"/>
              <a:t> </a:t>
            </a:r>
            <a:r>
              <a:rPr lang="en-US" altLang="pt-BR" sz="2300" dirty="0" err="1" smtClean="0"/>
              <a:t>três</a:t>
            </a:r>
            <a:r>
              <a:rPr lang="en-US" altLang="pt-BR" sz="2300" dirty="0" smtClean="0"/>
              <a:t> </a:t>
            </a:r>
            <a:r>
              <a:rPr lang="en-US" altLang="pt-BR" sz="2300" dirty="0" err="1" smtClean="0"/>
              <a:t>letras</a:t>
            </a:r>
            <a:r>
              <a:rPr lang="en-US" altLang="pt-BR" sz="2300" dirty="0" smtClean="0"/>
              <a:t>, </a:t>
            </a:r>
            <a:r>
              <a:rPr lang="en-US" altLang="pt-BR" sz="2300" dirty="0" err="1" smtClean="0"/>
              <a:t>geralmente</a:t>
            </a:r>
            <a:r>
              <a:rPr lang="en-US" altLang="pt-BR" sz="2300" dirty="0" smtClean="0"/>
              <a:t> para se </a:t>
            </a:r>
            <a:r>
              <a:rPr lang="en-US" altLang="pt-BR" sz="2300" dirty="0" err="1" smtClean="0"/>
              <a:t>tornar</a:t>
            </a:r>
            <a:r>
              <a:rPr lang="en-US" altLang="pt-BR" sz="2300" dirty="0" smtClean="0"/>
              <a:t> um </a:t>
            </a:r>
            <a:r>
              <a:rPr lang="en-US" altLang="pt-BR" sz="2300" dirty="0" err="1" smtClean="0"/>
              <a:t>verbo</a:t>
            </a:r>
            <a:r>
              <a:rPr lang="en-US" altLang="pt-BR" sz="2300" dirty="0" smtClean="0"/>
              <a:t>.</a:t>
            </a:r>
          </a:p>
        </p:txBody>
      </p:sp>
      <p:graphicFrame>
        <p:nvGraphicFramePr>
          <p:cNvPr id="5" name="Tabela 4"/>
          <p:cNvGraphicFramePr>
            <a:graphicFrameLocks noGrp="1"/>
          </p:cNvGraphicFramePr>
          <p:nvPr>
            <p:extLst>
              <p:ext uri="{D42A27DB-BD31-4B8C-83A1-F6EECF244321}">
                <p14:modId xmlns:p14="http://schemas.microsoft.com/office/powerpoint/2010/main" val="196081874"/>
              </p:ext>
            </p:extLst>
          </p:nvPr>
        </p:nvGraphicFramePr>
        <p:xfrm>
          <a:off x="533400" y="1828800"/>
          <a:ext cx="8534400" cy="1943100"/>
        </p:xfrm>
        <a:graphic>
          <a:graphicData uri="http://schemas.openxmlformats.org/drawingml/2006/table">
            <a:tbl>
              <a:tblPr/>
              <a:tblGrid>
                <a:gridCol w="2819400"/>
                <a:gridCol w="2743200"/>
                <a:gridCol w="2971800"/>
              </a:tblGrid>
              <a:tr h="0">
                <a:tc>
                  <a:txBody>
                    <a:bodyPr/>
                    <a:lstStyle/>
                    <a:p>
                      <a:r>
                        <a:rPr lang="pt-BR" sz="2500" b="1" i="0" dirty="0" smtClean="0">
                          <a:effectLst/>
                        </a:rPr>
                        <a:t>WORD</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dirty="0" smtClean="0">
                          <a:effectLst/>
                        </a:rPr>
                        <a:t>NEW WORD</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kern="1200" dirty="0" smtClean="0">
                          <a:solidFill>
                            <a:schemeClr val="tx1"/>
                          </a:solidFill>
                          <a:effectLst/>
                          <a:latin typeface="+mn-lt"/>
                          <a:ea typeface="+mn-ea"/>
                          <a:cs typeface="+mn-cs"/>
                        </a:rPr>
                        <a:t>SIGNIFICADO</a:t>
                      </a:r>
                      <a:endParaRPr lang="pt-BR" sz="25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514350">
                <a:tc>
                  <a:txBody>
                    <a:bodyPr/>
                    <a:lstStyle/>
                    <a:p>
                      <a:r>
                        <a:rPr lang="pt-BR" sz="2500" u="none" strike="noStrike" kern="1200" dirty="0" err="1" smtClean="0">
                          <a:solidFill>
                            <a:srgbClr val="3C9AE3"/>
                          </a:solidFill>
                          <a:effectLst/>
                          <a:latin typeface="+mn-lt"/>
                          <a:ea typeface="+mn-ea"/>
                          <a:cs typeface="+mn-cs"/>
                        </a:rPr>
                        <a:t>automat</a:t>
                      </a:r>
                      <a:r>
                        <a:rPr lang="pt-BR" sz="2500" u="none" strike="noStrike" kern="1200" dirty="0" err="1" smtClean="0">
                          <a:solidFill>
                            <a:srgbClr val="FF0000"/>
                          </a:solidFill>
                          <a:effectLst/>
                          <a:latin typeface="+mn-lt"/>
                          <a:ea typeface="+mn-ea"/>
                          <a:cs typeface="+mn-cs"/>
                        </a:rPr>
                        <a:t>ion</a:t>
                      </a:r>
                      <a:endParaRPr lang="pt-BR" sz="25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l" defTabSz="914400" rtl="0" eaLnBrk="1" latinLnBrk="0" hangingPunct="1"/>
                      <a:r>
                        <a:rPr lang="pt-BR" sz="2500" u="none" strike="noStrike" kern="1200" dirty="0" err="1" smtClean="0">
                          <a:solidFill>
                            <a:srgbClr val="3C9AE3"/>
                          </a:solidFill>
                          <a:effectLst/>
                          <a:latin typeface="+mn-lt"/>
                          <a:ea typeface="+mn-ea"/>
                          <a:cs typeface="+mn-cs"/>
                        </a:rPr>
                        <a:t>automate</a:t>
                      </a:r>
                      <a:endParaRPr lang="pt-BR" sz="25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dirty="0" smtClean="0">
                          <a:effectLst/>
                        </a:rPr>
                        <a:t>Automatizar</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pt-BR" sz="2500" u="none" strike="noStrike" kern="1200" dirty="0" smtClean="0">
                          <a:solidFill>
                            <a:srgbClr val="3C9AE3"/>
                          </a:solidFill>
                          <a:effectLst/>
                          <a:latin typeface="+mn-lt"/>
                          <a:ea typeface="+mn-ea"/>
                          <a:cs typeface="+mn-cs"/>
                        </a:rPr>
                        <a:t>edit</a:t>
                      </a:r>
                      <a:r>
                        <a:rPr lang="pt-BR" sz="2500" u="none" strike="noStrike" kern="1200" dirty="0" smtClean="0">
                          <a:solidFill>
                            <a:srgbClr val="FF0000"/>
                          </a:solidFill>
                          <a:effectLst/>
                          <a:latin typeface="+mn-lt"/>
                          <a:ea typeface="+mn-ea"/>
                          <a:cs typeface="+mn-cs"/>
                        </a:rPr>
                        <a:t>or</a:t>
                      </a:r>
                      <a:endParaRPr lang="pt-BR" sz="25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l" defTabSz="914400" rtl="0" eaLnBrk="1" latinLnBrk="0" hangingPunct="1"/>
                      <a:r>
                        <a:rPr lang="pt-BR" sz="2500" u="none" strike="noStrike" kern="1200" dirty="0" err="1" smtClean="0">
                          <a:solidFill>
                            <a:srgbClr val="3C9AE3"/>
                          </a:solidFill>
                          <a:effectLst/>
                          <a:latin typeface="+mn-lt"/>
                          <a:ea typeface="+mn-ea"/>
                          <a:cs typeface="+mn-cs"/>
                        </a:rPr>
                        <a:t>edit</a:t>
                      </a:r>
                      <a:endParaRPr lang="pt-BR" sz="25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dirty="0" smtClean="0">
                          <a:effectLst/>
                        </a:rPr>
                        <a:t>Editar</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pt-BR" sz="2500" u="none" strike="noStrike" kern="1200" dirty="0" err="1" smtClean="0">
                          <a:solidFill>
                            <a:srgbClr val="3C9AE3"/>
                          </a:solidFill>
                          <a:effectLst/>
                          <a:latin typeface="+mn-lt"/>
                          <a:ea typeface="+mn-ea"/>
                          <a:cs typeface="+mn-cs"/>
                        </a:rPr>
                        <a:t>execut</a:t>
                      </a:r>
                      <a:r>
                        <a:rPr lang="pt-BR" sz="2500" u="none" strike="noStrike" kern="1200" dirty="0" err="1" smtClean="0">
                          <a:solidFill>
                            <a:srgbClr val="FF0000"/>
                          </a:solidFill>
                          <a:effectLst/>
                          <a:latin typeface="+mn-lt"/>
                          <a:ea typeface="+mn-ea"/>
                          <a:cs typeface="+mn-cs"/>
                        </a:rPr>
                        <a:t>ion</a:t>
                      </a:r>
                      <a:endParaRPr lang="pt-BR" sz="25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l" defTabSz="914400" rtl="0" eaLnBrk="1" latinLnBrk="0" hangingPunct="1"/>
                      <a:r>
                        <a:rPr lang="pt-BR" sz="2500" u="none" strike="noStrike" kern="1200" dirty="0" smtClean="0">
                          <a:solidFill>
                            <a:srgbClr val="3C9AE3"/>
                          </a:solidFill>
                          <a:effectLst/>
                          <a:latin typeface="+mn-lt"/>
                          <a:ea typeface="+mn-ea"/>
                          <a:cs typeface="+mn-cs"/>
                        </a:rPr>
                        <a:t>execute</a:t>
                      </a:r>
                      <a:endParaRPr lang="pt-BR" sz="25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dirty="0" smtClean="0">
                          <a:effectLst/>
                        </a:rPr>
                        <a:t>Executar</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7" name="Rectangle 3"/>
          <p:cNvSpPr txBox="1">
            <a:spLocks noChangeArrowheads="1"/>
          </p:cNvSpPr>
          <p:nvPr/>
        </p:nvSpPr>
        <p:spPr bwMode="auto">
          <a:xfrm>
            <a:off x="304800" y="3733800"/>
            <a:ext cx="8763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anose="05000000000000000000" pitchFamily="2" charset="2"/>
              <a:buChar char="p"/>
              <a:defRPr sz="2800" kern="1200">
                <a:solidFill>
                  <a:schemeClr val="tx1"/>
                </a:solidFill>
                <a:latin typeface="+mn-lt"/>
                <a:ea typeface="+mn-ea"/>
                <a:cs typeface="+mn-cs"/>
              </a:defRPr>
            </a:lvl1pPr>
            <a:lvl2pPr marL="742950" indent="-285750" algn="l" rtl="0" fontAlgn="base">
              <a:spcBef>
                <a:spcPct val="20000"/>
              </a:spcBef>
              <a:spcAft>
                <a:spcPct val="0"/>
              </a:spcAft>
              <a:buClr>
                <a:schemeClr val="tx2"/>
              </a:buClr>
              <a:buSzPct val="75000"/>
              <a:buFont typeface="Wingdings" panose="05000000000000000000" pitchFamily="2" charset="2"/>
              <a:buChar char="n"/>
              <a:defRPr sz="2400" kern="1200">
                <a:solidFill>
                  <a:schemeClr val="tx1"/>
                </a:solidFill>
                <a:latin typeface="+mn-lt"/>
                <a:ea typeface="+mn-ea"/>
                <a:cs typeface="+mn-cs"/>
              </a:defRPr>
            </a:lvl2pPr>
            <a:lvl3pPr marL="1143000" indent="-228600" algn="l" rtl="0" fontAlgn="base">
              <a:spcBef>
                <a:spcPct val="20000"/>
              </a:spcBef>
              <a:spcAft>
                <a:spcPct val="0"/>
              </a:spcAft>
              <a:buClr>
                <a:schemeClr val="accent1"/>
              </a:buClr>
              <a:buSzPct val="65000"/>
              <a:buFont typeface="Wingdings" panose="05000000000000000000" pitchFamily="2" charset="2"/>
              <a:buChar char="p"/>
              <a:defRPr sz="2000" kern="1200">
                <a:solidFill>
                  <a:schemeClr val="tx1"/>
                </a:solidFill>
                <a:latin typeface="+mn-lt"/>
                <a:ea typeface="+mn-ea"/>
                <a:cs typeface="+mn-cs"/>
              </a:defRPr>
            </a:lvl3pPr>
            <a:lvl4pPr marL="1600200" indent="-228600" algn="l" rtl="0" fontAlgn="base">
              <a:spcBef>
                <a:spcPct val="20000"/>
              </a:spcBef>
              <a:spcAft>
                <a:spcPct val="0"/>
              </a:spcAft>
              <a:buClr>
                <a:schemeClr val="bg2"/>
              </a:buClr>
              <a:buFont typeface="Wingdings" panose="05000000000000000000" pitchFamily="2" charset="2"/>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2"/>
              </a:buClr>
              <a:buSzPct val="80000"/>
              <a:buFont typeface="Wingdings" panose="05000000000000000000" pitchFamily="2" charset="2"/>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pt-BR" sz="2300" dirty="0" smtClean="0">
                <a:solidFill>
                  <a:srgbClr val="FF0000"/>
                </a:solidFill>
              </a:rPr>
              <a:t>Acronyms</a:t>
            </a:r>
            <a:r>
              <a:rPr lang="en-US" altLang="pt-BR" sz="2300" dirty="0" smtClean="0"/>
              <a:t> </a:t>
            </a:r>
            <a:r>
              <a:rPr lang="en-US" altLang="pt-BR" sz="2300" dirty="0" err="1" smtClean="0"/>
              <a:t>são</a:t>
            </a:r>
            <a:r>
              <a:rPr lang="en-US" altLang="pt-BR" sz="2300" dirty="0" smtClean="0"/>
              <a:t> as </a:t>
            </a:r>
            <a:r>
              <a:rPr lang="en-US" altLang="pt-BR" sz="2300" dirty="0" err="1" smtClean="0"/>
              <a:t>siglas</a:t>
            </a:r>
            <a:r>
              <a:rPr lang="en-US" altLang="pt-BR" sz="2300" dirty="0" smtClean="0"/>
              <a:t> </a:t>
            </a:r>
            <a:r>
              <a:rPr lang="en-US" altLang="pt-BR" sz="2300" dirty="0" err="1" smtClean="0"/>
              <a:t>feitas</a:t>
            </a:r>
            <a:r>
              <a:rPr lang="en-US" altLang="pt-BR" sz="2300" dirty="0" smtClean="0"/>
              <a:t> a </a:t>
            </a:r>
            <a:r>
              <a:rPr lang="en-US" altLang="pt-BR" sz="2300" dirty="0" err="1" smtClean="0"/>
              <a:t>partir</a:t>
            </a:r>
            <a:r>
              <a:rPr lang="en-US" altLang="pt-BR" sz="2300" dirty="0" smtClean="0"/>
              <a:t> da </a:t>
            </a:r>
            <a:r>
              <a:rPr lang="en-US" altLang="pt-BR" sz="2300" dirty="0" err="1" smtClean="0"/>
              <a:t>primeira</a:t>
            </a:r>
            <a:r>
              <a:rPr lang="en-US" altLang="pt-BR" sz="2300" dirty="0" smtClean="0"/>
              <a:t> </a:t>
            </a:r>
            <a:r>
              <a:rPr lang="en-US" altLang="pt-BR" sz="2300" dirty="0" err="1" smtClean="0"/>
              <a:t>letra</a:t>
            </a:r>
            <a:r>
              <a:rPr lang="en-US" altLang="pt-BR" sz="2300" dirty="0" smtClean="0"/>
              <a:t> das </a:t>
            </a:r>
            <a:r>
              <a:rPr lang="en-US" altLang="pt-BR" sz="2300" dirty="0" err="1" smtClean="0"/>
              <a:t>palavras</a:t>
            </a:r>
            <a:r>
              <a:rPr lang="en-US" altLang="pt-BR" sz="2300" dirty="0" smtClean="0"/>
              <a:t> de </a:t>
            </a:r>
            <a:r>
              <a:rPr lang="en-US" altLang="pt-BR" sz="2300" dirty="0" err="1" smtClean="0"/>
              <a:t>uma</a:t>
            </a:r>
            <a:r>
              <a:rPr lang="en-US" altLang="pt-BR" sz="2300" dirty="0" smtClean="0"/>
              <a:t> </a:t>
            </a:r>
            <a:r>
              <a:rPr lang="en-US" altLang="pt-BR" sz="2300" dirty="0" err="1" smtClean="0"/>
              <a:t>expressão</a:t>
            </a:r>
            <a:r>
              <a:rPr lang="en-US" altLang="pt-BR" sz="2300" dirty="0" smtClean="0"/>
              <a:t> </a:t>
            </a:r>
            <a:r>
              <a:rPr lang="en-US" altLang="pt-BR" sz="2300" dirty="0" err="1" smtClean="0"/>
              <a:t>ou</a:t>
            </a:r>
            <a:r>
              <a:rPr lang="en-US" altLang="pt-BR" sz="2300" dirty="0" smtClean="0"/>
              <a:t> </a:t>
            </a:r>
            <a:r>
              <a:rPr lang="en-US" altLang="pt-BR" sz="2300" dirty="0" err="1" smtClean="0"/>
              <a:t>frase</a:t>
            </a:r>
            <a:r>
              <a:rPr lang="en-US" altLang="pt-BR" sz="2300" dirty="0" smtClean="0"/>
              <a:t>.</a:t>
            </a:r>
          </a:p>
          <a:p>
            <a:pPr marL="0" indent="0">
              <a:buFont typeface="Wingdings" panose="05000000000000000000" pitchFamily="2" charset="2"/>
              <a:buNone/>
            </a:pPr>
            <a:endParaRPr lang="en-US" altLang="pt-BR" sz="2300" dirty="0"/>
          </a:p>
        </p:txBody>
      </p:sp>
      <p:graphicFrame>
        <p:nvGraphicFramePr>
          <p:cNvPr id="8" name="Tabela 7"/>
          <p:cNvGraphicFramePr>
            <a:graphicFrameLocks noGrp="1"/>
          </p:cNvGraphicFramePr>
          <p:nvPr>
            <p:extLst>
              <p:ext uri="{D42A27DB-BD31-4B8C-83A1-F6EECF244321}">
                <p14:modId xmlns:p14="http://schemas.microsoft.com/office/powerpoint/2010/main" val="393264936"/>
              </p:ext>
            </p:extLst>
          </p:nvPr>
        </p:nvGraphicFramePr>
        <p:xfrm>
          <a:off x="413657" y="4591050"/>
          <a:ext cx="8686800" cy="2190750"/>
        </p:xfrm>
        <a:graphic>
          <a:graphicData uri="http://schemas.openxmlformats.org/drawingml/2006/table">
            <a:tbl>
              <a:tblPr/>
              <a:tblGrid>
                <a:gridCol w="3586294"/>
                <a:gridCol w="2287638"/>
                <a:gridCol w="2812868"/>
              </a:tblGrid>
              <a:tr h="0">
                <a:tc>
                  <a:txBody>
                    <a:bodyPr/>
                    <a:lstStyle/>
                    <a:p>
                      <a:r>
                        <a:rPr lang="pt-BR" sz="2500" b="1" i="0" dirty="0" smtClean="0">
                          <a:effectLst/>
                        </a:rPr>
                        <a:t>SENTENCE</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dirty="0" smtClean="0">
                          <a:effectLst/>
                        </a:rPr>
                        <a:t>ACRONYM</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kern="1200" dirty="0" smtClean="0">
                          <a:solidFill>
                            <a:schemeClr val="tx1"/>
                          </a:solidFill>
                          <a:effectLst/>
                          <a:latin typeface="+mn-lt"/>
                          <a:ea typeface="+mn-ea"/>
                          <a:cs typeface="+mn-cs"/>
                        </a:rPr>
                        <a:t>SIGNIFICADO</a:t>
                      </a:r>
                      <a:endParaRPr lang="pt-BR" sz="25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0">
                <a:tc>
                  <a:txBody>
                    <a:bodyPr/>
                    <a:lstStyle/>
                    <a:p>
                      <a:r>
                        <a:rPr lang="pt-BR" sz="2000" u="none" strike="noStrike" kern="1200" dirty="0" err="1" smtClean="0">
                          <a:solidFill>
                            <a:srgbClr val="3C9AE3"/>
                          </a:solidFill>
                          <a:effectLst/>
                          <a:latin typeface="+mn-lt"/>
                          <a:ea typeface="+mn-ea"/>
                          <a:cs typeface="+mn-cs"/>
                        </a:rPr>
                        <a:t>Agricultural</a:t>
                      </a:r>
                      <a:r>
                        <a:rPr lang="pt-BR" sz="2000" u="none" strike="noStrike" kern="1200" dirty="0" smtClean="0">
                          <a:solidFill>
                            <a:srgbClr val="3C9AE3"/>
                          </a:solidFill>
                          <a:effectLst/>
                          <a:latin typeface="+mn-lt"/>
                          <a:ea typeface="+mn-ea"/>
                          <a:cs typeface="+mn-cs"/>
                        </a:rPr>
                        <a:t> Technology </a:t>
                      </a:r>
                      <a:r>
                        <a:rPr lang="pt-BR" sz="2000" u="none" strike="noStrike" kern="1200" dirty="0" err="1" smtClean="0">
                          <a:solidFill>
                            <a:srgbClr val="3C9AE3"/>
                          </a:solidFill>
                          <a:effectLst/>
                          <a:latin typeface="+mn-lt"/>
                          <a:ea typeface="+mn-ea"/>
                          <a:cs typeface="+mn-cs"/>
                        </a:rPr>
                        <a:t>Innovation</a:t>
                      </a:r>
                      <a:r>
                        <a:rPr lang="pt-BR" sz="2000" u="none" strike="noStrike" kern="1200" dirty="0" smtClean="0">
                          <a:solidFill>
                            <a:srgbClr val="3C9AE3"/>
                          </a:solidFill>
                          <a:effectLst/>
                          <a:latin typeface="+mn-lt"/>
                          <a:ea typeface="+mn-ea"/>
                          <a:cs typeface="+mn-cs"/>
                        </a:rPr>
                        <a:t> </a:t>
                      </a:r>
                      <a:r>
                        <a:rPr lang="pt-BR" sz="2000" u="none" strike="noStrike" kern="1200" dirty="0" err="1" smtClean="0">
                          <a:solidFill>
                            <a:srgbClr val="3C9AE3"/>
                          </a:solidFill>
                          <a:effectLst/>
                          <a:latin typeface="+mn-lt"/>
                          <a:ea typeface="+mn-ea"/>
                          <a:cs typeface="+mn-cs"/>
                        </a:rPr>
                        <a:t>Partnership</a:t>
                      </a:r>
                      <a:endParaRPr lang="pt-BR" sz="20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l" defTabSz="914400" rtl="0" eaLnBrk="1" latinLnBrk="0" hangingPunct="1"/>
                      <a:r>
                        <a:rPr lang="pt-BR" sz="2000" u="none" strike="noStrike" kern="1200" dirty="0" smtClean="0">
                          <a:solidFill>
                            <a:srgbClr val="FF0000"/>
                          </a:solidFill>
                          <a:effectLst/>
                          <a:latin typeface="+mn-lt"/>
                          <a:ea typeface="+mn-ea"/>
                          <a:cs typeface="+mn-cs"/>
                        </a:rPr>
                        <a:t>ATIP</a:t>
                      </a:r>
                      <a:endParaRPr lang="pt-BR" sz="20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PT" sz="2000" dirty="0" smtClean="0"/>
                        <a:t>Parceria para Inovação Tecnológica Agrícola</a:t>
                      </a:r>
                      <a:endParaRPr lang="pt-BR" sz="20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pt-BR" sz="2000" u="none" strike="noStrike" kern="1200" dirty="0" err="1" smtClean="0">
                          <a:solidFill>
                            <a:srgbClr val="3C9AE3"/>
                          </a:solidFill>
                          <a:effectLst/>
                          <a:latin typeface="+mn-lt"/>
                          <a:ea typeface="+mn-ea"/>
                          <a:cs typeface="+mn-cs"/>
                        </a:rPr>
                        <a:t>Body</a:t>
                      </a:r>
                      <a:r>
                        <a:rPr lang="pt-BR" sz="2000" u="none" strike="noStrike" kern="1200" dirty="0" smtClean="0">
                          <a:solidFill>
                            <a:srgbClr val="3C9AE3"/>
                          </a:solidFill>
                          <a:effectLst/>
                          <a:latin typeface="+mn-lt"/>
                          <a:ea typeface="+mn-ea"/>
                          <a:cs typeface="+mn-cs"/>
                        </a:rPr>
                        <a:t> Mass Index</a:t>
                      </a:r>
                      <a:endParaRPr lang="pt-BR" sz="20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l" defTabSz="914400" rtl="0" eaLnBrk="1" latinLnBrk="0" hangingPunct="1"/>
                      <a:r>
                        <a:rPr lang="pt-BR" sz="2000" u="none" strike="noStrike" kern="1200" dirty="0" smtClean="0">
                          <a:solidFill>
                            <a:srgbClr val="FF0000"/>
                          </a:solidFill>
                          <a:effectLst/>
                          <a:latin typeface="+mn-lt"/>
                          <a:ea typeface="+mn-ea"/>
                          <a:cs typeface="+mn-cs"/>
                        </a:rPr>
                        <a:t>BMI</a:t>
                      </a:r>
                      <a:endParaRPr lang="pt-BR" sz="20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000" dirty="0" smtClean="0">
                          <a:effectLst/>
                        </a:rPr>
                        <a:t>Índice de massa corpórea</a:t>
                      </a:r>
                      <a:endParaRPr lang="pt-BR" sz="20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304800" y="533400"/>
            <a:ext cx="8763000" cy="990600"/>
          </a:xfrm>
        </p:spPr>
        <p:txBody>
          <a:bodyPr/>
          <a:lstStyle/>
          <a:p>
            <a:pPr marL="0" indent="0">
              <a:buNone/>
            </a:pPr>
            <a:r>
              <a:rPr lang="en-US" altLang="pt-BR" sz="2300" dirty="0" smtClean="0">
                <a:solidFill>
                  <a:srgbClr val="FF0000"/>
                </a:solidFill>
              </a:rPr>
              <a:t>Clipping </a:t>
            </a:r>
            <a:r>
              <a:rPr lang="en-US" altLang="pt-BR" sz="2300" dirty="0" err="1" smtClean="0"/>
              <a:t>são</a:t>
            </a:r>
            <a:r>
              <a:rPr lang="en-US" altLang="pt-BR" sz="2300" dirty="0" smtClean="0"/>
              <a:t> as </a:t>
            </a:r>
            <a:r>
              <a:rPr lang="en-US" altLang="pt-BR" sz="2300" dirty="0" err="1" smtClean="0"/>
              <a:t>abreviações</a:t>
            </a:r>
            <a:r>
              <a:rPr lang="en-US" altLang="pt-BR" sz="2300" dirty="0" smtClean="0"/>
              <a:t> </a:t>
            </a:r>
            <a:r>
              <a:rPr lang="en-US" altLang="pt-BR" sz="2300" dirty="0" err="1" smtClean="0"/>
              <a:t>feitas</a:t>
            </a:r>
            <a:r>
              <a:rPr lang="en-US" altLang="pt-BR" sz="2300" dirty="0" smtClean="0"/>
              <a:t> a </a:t>
            </a:r>
            <a:r>
              <a:rPr lang="en-US" altLang="pt-BR" sz="2300" dirty="0" err="1" smtClean="0"/>
              <a:t>partir</a:t>
            </a:r>
            <a:r>
              <a:rPr lang="en-US" altLang="pt-BR" sz="2300" dirty="0" smtClean="0"/>
              <a:t> da </a:t>
            </a:r>
            <a:r>
              <a:rPr lang="en-US" altLang="pt-BR" sz="2300" dirty="0" err="1" smtClean="0"/>
              <a:t>diminuição</a:t>
            </a:r>
            <a:r>
              <a:rPr lang="en-US" altLang="pt-BR" sz="2300" dirty="0" smtClean="0"/>
              <a:t> de </a:t>
            </a:r>
            <a:r>
              <a:rPr lang="en-US" altLang="pt-BR" sz="2300" dirty="0" err="1" smtClean="0"/>
              <a:t>palavras</a:t>
            </a:r>
            <a:r>
              <a:rPr lang="en-US" altLang="pt-BR" sz="2300" dirty="0" smtClean="0"/>
              <a:t>, </a:t>
            </a:r>
            <a:r>
              <a:rPr lang="en-US" altLang="pt-BR" sz="2300" dirty="0" err="1" smtClean="0"/>
              <a:t>algumas</a:t>
            </a:r>
            <a:r>
              <a:rPr lang="en-US" altLang="pt-BR" sz="2300" dirty="0" smtClean="0"/>
              <a:t> </a:t>
            </a:r>
            <a:r>
              <a:rPr lang="en-US" altLang="pt-BR" sz="2300" dirty="0" err="1" smtClean="0"/>
              <a:t>como</a:t>
            </a:r>
            <a:r>
              <a:rPr lang="en-US" altLang="pt-BR" sz="2300" dirty="0" smtClean="0"/>
              <a:t> </a:t>
            </a:r>
            <a:r>
              <a:rPr lang="en-US" altLang="pt-BR" sz="2300" dirty="0" err="1" smtClean="0"/>
              <a:t>uma</a:t>
            </a:r>
            <a:r>
              <a:rPr lang="en-US" altLang="pt-BR" sz="2300" dirty="0" smtClean="0"/>
              <a:t> “</a:t>
            </a:r>
            <a:r>
              <a:rPr lang="en-US" altLang="pt-BR" sz="2300" dirty="0" err="1" smtClean="0"/>
              <a:t>gíria</a:t>
            </a:r>
            <a:r>
              <a:rPr lang="en-US" altLang="pt-BR" sz="2300" dirty="0" smtClean="0"/>
              <a:t>”.</a:t>
            </a:r>
          </a:p>
          <a:p>
            <a:pPr marL="0" indent="0">
              <a:buNone/>
            </a:pPr>
            <a:endParaRPr lang="en-US" altLang="pt-BR" sz="2300" dirty="0"/>
          </a:p>
        </p:txBody>
      </p:sp>
      <p:graphicFrame>
        <p:nvGraphicFramePr>
          <p:cNvPr id="4" name="Tabela 3"/>
          <p:cNvGraphicFramePr>
            <a:graphicFrameLocks noGrp="1"/>
          </p:cNvGraphicFramePr>
          <p:nvPr>
            <p:extLst>
              <p:ext uri="{D42A27DB-BD31-4B8C-83A1-F6EECF244321}">
                <p14:modId xmlns:p14="http://schemas.microsoft.com/office/powerpoint/2010/main" val="3216247907"/>
              </p:ext>
            </p:extLst>
          </p:nvPr>
        </p:nvGraphicFramePr>
        <p:xfrm>
          <a:off x="381000" y="1371600"/>
          <a:ext cx="8153399" cy="1676400"/>
        </p:xfrm>
        <a:graphic>
          <a:graphicData uri="http://schemas.openxmlformats.org/drawingml/2006/table">
            <a:tbl>
              <a:tblPr/>
              <a:tblGrid>
                <a:gridCol w="2646279"/>
                <a:gridCol w="2360194"/>
                <a:gridCol w="3146926"/>
              </a:tblGrid>
              <a:tr h="457200">
                <a:tc>
                  <a:txBody>
                    <a:bodyPr/>
                    <a:lstStyle/>
                    <a:p>
                      <a:r>
                        <a:rPr lang="pt-BR" sz="2500" b="1" i="0" dirty="0" smtClean="0">
                          <a:effectLst/>
                        </a:rPr>
                        <a:t>WORD</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2500" b="1" i="0" dirty="0" smtClean="0">
                          <a:effectLst/>
                        </a:rPr>
                        <a:t>NEW WORD</a:t>
                      </a:r>
                      <a:endParaRPr lang="pt-BR" sz="2500" i="0" dirty="0" smtClean="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kern="1200" dirty="0" smtClean="0">
                          <a:solidFill>
                            <a:schemeClr val="tx1"/>
                          </a:solidFill>
                          <a:effectLst/>
                          <a:latin typeface="+mn-lt"/>
                          <a:ea typeface="+mn-ea"/>
                          <a:cs typeface="+mn-cs"/>
                        </a:rPr>
                        <a:t>SIGNIFICADO</a:t>
                      </a:r>
                      <a:endParaRPr lang="pt-BR" sz="25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0">
                <a:tc>
                  <a:txBody>
                    <a:bodyPr/>
                    <a:lstStyle/>
                    <a:p>
                      <a:r>
                        <a:rPr lang="pt-BR" sz="2000" u="none" strike="noStrike" kern="1200" dirty="0" smtClean="0">
                          <a:solidFill>
                            <a:srgbClr val="3C9AE3"/>
                          </a:solidFill>
                          <a:effectLst/>
                          <a:latin typeface="+mn-lt"/>
                          <a:ea typeface="+mn-ea"/>
                          <a:cs typeface="+mn-cs"/>
                        </a:rPr>
                        <a:t>ALLIGATOR</a:t>
                      </a:r>
                      <a:r>
                        <a:rPr lang="pt-BR" sz="2000" u="none" strike="noStrike" kern="1200" baseline="0" dirty="0" smtClean="0">
                          <a:solidFill>
                            <a:srgbClr val="3C9AE3"/>
                          </a:solidFill>
                          <a:effectLst/>
                          <a:latin typeface="+mn-lt"/>
                          <a:ea typeface="+mn-ea"/>
                          <a:cs typeface="+mn-cs"/>
                        </a:rPr>
                        <a:t> </a:t>
                      </a:r>
                      <a:endParaRPr lang="pt-BR" sz="20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2000" i="1" u="none" strike="noStrike" kern="1200" dirty="0" err="1" smtClean="0">
                          <a:solidFill>
                            <a:srgbClr val="FF0000"/>
                          </a:solidFill>
                          <a:effectLst/>
                          <a:latin typeface="+mn-lt"/>
                          <a:ea typeface="+mn-ea"/>
                          <a:cs typeface="+mn-cs"/>
                        </a:rPr>
                        <a:t>gator</a:t>
                      </a:r>
                      <a:endParaRPr lang="pt-BR" sz="20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PT" sz="2000" dirty="0" smtClean="0"/>
                        <a:t>Jacaré</a:t>
                      </a:r>
                      <a:endParaRPr lang="pt-BR" sz="20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pt-BR" sz="2000" u="none" strike="noStrike" kern="1200" dirty="0" smtClean="0">
                          <a:solidFill>
                            <a:srgbClr val="3C9AE3"/>
                          </a:solidFill>
                          <a:effectLst/>
                          <a:latin typeface="+mn-lt"/>
                          <a:ea typeface="+mn-ea"/>
                          <a:cs typeface="+mn-cs"/>
                        </a:rPr>
                        <a:t>EXAMINATION</a:t>
                      </a:r>
                      <a:endParaRPr lang="pt-BR" sz="20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2000" i="1" u="none" strike="noStrike" kern="1200" dirty="0" err="1" smtClean="0">
                          <a:solidFill>
                            <a:srgbClr val="FF0000"/>
                          </a:solidFill>
                          <a:effectLst/>
                          <a:latin typeface="+mn-lt"/>
                          <a:ea typeface="+mn-ea"/>
                          <a:cs typeface="+mn-cs"/>
                        </a:rPr>
                        <a:t>exam</a:t>
                      </a:r>
                      <a:endParaRPr lang="pt-BR" sz="20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000" dirty="0" smtClean="0">
                          <a:effectLst/>
                        </a:rPr>
                        <a:t>Exame, Teste,</a:t>
                      </a:r>
                      <a:r>
                        <a:rPr lang="pt-BR" sz="2000" baseline="0" dirty="0" smtClean="0">
                          <a:effectLst/>
                        </a:rPr>
                        <a:t> Prova</a:t>
                      </a:r>
                      <a:endParaRPr lang="pt-BR" sz="20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pt-BR" sz="2000" u="none" strike="noStrike" kern="1200" dirty="0" smtClean="0">
                          <a:solidFill>
                            <a:srgbClr val="3C9AE3"/>
                          </a:solidFill>
                          <a:effectLst/>
                          <a:latin typeface="+mn-lt"/>
                          <a:ea typeface="+mn-ea"/>
                          <a:cs typeface="+mn-cs"/>
                        </a:rPr>
                        <a:t>GASOLINE </a:t>
                      </a:r>
                      <a:endParaRPr lang="pt-BR" sz="20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2000" i="1" u="none" strike="noStrike" kern="1200" dirty="0" err="1" smtClean="0">
                          <a:solidFill>
                            <a:srgbClr val="FF0000"/>
                          </a:solidFill>
                          <a:effectLst/>
                          <a:latin typeface="+mn-lt"/>
                          <a:ea typeface="+mn-ea"/>
                          <a:cs typeface="+mn-cs"/>
                        </a:rPr>
                        <a:t>gas</a:t>
                      </a:r>
                      <a:endParaRPr lang="pt-BR" sz="20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000" dirty="0" smtClean="0">
                          <a:effectLst/>
                        </a:rPr>
                        <a:t>Gasolina</a:t>
                      </a:r>
                      <a:endParaRPr lang="pt-BR" sz="20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6" name="Rectangle 2"/>
          <p:cNvSpPr txBox="1">
            <a:spLocks noChangeArrowheads="1"/>
          </p:cNvSpPr>
          <p:nvPr/>
        </p:nvSpPr>
        <p:spPr bwMode="auto">
          <a:xfrm>
            <a:off x="381000" y="97971"/>
            <a:ext cx="8610600" cy="5116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2pPr>
            <a:lvl3pPr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3pPr>
            <a:lvl4pPr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4pPr>
            <a:lvl5pPr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5pPr>
            <a:lvl6pPr marL="457200"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6pPr>
            <a:lvl7pPr marL="914400"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7pPr>
            <a:lvl8pPr marL="1371600"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8pPr>
            <a:lvl9pPr marL="1828800"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9pPr>
          </a:lstStyle>
          <a:p>
            <a:r>
              <a:rPr lang="en-US" altLang="pt-BR" sz="3500" dirty="0" err="1" smtClean="0"/>
              <a:t>Grupo</a:t>
            </a:r>
            <a:r>
              <a:rPr lang="en-US" altLang="pt-BR" sz="3500" dirty="0" smtClean="0"/>
              <a:t> 3 – Backformation, Acronyms e Clipping</a:t>
            </a:r>
            <a:endParaRPr lang="en-US" altLang="pt-BR" sz="3500" dirty="0"/>
          </a:p>
        </p:txBody>
      </p:sp>
      <p:sp>
        <p:nvSpPr>
          <p:cNvPr id="7" name="Rectangle 2"/>
          <p:cNvSpPr>
            <a:spLocks noGrp="1" noChangeArrowheads="1"/>
          </p:cNvSpPr>
          <p:nvPr>
            <p:ph type="title"/>
          </p:nvPr>
        </p:nvSpPr>
        <p:spPr>
          <a:xfrm>
            <a:off x="457200" y="3124200"/>
            <a:ext cx="8534400" cy="533400"/>
          </a:xfrm>
        </p:spPr>
        <p:txBody>
          <a:bodyPr/>
          <a:lstStyle/>
          <a:p>
            <a:r>
              <a:rPr lang="en-US" altLang="pt-BR" sz="3500" dirty="0" err="1"/>
              <a:t>Grupo</a:t>
            </a:r>
            <a:r>
              <a:rPr lang="en-US" altLang="pt-BR" sz="3500" dirty="0"/>
              <a:t> 4 – Blending, Compounding e </a:t>
            </a:r>
            <a:r>
              <a:rPr lang="en-US" altLang="pt-BR" sz="3500" dirty="0" err="1"/>
              <a:t>Coversion</a:t>
            </a:r>
            <a:endParaRPr lang="en-US" altLang="pt-BR" sz="3500" dirty="0"/>
          </a:p>
        </p:txBody>
      </p:sp>
      <p:sp>
        <p:nvSpPr>
          <p:cNvPr id="8" name="Rectangle 3"/>
          <p:cNvSpPr txBox="1">
            <a:spLocks noChangeArrowheads="1"/>
          </p:cNvSpPr>
          <p:nvPr/>
        </p:nvSpPr>
        <p:spPr bwMode="auto">
          <a:xfrm>
            <a:off x="381000" y="3657600"/>
            <a:ext cx="853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anose="05000000000000000000" pitchFamily="2" charset="2"/>
              <a:buChar char="p"/>
              <a:defRPr sz="2800" kern="1200">
                <a:solidFill>
                  <a:schemeClr val="tx1"/>
                </a:solidFill>
                <a:latin typeface="+mn-lt"/>
                <a:ea typeface="+mn-ea"/>
                <a:cs typeface="+mn-cs"/>
              </a:defRPr>
            </a:lvl1pPr>
            <a:lvl2pPr marL="742950" indent="-285750" algn="l" rtl="0" fontAlgn="base">
              <a:spcBef>
                <a:spcPct val="20000"/>
              </a:spcBef>
              <a:spcAft>
                <a:spcPct val="0"/>
              </a:spcAft>
              <a:buClr>
                <a:schemeClr val="tx2"/>
              </a:buClr>
              <a:buSzPct val="75000"/>
              <a:buFont typeface="Wingdings" panose="05000000000000000000" pitchFamily="2" charset="2"/>
              <a:buChar char="n"/>
              <a:defRPr sz="2400" kern="1200">
                <a:solidFill>
                  <a:schemeClr val="tx1"/>
                </a:solidFill>
                <a:latin typeface="+mn-lt"/>
                <a:ea typeface="+mn-ea"/>
                <a:cs typeface="+mn-cs"/>
              </a:defRPr>
            </a:lvl2pPr>
            <a:lvl3pPr marL="1143000" indent="-228600" algn="l" rtl="0" fontAlgn="base">
              <a:spcBef>
                <a:spcPct val="20000"/>
              </a:spcBef>
              <a:spcAft>
                <a:spcPct val="0"/>
              </a:spcAft>
              <a:buClr>
                <a:schemeClr val="accent1"/>
              </a:buClr>
              <a:buSzPct val="65000"/>
              <a:buFont typeface="Wingdings" panose="05000000000000000000" pitchFamily="2" charset="2"/>
              <a:buChar char="p"/>
              <a:defRPr sz="2000" kern="1200">
                <a:solidFill>
                  <a:schemeClr val="tx1"/>
                </a:solidFill>
                <a:latin typeface="+mn-lt"/>
                <a:ea typeface="+mn-ea"/>
                <a:cs typeface="+mn-cs"/>
              </a:defRPr>
            </a:lvl3pPr>
            <a:lvl4pPr marL="1600200" indent="-228600" algn="l" rtl="0" fontAlgn="base">
              <a:spcBef>
                <a:spcPct val="20000"/>
              </a:spcBef>
              <a:spcAft>
                <a:spcPct val="0"/>
              </a:spcAft>
              <a:buClr>
                <a:schemeClr val="bg2"/>
              </a:buClr>
              <a:buFont typeface="Wingdings" panose="05000000000000000000" pitchFamily="2" charset="2"/>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2"/>
              </a:buClr>
              <a:buSzPct val="80000"/>
              <a:buFont typeface="Wingdings" panose="05000000000000000000" pitchFamily="2" charset="2"/>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90000"/>
              </a:lnSpc>
              <a:buNone/>
            </a:pPr>
            <a:r>
              <a:rPr lang="en-US" altLang="pt-BR" sz="2600" dirty="0" smtClean="0">
                <a:solidFill>
                  <a:srgbClr val="FF0000"/>
                </a:solidFill>
              </a:rPr>
              <a:t>Blending</a:t>
            </a:r>
            <a:r>
              <a:rPr lang="en-US" altLang="pt-BR" sz="2600" dirty="0" smtClean="0"/>
              <a:t> é a </a:t>
            </a:r>
            <a:r>
              <a:rPr lang="en-US" altLang="pt-BR" sz="2600" dirty="0" err="1" smtClean="0"/>
              <a:t>combinação</a:t>
            </a:r>
            <a:r>
              <a:rPr lang="en-US" altLang="pt-BR" sz="2600" dirty="0" smtClean="0"/>
              <a:t> de </a:t>
            </a:r>
            <a:r>
              <a:rPr lang="en-US" altLang="pt-BR" sz="2600" dirty="0" err="1" smtClean="0"/>
              <a:t>partes</a:t>
            </a:r>
            <a:r>
              <a:rPr lang="en-US" altLang="pt-BR" sz="2600" dirty="0" smtClean="0"/>
              <a:t> de </a:t>
            </a:r>
            <a:r>
              <a:rPr lang="en-US" altLang="pt-BR" sz="2600" dirty="0" err="1" smtClean="0"/>
              <a:t>palavras</a:t>
            </a:r>
            <a:r>
              <a:rPr lang="en-US" altLang="pt-BR" sz="2600" dirty="0" smtClean="0"/>
              <a:t> </a:t>
            </a:r>
            <a:r>
              <a:rPr lang="en-US" altLang="pt-BR" sz="2600" dirty="0" err="1" smtClean="0"/>
              <a:t>que</a:t>
            </a:r>
            <a:r>
              <a:rPr lang="en-US" altLang="pt-BR" sz="2600" dirty="0" smtClean="0"/>
              <a:t> </a:t>
            </a:r>
            <a:r>
              <a:rPr lang="en-US" altLang="pt-BR" sz="2600" dirty="0" err="1" smtClean="0"/>
              <a:t>formam</a:t>
            </a:r>
            <a:r>
              <a:rPr lang="en-US" altLang="pt-BR" sz="2600" dirty="0" smtClean="0"/>
              <a:t> </a:t>
            </a:r>
            <a:r>
              <a:rPr lang="en-US" altLang="pt-BR" sz="2600" dirty="0" err="1" smtClean="0"/>
              <a:t>uma</a:t>
            </a:r>
            <a:r>
              <a:rPr lang="en-US" altLang="pt-BR" sz="2600" dirty="0" smtClean="0"/>
              <a:t> nova </a:t>
            </a:r>
            <a:r>
              <a:rPr lang="en-US" altLang="pt-BR" sz="2600" dirty="0" err="1" smtClean="0"/>
              <a:t>palavra</a:t>
            </a:r>
            <a:r>
              <a:rPr lang="en-US" altLang="pt-BR" sz="2600" dirty="0" smtClean="0"/>
              <a:t>;</a:t>
            </a:r>
          </a:p>
          <a:p>
            <a:pPr marL="533400" indent="-533400"/>
            <a:endParaRPr lang="en-US" altLang="pt-BR" sz="2600" dirty="0" smtClean="0"/>
          </a:p>
          <a:p>
            <a:pPr>
              <a:lnSpc>
                <a:spcPct val="90000"/>
              </a:lnSpc>
            </a:pPr>
            <a:endParaRPr lang="en-US" altLang="pt-BR" sz="2600" dirty="0"/>
          </a:p>
        </p:txBody>
      </p:sp>
      <p:graphicFrame>
        <p:nvGraphicFramePr>
          <p:cNvPr id="9" name="Tabela 8"/>
          <p:cNvGraphicFramePr>
            <a:graphicFrameLocks noGrp="1"/>
          </p:cNvGraphicFramePr>
          <p:nvPr>
            <p:extLst>
              <p:ext uri="{D42A27DB-BD31-4B8C-83A1-F6EECF244321}">
                <p14:modId xmlns:p14="http://schemas.microsoft.com/office/powerpoint/2010/main" val="2309549959"/>
              </p:ext>
            </p:extLst>
          </p:nvPr>
        </p:nvGraphicFramePr>
        <p:xfrm>
          <a:off x="381000" y="4495800"/>
          <a:ext cx="8675914" cy="2183130"/>
        </p:xfrm>
        <a:graphic>
          <a:graphicData uri="http://schemas.openxmlformats.org/drawingml/2006/table">
            <a:tbl>
              <a:tblPr/>
              <a:tblGrid>
                <a:gridCol w="2263282"/>
                <a:gridCol w="2178952"/>
                <a:gridCol w="2176280"/>
                <a:gridCol w="2057400"/>
              </a:tblGrid>
              <a:tr h="0">
                <a:tc>
                  <a:txBody>
                    <a:bodyPr/>
                    <a:lstStyle/>
                    <a:p>
                      <a:r>
                        <a:rPr lang="pt-BR" sz="1600" b="1" i="0" dirty="0" smtClean="0">
                          <a:effectLst/>
                        </a:rPr>
                        <a:t>WORD 1</a:t>
                      </a:r>
                      <a:endParaRPr lang="pt-BR" sz="16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600" b="1" i="0" dirty="0" smtClean="0">
                          <a:effectLst/>
                        </a:rPr>
                        <a:t>WORD 2</a:t>
                      </a:r>
                      <a:endParaRPr lang="pt-BR" sz="1600" i="0" dirty="0" smtClean="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600" b="1" i="0" dirty="0" smtClean="0">
                          <a:effectLst/>
                        </a:rPr>
                        <a:t>BLENDS</a:t>
                      </a:r>
                      <a:endParaRPr lang="pt-BR" sz="1600" i="0" dirty="0" smtClean="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600" b="1" i="0" kern="1200" dirty="0" smtClean="0">
                          <a:solidFill>
                            <a:schemeClr val="tx1"/>
                          </a:solidFill>
                          <a:effectLst/>
                          <a:latin typeface="+mn-lt"/>
                          <a:ea typeface="+mn-ea"/>
                          <a:cs typeface="+mn-cs"/>
                        </a:rPr>
                        <a:t>SIGNIF.</a:t>
                      </a: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0">
                <a:tc>
                  <a:txBody>
                    <a:bodyPr/>
                    <a:lstStyle/>
                    <a:p>
                      <a:r>
                        <a:rPr lang="en-US" sz="1600" u="none" strike="noStrike" kern="1200" dirty="0" smtClean="0">
                          <a:solidFill>
                            <a:srgbClr val="3C9AE3"/>
                          </a:solidFill>
                          <a:effectLst/>
                          <a:latin typeface="+mn-lt"/>
                          <a:ea typeface="+mn-ea"/>
                          <a:cs typeface="+mn-cs"/>
                        </a:rPr>
                        <a:t>ADVERTISEMENT </a:t>
                      </a:r>
                      <a:endParaRPr lang="pt-BR" sz="16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600" u="none" strike="noStrike" kern="1200" dirty="0" smtClean="0">
                          <a:solidFill>
                            <a:srgbClr val="3C9AE3"/>
                          </a:solidFill>
                          <a:effectLst/>
                          <a:latin typeface="+mn-lt"/>
                          <a:ea typeface="+mn-ea"/>
                          <a:cs typeface="+mn-cs"/>
                        </a:rPr>
                        <a:t>ENTERTAINMENT </a:t>
                      </a:r>
                      <a:endParaRPr lang="pt-BR" sz="16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600" i="1" kern="1200" dirty="0" smtClean="0">
                          <a:solidFill>
                            <a:schemeClr val="tx1"/>
                          </a:solidFill>
                          <a:effectLst/>
                          <a:latin typeface="+mn-lt"/>
                          <a:ea typeface="+mn-ea"/>
                          <a:cs typeface="+mn-cs"/>
                        </a:rPr>
                        <a:t>ADVERTAINMENT</a:t>
                      </a:r>
                      <a:endParaRPr lang="pt-BR" sz="16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600" i="1" u="none" strike="noStrike" kern="1200" dirty="0" smtClean="0">
                          <a:solidFill>
                            <a:srgbClr val="FF0000"/>
                          </a:solidFill>
                          <a:effectLst/>
                          <a:latin typeface="+mn-lt"/>
                          <a:ea typeface="+mn-ea"/>
                          <a:cs typeface="+mn-cs"/>
                        </a:rPr>
                        <a:t>Propaganda</a:t>
                      </a:r>
                      <a:r>
                        <a:rPr lang="pt-BR" sz="1600" i="1" u="none" strike="noStrike" kern="1200" baseline="0" dirty="0" smtClean="0">
                          <a:solidFill>
                            <a:srgbClr val="FF0000"/>
                          </a:solidFill>
                          <a:effectLst/>
                          <a:latin typeface="+mn-lt"/>
                          <a:ea typeface="+mn-ea"/>
                          <a:cs typeface="+mn-cs"/>
                        </a:rPr>
                        <a:t> e Entretenimento</a:t>
                      </a:r>
                      <a:endParaRPr lang="pt-BR" sz="16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en-US" sz="1600" u="none" strike="noStrike" kern="1200" dirty="0" smtClean="0">
                          <a:solidFill>
                            <a:srgbClr val="3C9AE3"/>
                          </a:solidFill>
                          <a:effectLst/>
                          <a:latin typeface="+mn-lt"/>
                          <a:ea typeface="+mn-ea"/>
                          <a:cs typeface="+mn-cs"/>
                        </a:rPr>
                        <a:t>BIOGRAPHICAL </a:t>
                      </a:r>
                      <a:endParaRPr lang="pt-BR" sz="16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600" u="none" strike="noStrike" kern="1200" dirty="0" smtClean="0">
                          <a:solidFill>
                            <a:srgbClr val="3C9AE3"/>
                          </a:solidFill>
                          <a:effectLst/>
                          <a:latin typeface="+mn-lt"/>
                          <a:ea typeface="+mn-ea"/>
                          <a:cs typeface="+mn-cs"/>
                        </a:rPr>
                        <a:t>PICTURE </a:t>
                      </a:r>
                      <a:endParaRPr lang="pt-BR" sz="16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600" i="1" kern="1200" dirty="0" smtClean="0">
                          <a:solidFill>
                            <a:schemeClr val="tx1"/>
                          </a:solidFill>
                          <a:effectLst/>
                          <a:latin typeface="+mn-lt"/>
                          <a:ea typeface="+mn-ea"/>
                          <a:cs typeface="+mn-cs"/>
                        </a:rPr>
                        <a:t>BIOPIC</a:t>
                      </a:r>
                      <a:endParaRPr lang="pt-BR" sz="1600" i="1"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600" i="1" u="none" strike="noStrike" kern="1200" dirty="0" smtClean="0">
                          <a:solidFill>
                            <a:srgbClr val="FF0000"/>
                          </a:solidFill>
                          <a:effectLst/>
                          <a:latin typeface="+mn-lt"/>
                          <a:ea typeface="+mn-ea"/>
                          <a:cs typeface="+mn-cs"/>
                        </a:rPr>
                        <a:t>Filme Biográfico</a:t>
                      </a:r>
                      <a:endParaRPr lang="pt-BR" sz="16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en-US" sz="1600" u="none" strike="noStrike" kern="1200" dirty="0" smtClean="0">
                          <a:solidFill>
                            <a:srgbClr val="3C9AE3"/>
                          </a:solidFill>
                          <a:effectLst/>
                          <a:latin typeface="+mn-lt"/>
                          <a:ea typeface="+mn-ea"/>
                          <a:cs typeface="+mn-cs"/>
                        </a:rPr>
                        <a:t>CYBERNETIC </a:t>
                      </a:r>
                      <a:endParaRPr lang="pt-BR" sz="16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600" u="none" strike="noStrike" kern="1200" dirty="0" smtClean="0">
                          <a:solidFill>
                            <a:srgbClr val="3C9AE3"/>
                          </a:solidFill>
                          <a:effectLst/>
                          <a:latin typeface="+mn-lt"/>
                          <a:ea typeface="+mn-ea"/>
                          <a:cs typeface="+mn-cs"/>
                        </a:rPr>
                        <a:t>ORGANISM </a:t>
                      </a:r>
                      <a:endParaRPr lang="pt-BR" sz="16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600" i="1" kern="1200" dirty="0" smtClean="0">
                          <a:solidFill>
                            <a:schemeClr val="tx1"/>
                          </a:solidFill>
                          <a:effectLst/>
                          <a:latin typeface="+mn-lt"/>
                          <a:ea typeface="+mn-ea"/>
                          <a:cs typeface="+mn-cs"/>
                        </a:rPr>
                        <a:t>CYBORG</a:t>
                      </a:r>
                      <a:endParaRPr lang="pt-BR" sz="1600" i="1"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600" i="1" u="none" strike="noStrike" kern="1200" dirty="0" smtClean="0">
                          <a:solidFill>
                            <a:srgbClr val="FF0000"/>
                          </a:solidFill>
                          <a:effectLst/>
                          <a:latin typeface="+mn-lt"/>
                          <a:ea typeface="+mn-ea"/>
                          <a:cs typeface="+mn-cs"/>
                        </a:rPr>
                        <a:t>Organismo Cibernético</a:t>
                      </a:r>
                      <a:endParaRPr lang="pt-BR" sz="16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en-US" sz="1600" u="none" strike="noStrike" kern="1200" dirty="0" smtClean="0">
                          <a:solidFill>
                            <a:srgbClr val="3C9AE3"/>
                          </a:solidFill>
                          <a:effectLst/>
                          <a:latin typeface="+mn-lt"/>
                          <a:ea typeface="+mn-ea"/>
                          <a:cs typeface="+mn-cs"/>
                        </a:rPr>
                        <a:t>SMOKE </a:t>
                      </a:r>
                      <a:endParaRPr lang="pt-BR" sz="16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600" u="none" strike="noStrike" kern="1200" dirty="0" smtClean="0">
                          <a:solidFill>
                            <a:srgbClr val="3C9AE3"/>
                          </a:solidFill>
                          <a:effectLst/>
                          <a:latin typeface="+mn-lt"/>
                          <a:ea typeface="+mn-ea"/>
                          <a:cs typeface="+mn-cs"/>
                        </a:rPr>
                        <a:t>FOG </a:t>
                      </a:r>
                      <a:endParaRPr lang="pt-BR" sz="16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600" i="1" kern="1200" dirty="0" smtClean="0">
                          <a:solidFill>
                            <a:schemeClr val="tx1"/>
                          </a:solidFill>
                          <a:effectLst/>
                          <a:latin typeface="+mn-lt"/>
                          <a:ea typeface="+mn-ea"/>
                          <a:cs typeface="+mn-cs"/>
                        </a:rPr>
                        <a:t>SMOG</a:t>
                      </a:r>
                      <a:endParaRPr lang="pt-BR" sz="1600" i="1"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600" i="1" u="none" strike="noStrike" kern="1200" dirty="0" smtClean="0">
                          <a:solidFill>
                            <a:srgbClr val="FF0000"/>
                          </a:solidFill>
                          <a:effectLst/>
                          <a:latin typeface="+mn-lt"/>
                          <a:ea typeface="+mn-ea"/>
                          <a:cs typeface="+mn-cs"/>
                        </a:rPr>
                        <a:t>Neblina densa</a:t>
                      </a:r>
                      <a:endParaRPr lang="pt-BR" sz="16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1802705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228600" y="1"/>
            <a:ext cx="8915400" cy="609599"/>
          </a:xfrm>
        </p:spPr>
        <p:txBody>
          <a:bodyPr/>
          <a:lstStyle/>
          <a:p>
            <a:r>
              <a:rPr lang="en-US" altLang="pt-BR" sz="3500" dirty="0" err="1"/>
              <a:t>Grupo</a:t>
            </a:r>
            <a:r>
              <a:rPr lang="en-US" altLang="pt-BR" sz="3500" dirty="0"/>
              <a:t> 4</a:t>
            </a:r>
            <a:r>
              <a:rPr lang="en-US" altLang="pt-BR" sz="3500" dirty="0" smtClean="0"/>
              <a:t> </a:t>
            </a:r>
            <a:r>
              <a:rPr lang="en-US" altLang="pt-BR" sz="3500" dirty="0"/>
              <a:t>– </a:t>
            </a:r>
            <a:r>
              <a:rPr lang="en-US" altLang="pt-BR" sz="3500" dirty="0" smtClean="0"/>
              <a:t>Blending, Compounding e </a:t>
            </a:r>
            <a:r>
              <a:rPr lang="en-US" altLang="pt-BR" sz="3500" dirty="0" err="1" smtClean="0"/>
              <a:t>Coversion</a:t>
            </a:r>
            <a:endParaRPr lang="en-US" altLang="pt-BR" sz="3500" dirty="0"/>
          </a:p>
        </p:txBody>
      </p:sp>
      <p:sp>
        <p:nvSpPr>
          <p:cNvPr id="13315" name="Rectangle 3"/>
          <p:cNvSpPr>
            <a:spLocks noGrp="1" noChangeArrowheads="1"/>
          </p:cNvSpPr>
          <p:nvPr>
            <p:ph type="body" idx="1"/>
          </p:nvPr>
        </p:nvSpPr>
        <p:spPr>
          <a:xfrm>
            <a:off x="419100" y="609600"/>
            <a:ext cx="8534400" cy="533400"/>
          </a:xfrm>
        </p:spPr>
        <p:txBody>
          <a:bodyPr/>
          <a:lstStyle/>
          <a:p>
            <a:pPr marL="0" indent="0">
              <a:lnSpc>
                <a:spcPct val="90000"/>
              </a:lnSpc>
              <a:buNone/>
            </a:pPr>
            <a:r>
              <a:rPr lang="en-US" altLang="pt-BR" sz="2600" dirty="0" smtClean="0">
                <a:solidFill>
                  <a:srgbClr val="FF0000"/>
                </a:solidFill>
              </a:rPr>
              <a:t>Compounding</a:t>
            </a:r>
            <a:r>
              <a:rPr lang="en-US" altLang="pt-BR" sz="2600" dirty="0" smtClean="0"/>
              <a:t> </a:t>
            </a:r>
            <a:r>
              <a:rPr lang="en-US" altLang="pt-BR" sz="2600" dirty="0" err="1"/>
              <a:t>são</a:t>
            </a:r>
            <a:r>
              <a:rPr lang="en-US" altLang="pt-BR" sz="2600" dirty="0"/>
              <a:t> </a:t>
            </a:r>
            <a:r>
              <a:rPr lang="en-US" altLang="pt-BR" sz="2600" dirty="0" err="1"/>
              <a:t>palavras</a:t>
            </a:r>
            <a:r>
              <a:rPr lang="en-US" altLang="pt-BR" sz="2600" dirty="0"/>
              <a:t> </a:t>
            </a:r>
            <a:r>
              <a:rPr lang="en-US" altLang="pt-BR" sz="2600" dirty="0" err="1" smtClean="0"/>
              <a:t>compostas</a:t>
            </a:r>
            <a:r>
              <a:rPr lang="en-US" altLang="pt-BR" sz="2600" dirty="0" smtClean="0"/>
              <a:t>;</a:t>
            </a:r>
          </a:p>
          <a:p>
            <a:pPr marL="533400" indent="-533400"/>
            <a:endParaRPr lang="en-US" altLang="pt-BR" sz="2600" dirty="0" smtClean="0"/>
          </a:p>
          <a:p>
            <a:pPr>
              <a:lnSpc>
                <a:spcPct val="90000"/>
              </a:lnSpc>
            </a:pPr>
            <a:endParaRPr lang="en-US" altLang="pt-BR" sz="2600" dirty="0"/>
          </a:p>
        </p:txBody>
      </p:sp>
      <p:graphicFrame>
        <p:nvGraphicFramePr>
          <p:cNvPr id="4" name="Tabela 3"/>
          <p:cNvGraphicFramePr>
            <a:graphicFrameLocks noGrp="1"/>
          </p:cNvGraphicFramePr>
          <p:nvPr>
            <p:extLst>
              <p:ext uri="{D42A27DB-BD31-4B8C-83A1-F6EECF244321}">
                <p14:modId xmlns:p14="http://schemas.microsoft.com/office/powerpoint/2010/main" val="1845236711"/>
              </p:ext>
            </p:extLst>
          </p:nvPr>
        </p:nvGraphicFramePr>
        <p:xfrm>
          <a:off x="419100" y="1099457"/>
          <a:ext cx="8534399" cy="1847850"/>
        </p:xfrm>
        <a:graphic>
          <a:graphicData uri="http://schemas.openxmlformats.org/drawingml/2006/table">
            <a:tbl>
              <a:tblPr/>
              <a:tblGrid>
                <a:gridCol w="1563390"/>
                <a:gridCol w="1574099"/>
                <a:gridCol w="1948884"/>
                <a:gridCol w="3448026"/>
              </a:tblGrid>
              <a:tr h="0">
                <a:tc>
                  <a:txBody>
                    <a:bodyPr/>
                    <a:lstStyle/>
                    <a:p>
                      <a:r>
                        <a:rPr lang="pt-BR" sz="1800" b="1" i="0" dirty="0" smtClean="0">
                          <a:effectLst/>
                        </a:rPr>
                        <a:t>WORD 1</a:t>
                      </a:r>
                      <a:endParaRPr lang="pt-BR" sz="18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b="1" i="0" dirty="0" smtClean="0">
                          <a:effectLst/>
                        </a:rPr>
                        <a:t>WORD 2</a:t>
                      </a:r>
                      <a:endParaRPr lang="pt-BR" sz="1800" i="0" dirty="0" smtClean="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b="1" i="0" dirty="0" smtClean="0">
                          <a:effectLst/>
                        </a:rPr>
                        <a:t>COMPOUND</a:t>
                      </a:r>
                      <a:endParaRPr lang="pt-BR" sz="1800" i="0" dirty="0" smtClean="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b="1" i="0" kern="1200" dirty="0" smtClean="0">
                          <a:solidFill>
                            <a:schemeClr val="tx1"/>
                          </a:solidFill>
                          <a:effectLst/>
                          <a:latin typeface="+mn-lt"/>
                          <a:ea typeface="+mn-ea"/>
                          <a:cs typeface="+mn-cs"/>
                        </a:rPr>
                        <a:t>SIGNIF.</a:t>
                      </a: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0">
                <a:tc>
                  <a:txBody>
                    <a:bodyPr/>
                    <a:lstStyle/>
                    <a:p>
                      <a:r>
                        <a:rPr lang="en-US" sz="1800" u="none" strike="noStrike" kern="1200" dirty="0" smtClean="0">
                          <a:solidFill>
                            <a:srgbClr val="3C9AE3"/>
                          </a:solidFill>
                          <a:effectLst/>
                          <a:latin typeface="+mn-lt"/>
                          <a:ea typeface="+mn-ea"/>
                          <a:cs typeface="+mn-cs"/>
                        </a:rPr>
                        <a:t>NOTE</a:t>
                      </a:r>
                      <a:endParaRPr lang="pt-BR" sz="18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800" u="none" strike="noStrike" kern="1200" dirty="0" smtClean="0">
                          <a:solidFill>
                            <a:srgbClr val="3C9AE3"/>
                          </a:solidFill>
                          <a:effectLst/>
                          <a:latin typeface="+mn-lt"/>
                          <a:ea typeface="+mn-ea"/>
                          <a:cs typeface="+mn-cs"/>
                        </a:rPr>
                        <a:t>BOOK</a:t>
                      </a:r>
                      <a:endParaRPr lang="pt-BR" sz="18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800" i="1" u="none" strike="noStrike" kern="1200" dirty="0" smtClean="0">
                          <a:solidFill>
                            <a:srgbClr val="FF0000"/>
                          </a:solidFill>
                          <a:effectLst/>
                          <a:latin typeface="+mn-lt"/>
                          <a:ea typeface="+mn-ea"/>
                          <a:cs typeface="+mn-cs"/>
                        </a:rPr>
                        <a:t>NOTEBOOK</a:t>
                      </a:r>
                      <a:endParaRPr lang="pt-BR" sz="18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800" i="0" u="none" strike="noStrike" kern="1200" dirty="0" smtClean="0">
                          <a:solidFill>
                            <a:schemeClr val="tx1"/>
                          </a:solidFill>
                          <a:effectLst/>
                          <a:latin typeface="+mn-lt"/>
                          <a:ea typeface="+mn-ea"/>
                          <a:cs typeface="+mn-cs"/>
                        </a:rPr>
                        <a:t>Caderno</a:t>
                      </a:r>
                      <a:endParaRPr lang="pt-BR" sz="1800" i="0"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en-US" sz="1800" u="none" strike="noStrike" kern="1200" dirty="0" smtClean="0">
                          <a:solidFill>
                            <a:srgbClr val="3C9AE3"/>
                          </a:solidFill>
                          <a:effectLst/>
                          <a:latin typeface="+mn-lt"/>
                          <a:ea typeface="+mn-ea"/>
                          <a:cs typeface="+mn-cs"/>
                        </a:rPr>
                        <a:t>BLUE</a:t>
                      </a:r>
                      <a:endParaRPr lang="pt-BR" sz="18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800" u="none" strike="noStrike" kern="1200" dirty="0" smtClean="0">
                          <a:solidFill>
                            <a:srgbClr val="3C9AE3"/>
                          </a:solidFill>
                          <a:effectLst/>
                          <a:latin typeface="+mn-lt"/>
                          <a:ea typeface="+mn-ea"/>
                          <a:cs typeface="+mn-cs"/>
                        </a:rPr>
                        <a:t>BERRY</a:t>
                      </a:r>
                      <a:endParaRPr lang="pt-BR" sz="18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800" i="1" u="none" strike="noStrike" kern="1200" dirty="0" smtClean="0">
                          <a:solidFill>
                            <a:srgbClr val="FF0000"/>
                          </a:solidFill>
                          <a:effectLst/>
                          <a:latin typeface="+mn-lt"/>
                          <a:ea typeface="+mn-ea"/>
                          <a:cs typeface="+mn-cs"/>
                        </a:rPr>
                        <a:t>BLUEBERRY</a:t>
                      </a:r>
                      <a:endParaRPr lang="pt-BR" sz="18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PT" sz="1800" i="0" u="none" strike="noStrike" kern="1200" dirty="0" smtClean="0">
                          <a:solidFill>
                            <a:schemeClr val="tx1"/>
                          </a:solidFill>
                          <a:effectLst/>
                          <a:latin typeface="+mn-lt"/>
                          <a:ea typeface="+mn-ea"/>
                          <a:cs typeface="+mn-cs"/>
                        </a:rPr>
                        <a:t>Mirtilo</a:t>
                      </a:r>
                      <a:endParaRPr lang="pt-BR" sz="1800" i="0"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en-US" sz="1800" u="none" strike="noStrike" kern="1200" dirty="0" smtClean="0">
                          <a:solidFill>
                            <a:srgbClr val="3C9AE3"/>
                          </a:solidFill>
                          <a:effectLst/>
                          <a:latin typeface="+mn-lt"/>
                          <a:ea typeface="+mn-ea"/>
                          <a:cs typeface="+mn-cs"/>
                        </a:rPr>
                        <a:t>WORK</a:t>
                      </a:r>
                      <a:endParaRPr lang="pt-BR" sz="18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800" u="none" strike="noStrike" kern="1200" dirty="0" smtClean="0">
                          <a:solidFill>
                            <a:srgbClr val="3C9AE3"/>
                          </a:solidFill>
                          <a:effectLst/>
                          <a:latin typeface="+mn-lt"/>
                          <a:ea typeface="+mn-ea"/>
                          <a:cs typeface="+mn-cs"/>
                        </a:rPr>
                        <a:t>ROOM</a:t>
                      </a:r>
                      <a:endParaRPr lang="pt-BR" sz="18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800" i="1" u="none" strike="noStrike" kern="1200" dirty="0" smtClean="0">
                          <a:solidFill>
                            <a:srgbClr val="FF0000"/>
                          </a:solidFill>
                          <a:effectLst/>
                          <a:latin typeface="+mn-lt"/>
                          <a:ea typeface="+mn-ea"/>
                          <a:cs typeface="+mn-cs"/>
                        </a:rPr>
                        <a:t>WORKROOM</a:t>
                      </a:r>
                      <a:endParaRPr lang="pt-BR" sz="18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800" i="0" u="none" strike="noStrike" kern="1200" dirty="0" smtClean="0">
                          <a:solidFill>
                            <a:schemeClr val="tx1"/>
                          </a:solidFill>
                          <a:effectLst/>
                          <a:latin typeface="+mn-lt"/>
                          <a:ea typeface="+mn-ea"/>
                          <a:cs typeface="+mn-cs"/>
                        </a:rPr>
                        <a:t>Área/Local/Sala de Trabalho</a:t>
                      </a:r>
                      <a:endParaRPr lang="pt-BR" sz="1800" i="0"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en-US" sz="1800" u="none" strike="noStrike" kern="1200" dirty="0" smtClean="0">
                          <a:solidFill>
                            <a:srgbClr val="3C9AE3"/>
                          </a:solidFill>
                          <a:effectLst/>
                          <a:latin typeface="+mn-lt"/>
                          <a:ea typeface="+mn-ea"/>
                          <a:cs typeface="+mn-cs"/>
                        </a:rPr>
                        <a:t>BREAST</a:t>
                      </a:r>
                      <a:endParaRPr lang="pt-BR" sz="18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800" u="none" strike="noStrike" kern="1200" dirty="0" smtClean="0">
                          <a:solidFill>
                            <a:srgbClr val="3C9AE3"/>
                          </a:solidFill>
                          <a:effectLst/>
                          <a:latin typeface="+mn-lt"/>
                          <a:ea typeface="+mn-ea"/>
                          <a:cs typeface="+mn-cs"/>
                        </a:rPr>
                        <a:t>FEED</a:t>
                      </a:r>
                      <a:endParaRPr lang="pt-BR" sz="18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800" i="1" u="none" strike="noStrike" kern="1200" dirty="0" smtClean="0">
                          <a:solidFill>
                            <a:srgbClr val="FF0000"/>
                          </a:solidFill>
                          <a:effectLst/>
                          <a:latin typeface="+mn-lt"/>
                          <a:ea typeface="+mn-ea"/>
                          <a:cs typeface="+mn-cs"/>
                        </a:rPr>
                        <a:t>BREASTFEED</a:t>
                      </a:r>
                      <a:endParaRPr lang="pt-BR" sz="18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800" i="0" u="none" strike="noStrike" kern="1200" dirty="0" smtClean="0">
                          <a:solidFill>
                            <a:schemeClr val="tx1"/>
                          </a:solidFill>
                          <a:effectLst/>
                          <a:latin typeface="+mn-lt"/>
                          <a:ea typeface="+mn-ea"/>
                          <a:cs typeface="+mn-cs"/>
                        </a:rPr>
                        <a:t>Amamentar</a:t>
                      </a:r>
                      <a:endParaRPr lang="pt-BR" sz="1800" i="0"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6" name="Rectangle 3"/>
          <p:cNvSpPr txBox="1">
            <a:spLocks noChangeArrowheads="1"/>
          </p:cNvSpPr>
          <p:nvPr/>
        </p:nvSpPr>
        <p:spPr bwMode="auto">
          <a:xfrm>
            <a:off x="429986" y="3048000"/>
            <a:ext cx="8948057"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anose="05000000000000000000" pitchFamily="2" charset="2"/>
              <a:buChar char="p"/>
              <a:defRPr sz="2800" kern="1200">
                <a:solidFill>
                  <a:schemeClr val="tx1"/>
                </a:solidFill>
                <a:latin typeface="+mn-lt"/>
                <a:ea typeface="+mn-ea"/>
                <a:cs typeface="+mn-cs"/>
              </a:defRPr>
            </a:lvl1pPr>
            <a:lvl2pPr marL="742950" indent="-285750" algn="l" rtl="0" fontAlgn="base">
              <a:spcBef>
                <a:spcPct val="20000"/>
              </a:spcBef>
              <a:spcAft>
                <a:spcPct val="0"/>
              </a:spcAft>
              <a:buClr>
                <a:schemeClr val="tx2"/>
              </a:buClr>
              <a:buSzPct val="75000"/>
              <a:buFont typeface="Wingdings" panose="05000000000000000000" pitchFamily="2" charset="2"/>
              <a:buChar char="n"/>
              <a:defRPr sz="2400" kern="1200">
                <a:solidFill>
                  <a:schemeClr val="tx1"/>
                </a:solidFill>
                <a:latin typeface="+mn-lt"/>
                <a:ea typeface="+mn-ea"/>
                <a:cs typeface="+mn-cs"/>
              </a:defRPr>
            </a:lvl2pPr>
            <a:lvl3pPr marL="1143000" indent="-228600" algn="l" rtl="0" fontAlgn="base">
              <a:spcBef>
                <a:spcPct val="20000"/>
              </a:spcBef>
              <a:spcAft>
                <a:spcPct val="0"/>
              </a:spcAft>
              <a:buClr>
                <a:schemeClr val="accent1"/>
              </a:buClr>
              <a:buSzPct val="65000"/>
              <a:buFont typeface="Wingdings" panose="05000000000000000000" pitchFamily="2" charset="2"/>
              <a:buChar char="p"/>
              <a:defRPr sz="2000" kern="1200">
                <a:solidFill>
                  <a:schemeClr val="tx1"/>
                </a:solidFill>
                <a:latin typeface="+mn-lt"/>
                <a:ea typeface="+mn-ea"/>
                <a:cs typeface="+mn-cs"/>
              </a:defRPr>
            </a:lvl3pPr>
            <a:lvl4pPr marL="1600200" indent="-228600" algn="l" rtl="0" fontAlgn="base">
              <a:spcBef>
                <a:spcPct val="20000"/>
              </a:spcBef>
              <a:spcAft>
                <a:spcPct val="0"/>
              </a:spcAft>
              <a:buClr>
                <a:schemeClr val="bg2"/>
              </a:buClr>
              <a:buFont typeface="Wingdings" panose="05000000000000000000" pitchFamily="2" charset="2"/>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2"/>
              </a:buClr>
              <a:buSzPct val="80000"/>
              <a:buFont typeface="Wingdings" panose="05000000000000000000" pitchFamily="2" charset="2"/>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90000"/>
              </a:lnSpc>
              <a:buFont typeface="Wingdings" panose="05000000000000000000" pitchFamily="2" charset="2"/>
              <a:buNone/>
            </a:pPr>
            <a:r>
              <a:rPr lang="en-US" altLang="pt-BR" sz="2600" dirty="0" smtClean="0">
                <a:solidFill>
                  <a:srgbClr val="FF0000"/>
                </a:solidFill>
              </a:rPr>
              <a:t>Conversion</a:t>
            </a:r>
            <a:r>
              <a:rPr lang="en-US" altLang="pt-BR" sz="2600" dirty="0" smtClean="0"/>
              <a:t> </a:t>
            </a:r>
            <a:r>
              <a:rPr lang="en-US" altLang="pt-BR" sz="2600" dirty="0" err="1" smtClean="0"/>
              <a:t>são</a:t>
            </a:r>
            <a:r>
              <a:rPr lang="en-US" altLang="pt-BR" sz="2600" dirty="0" smtClean="0"/>
              <a:t> </a:t>
            </a:r>
            <a:r>
              <a:rPr lang="en-US" altLang="pt-BR" sz="2600" dirty="0" err="1" smtClean="0"/>
              <a:t>aqueles</a:t>
            </a:r>
            <a:r>
              <a:rPr lang="en-US" altLang="pt-BR" sz="2600" dirty="0" smtClean="0"/>
              <a:t> </a:t>
            </a:r>
            <a:r>
              <a:rPr lang="en-US" altLang="pt-BR" sz="2600" dirty="0" err="1" smtClean="0"/>
              <a:t>palavras</a:t>
            </a:r>
            <a:r>
              <a:rPr lang="en-US" altLang="pt-BR" sz="2600" dirty="0" smtClean="0"/>
              <a:t> </a:t>
            </a:r>
            <a:r>
              <a:rPr lang="en-US" altLang="pt-BR" sz="2600" dirty="0" err="1" smtClean="0"/>
              <a:t>que</a:t>
            </a:r>
            <a:r>
              <a:rPr lang="en-US" altLang="pt-BR" sz="2600" dirty="0" smtClean="0"/>
              <a:t> </a:t>
            </a:r>
            <a:r>
              <a:rPr lang="en-US" altLang="pt-BR" sz="2600" dirty="0" err="1" smtClean="0"/>
              <a:t>mudam</a:t>
            </a:r>
            <a:r>
              <a:rPr lang="en-US" altLang="pt-BR" sz="2600" dirty="0" smtClean="0"/>
              <a:t> de </a:t>
            </a:r>
            <a:r>
              <a:rPr lang="en-US" altLang="pt-BR" sz="2600" dirty="0" err="1" smtClean="0"/>
              <a:t>classe</a:t>
            </a:r>
            <a:r>
              <a:rPr lang="en-US" altLang="pt-BR" sz="2600" dirty="0" smtClean="0"/>
              <a:t> </a:t>
            </a:r>
            <a:r>
              <a:rPr lang="en-US" altLang="pt-BR" sz="2600" dirty="0" err="1" smtClean="0"/>
              <a:t>gramatical</a:t>
            </a:r>
            <a:r>
              <a:rPr lang="en-US" altLang="pt-BR" sz="2600" dirty="0" smtClean="0"/>
              <a:t>.</a:t>
            </a:r>
          </a:p>
          <a:p>
            <a:pPr>
              <a:lnSpc>
                <a:spcPct val="90000"/>
              </a:lnSpc>
            </a:pPr>
            <a:endParaRPr lang="en-US" altLang="pt-BR" sz="2600" dirty="0"/>
          </a:p>
        </p:txBody>
      </p:sp>
      <p:graphicFrame>
        <p:nvGraphicFramePr>
          <p:cNvPr id="7" name="Tabela 6"/>
          <p:cNvGraphicFramePr>
            <a:graphicFrameLocks noGrp="1"/>
          </p:cNvGraphicFramePr>
          <p:nvPr>
            <p:extLst>
              <p:ext uri="{D42A27DB-BD31-4B8C-83A1-F6EECF244321}">
                <p14:modId xmlns:p14="http://schemas.microsoft.com/office/powerpoint/2010/main" val="1486536078"/>
              </p:ext>
            </p:extLst>
          </p:nvPr>
        </p:nvGraphicFramePr>
        <p:xfrm>
          <a:off x="332403" y="3962400"/>
          <a:ext cx="8621097" cy="2438944"/>
        </p:xfrm>
        <a:graphic>
          <a:graphicData uri="http://schemas.openxmlformats.org/drawingml/2006/table">
            <a:tbl>
              <a:tblPr/>
              <a:tblGrid>
                <a:gridCol w="1066799"/>
                <a:gridCol w="1066800"/>
                <a:gridCol w="1981200"/>
                <a:gridCol w="1066800"/>
                <a:gridCol w="1329270"/>
                <a:gridCol w="2110228"/>
              </a:tblGrid>
              <a:tr h="370114">
                <a:tc gridSpan="2">
                  <a:txBody>
                    <a:bodyPr/>
                    <a:lstStyle/>
                    <a:p>
                      <a:r>
                        <a:rPr lang="pt-BR" sz="1300" b="1" i="0" dirty="0" smtClean="0">
                          <a:effectLst/>
                        </a:rPr>
                        <a:t>NOUN - VERB</a:t>
                      </a:r>
                      <a:endParaRPr lang="pt-BR" sz="13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pt-BR"/>
                    </a:p>
                  </a:txBody>
                  <a:tcPr/>
                </a:tc>
                <a:tc>
                  <a:txBody>
                    <a:bodyPr/>
                    <a:lstStyle/>
                    <a:p>
                      <a:pPr algn="ctr"/>
                      <a:r>
                        <a:rPr lang="pt-BR" sz="1300" b="1" i="0" kern="1200" dirty="0" smtClean="0">
                          <a:solidFill>
                            <a:schemeClr val="tx1"/>
                          </a:solidFill>
                          <a:effectLst/>
                          <a:latin typeface="+mn-lt"/>
                          <a:ea typeface="+mn-ea"/>
                          <a:cs typeface="+mn-cs"/>
                        </a:rPr>
                        <a:t>EXEMPLO</a:t>
                      </a:r>
                      <a:endParaRPr lang="pt-BR" sz="13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gridSpan="2">
                  <a:txBody>
                    <a:bodyPr/>
                    <a:lstStyle/>
                    <a:p>
                      <a:pPr algn="ctr"/>
                      <a:r>
                        <a:rPr lang="pt-BR" sz="1300" b="1" i="0" kern="1200" dirty="0" smtClean="0">
                          <a:solidFill>
                            <a:schemeClr val="tx1"/>
                          </a:solidFill>
                          <a:effectLst/>
                          <a:latin typeface="+mn-lt"/>
                          <a:ea typeface="+mn-ea"/>
                          <a:cs typeface="+mn-cs"/>
                        </a:rPr>
                        <a:t>ADJECT</a:t>
                      </a:r>
                      <a:r>
                        <a:rPr lang="pt-BR" sz="1300" b="1" i="0" kern="1200" baseline="0" dirty="0" smtClean="0">
                          <a:solidFill>
                            <a:schemeClr val="tx1"/>
                          </a:solidFill>
                          <a:effectLst/>
                          <a:latin typeface="+mn-lt"/>
                          <a:ea typeface="+mn-ea"/>
                          <a:cs typeface="+mn-cs"/>
                        </a:rPr>
                        <a:t> </a:t>
                      </a:r>
                      <a:r>
                        <a:rPr lang="pt-BR" sz="1300" b="1" i="0" kern="1200" dirty="0" smtClean="0">
                          <a:solidFill>
                            <a:schemeClr val="tx1"/>
                          </a:solidFill>
                          <a:effectLst/>
                          <a:latin typeface="+mn-lt"/>
                          <a:ea typeface="+mn-ea"/>
                          <a:cs typeface="+mn-cs"/>
                        </a:rPr>
                        <a:t>– NOUN </a:t>
                      </a:r>
                      <a:endParaRPr lang="pt-BR" sz="13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pt-BR"/>
                    </a:p>
                  </a:txBody>
                  <a:tcPr/>
                </a:tc>
                <a:tc>
                  <a:txBody>
                    <a:bodyPr/>
                    <a:lstStyle/>
                    <a:p>
                      <a:r>
                        <a:rPr lang="pt-BR" sz="1300" b="1" i="0" kern="1200" dirty="0" smtClean="0">
                          <a:solidFill>
                            <a:schemeClr val="tx1"/>
                          </a:solidFill>
                          <a:effectLst/>
                          <a:latin typeface="+mn-lt"/>
                          <a:ea typeface="+mn-ea"/>
                          <a:cs typeface="+mn-cs"/>
                        </a:rPr>
                        <a:t>EXEMPLO</a:t>
                      </a:r>
                      <a:endParaRPr lang="pt-BR" sz="13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0">
                <a:tc>
                  <a:txBody>
                    <a:bodyPr/>
                    <a:lstStyle/>
                    <a:p>
                      <a:r>
                        <a:rPr lang="pt-BR" sz="1300" u="none" strike="noStrike" kern="1200" dirty="0" smtClean="0">
                          <a:solidFill>
                            <a:srgbClr val="3C9AE3"/>
                          </a:solidFill>
                          <a:effectLst/>
                          <a:latin typeface="+mn-lt"/>
                          <a:ea typeface="+mn-ea"/>
                          <a:cs typeface="+mn-cs"/>
                        </a:rPr>
                        <a:t>BOTTLE</a:t>
                      </a:r>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300" i="1" u="none" strike="noStrike" kern="1200" dirty="0" smtClean="0">
                          <a:solidFill>
                            <a:schemeClr val="tx1"/>
                          </a:solidFill>
                          <a:effectLst/>
                          <a:latin typeface="+mn-lt"/>
                          <a:ea typeface="+mn-ea"/>
                          <a:cs typeface="+mn-cs"/>
                        </a:rPr>
                        <a:t>ENGARRAFAR</a:t>
                      </a:r>
                      <a:endParaRPr lang="pt-BR" sz="1300" i="1"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300" i="1" kern="1200" dirty="0" err="1" smtClean="0">
                          <a:solidFill>
                            <a:schemeClr val="tx1"/>
                          </a:solidFill>
                          <a:effectLst/>
                          <a:latin typeface="+mn-lt"/>
                          <a:ea typeface="+mn-ea"/>
                          <a:cs typeface="+mn-cs"/>
                        </a:rPr>
                        <a:t>Can</a:t>
                      </a:r>
                      <a:r>
                        <a:rPr lang="pt-BR" sz="1300" i="1" kern="1200" dirty="0" smtClean="0">
                          <a:solidFill>
                            <a:schemeClr val="tx1"/>
                          </a:solidFill>
                          <a:effectLst/>
                          <a:latin typeface="+mn-lt"/>
                          <a:ea typeface="+mn-ea"/>
                          <a:cs typeface="+mn-cs"/>
                        </a:rPr>
                        <a:t> </a:t>
                      </a:r>
                      <a:r>
                        <a:rPr lang="pt-BR" sz="1300" i="1" kern="1200" dirty="0" err="1" smtClean="0">
                          <a:solidFill>
                            <a:schemeClr val="tx1"/>
                          </a:solidFill>
                          <a:effectLst/>
                          <a:latin typeface="+mn-lt"/>
                          <a:ea typeface="+mn-ea"/>
                          <a:cs typeface="+mn-cs"/>
                        </a:rPr>
                        <a:t>you</a:t>
                      </a:r>
                      <a:r>
                        <a:rPr lang="pt-BR" sz="1300" i="1" kern="1200" dirty="0" smtClean="0">
                          <a:solidFill>
                            <a:schemeClr val="tx1"/>
                          </a:solidFill>
                          <a:effectLst/>
                          <a:latin typeface="+mn-lt"/>
                          <a:ea typeface="+mn-ea"/>
                          <a:cs typeface="+mn-cs"/>
                        </a:rPr>
                        <a:t> </a:t>
                      </a:r>
                      <a:r>
                        <a:rPr lang="pt-BR" sz="1300" i="1" kern="1200" dirty="0" err="1" smtClean="0">
                          <a:solidFill>
                            <a:srgbClr val="FF0000"/>
                          </a:solidFill>
                          <a:effectLst/>
                          <a:latin typeface="+mn-lt"/>
                          <a:ea typeface="+mn-ea"/>
                          <a:cs typeface="+mn-cs"/>
                        </a:rPr>
                        <a:t>bottle</a:t>
                      </a:r>
                      <a:r>
                        <a:rPr lang="pt-BR" sz="1300" i="1" kern="1200" dirty="0" smtClean="0">
                          <a:solidFill>
                            <a:srgbClr val="FF0000"/>
                          </a:solidFill>
                          <a:effectLst/>
                          <a:latin typeface="+mn-lt"/>
                          <a:ea typeface="+mn-ea"/>
                          <a:cs typeface="+mn-cs"/>
                        </a:rPr>
                        <a:t> </a:t>
                      </a:r>
                      <a:r>
                        <a:rPr lang="pt-BR" sz="1300" i="1" kern="1200" dirty="0" err="1" smtClean="0">
                          <a:solidFill>
                            <a:schemeClr val="tx1"/>
                          </a:solidFill>
                          <a:effectLst/>
                          <a:latin typeface="+mn-lt"/>
                          <a:ea typeface="+mn-ea"/>
                          <a:cs typeface="+mn-cs"/>
                        </a:rPr>
                        <a:t>those</a:t>
                      </a:r>
                      <a:r>
                        <a:rPr lang="pt-BR" sz="1300" i="1" kern="1200" dirty="0" smtClean="0">
                          <a:solidFill>
                            <a:schemeClr val="tx1"/>
                          </a:solidFill>
                          <a:effectLst/>
                          <a:latin typeface="+mn-lt"/>
                          <a:ea typeface="+mn-ea"/>
                          <a:cs typeface="+mn-cs"/>
                        </a:rPr>
                        <a:t> </a:t>
                      </a:r>
                      <a:r>
                        <a:rPr lang="pt-BR" sz="1300" i="1" kern="1200" dirty="0" err="1" smtClean="0">
                          <a:solidFill>
                            <a:schemeClr val="tx1"/>
                          </a:solidFill>
                          <a:effectLst/>
                          <a:latin typeface="+mn-lt"/>
                          <a:ea typeface="+mn-ea"/>
                          <a:cs typeface="+mn-cs"/>
                        </a:rPr>
                        <a:t>wine</a:t>
                      </a:r>
                      <a:r>
                        <a:rPr lang="pt-BR" sz="1300" i="1" kern="1200" dirty="0" smtClean="0">
                          <a:solidFill>
                            <a:schemeClr val="tx1"/>
                          </a:solidFill>
                          <a:effectLst/>
                          <a:latin typeface="+mn-lt"/>
                          <a:ea typeface="+mn-ea"/>
                          <a:cs typeface="+mn-cs"/>
                        </a:rPr>
                        <a:t> </a:t>
                      </a:r>
                      <a:r>
                        <a:rPr lang="pt-BR" sz="1300" i="1" kern="1200" dirty="0" err="1" smtClean="0">
                          <a:solidFill>
                            <a:schemeClr val="tx1"/>
                          </a:solidFill>
                          <a:effectLst/>
                          <a:latin typeface="+mn-lt"/>
                          <a:ea typeface="+mn-ea"/>
                          <a:cs typeface="+mn-cs"/>
                        </a:rPr>
                        <a:t>this</a:t>
                      </a:r>
                      <a:r>
                        <a:rPr lang="pt-BR" sz="1300" i="1" kern="1200" dirty="0" smtClean="0">
                          <a:solidFill>
                            <a:schemeClr val="tx1"/>
                          </a:solidFill>
                          <a:effectLst/>
                          <a:latin typeface="+mn-lt"/>
                          <a:ea typeface="+mn-ea"/>
                          <a:cs typeface="+mn-cs"/>
                        </a:rPr>
                        <a:t> </a:t>
                      </a:r>
                      <a:r>
                        <a:rPr lang="pt-BR" sz="1300" i="1" kern="1200" dirty="0" err="1" smtClean="0">
                          <a:solidFill>
                            <a:schemeClr val="tx1"/>
                          </a:solidFill>
                          <a:effectLst/>
                          <a:latin typeface="+mn-lt"/>
                          <a:ea typeface="+mn-ea"/>
                          <a:cs typeface="+mn-cs"/>
                        </a:rPr>
                        <a:t>afternoon</a:t>
                      </a:r>
                      <a:r>
                        <a:rPr lang="pt-BR" sz="1300" i="1" kern="1200" dirty="0" smtClean="0">
                          <a:solidFill>
                            <a:schemeClr val="tx1"/>
                          </a:solidFill>
                          <a:effectLst/>
                          <a:latin typeface="+mn-lt"/>
                          <a:ea typeface="+mn-ea"/>
                          <a:cs typeface="+mn-cs"/>
                        </a:rPr>
                        <a:t>?</a:t>
                      </a:r>
                      <a:endParaRPr lang="pt-BR" sz="1300" i="1"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300" u="none" strike="noStrike" kern="1200" dirty="0" smtClean="0">
                          <a:solidFill>
                            <a:srgbClr val="3C9AE3"/>
                          </a:solidFill>
                          <a:effectLst/>
                          <a:latin typeface="+mn-lt"/>
                          <a:ea typeface="+mn-ea"/>
                          <a:cs typeface="+mn-cs"/>
                        </a:rPr>
                        <a:t>REGULAR</a:t>
                      </a:r>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300" i="1" u="none" strike="noStrike" kern="1200" dirty="0" smtClean="0">
                          <a:solidFill>
                            <a:schemeClr val="tx1"/>
                          </a:solidFill>
                          <a:effectLst/>
                          <a:latin typeface="+mn-lt"/>
                          <a:ea typeface="+mn-ea"/>
                          <a:cs typeface="+mn-cs"/>
                        </a:rPr>
                        <a:t>REGULAR</a:t>
                      </a:r>
                      <a:endParaRPr lang="pt-BR" sz="1300" i="1"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300" i="1" kern="1200" dirty="0" smtClean="0">
                          <a:solidFill>
                            <a:schemeClr val="tx1"/>
                          </a:solidFill>
                          <a:effectLst/>
                          <a:latin typeface="+mn-lt"/>
                          <a:ea typeface="+mn-ea"/>
                          <a:cs typeface="+mn-cs"/>
                        </a:rPr>
                        <a:t>I am one of the </a:t>
                      </a:r>
                      <a:r>
                        <a:rPr lang="en-US" sz="1300" i="1" kern="1200" dirty="0" smtClean="0">
                          <a:solidFill>
                            <a:srgbClr val="FF0000"/>
                          </a:solidFill>
                          <a:effectLst/>
                          <a:latin typeface="+mn-lt"/>
                          <a:ea typeface="+mn-ea"/>
                          <a:cs typeface="+mn-cs"/>
                        </a:rPr>
                        <a:t>regulars</a:t>
                      </a:r>
                      <a:r>
                        <a:rPr lang="en-US" sz="1300" i="1" kern="1200" dirty="0" smtClean="0">
                          <a:solidFill>
                            <a:schemeClr val="tx1"/>
                          </a:solidFill>
                          <a:effectLst/>
                          <a:latin typeface="+mn-lt"/>
                          <a:ea typeface="+mn-ea"/>
                          <a:cs typeface="+mn-cs"/>
                        </a:rPr>
                        <a:t> at the pubs in New York.</a:t>
                      </a:r>
                      <a:endParaRPr lang="pt-BR" sz="13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pt-BR" sz="1300" u="none" strike="noStrike" kern="1200" dirty="0" smtClean="0">
                          <a:solidFill>
                            <a:srgbClr val="3C9AE3"/>
                          </a:solidFill>
                          <a:effectLst/>
                          <a:latin typeface="+mn-lt"/>
                          <a:ea typeface="+mn-ea"/>
                          <a:cs typeface="+mn-cs"/>
                        </a:rPr>
                        <a:t>E-MAIL</a:t>
                      </a:r>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300" i="1" u="none" strike="noStrike" kern="1200" dirty="0" smtClean="0">
                          <a:solidFill>
                            <a:schemeClr val="tx1"/>
                          </a:solidFill>
                          <a:effectLst/>
                          <a:latin typeface="+mn-lt"/>
                          <a:ea typeface="+mn-ea"/>
                          <a:cs typeface="+mn-cs"/>
                        </a:rPr>
                        <a:t>MANDAR VIA E-MAIL</a:t>
                      </a:r>
                      <a:endParaRPr lang="pt-BR" sz="1300" i="1"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300" i="1" kern="1200" dirty="0" smtClean="0">
                          <a:solidFill>
                            <a:schemeClr val="tx1"/>
                          </a:solidFill>
                          <a:effectLst/>
                          <a:latin typeface="+mn-lt"/>
                          <a:ea typeface="+mn-ea"/>
                          <a:cs typeface="+mn-cs"/>
                        </a:rPr>
                        <a:t>Jason </a:t>
                      </a:r>
                      <a:r>
                        <a:rPr lang="pt-BR" sz="1300" i="1" kern="1200" dirty="0" err="1" smtClean="0">
                          <a:solidFill>
                            <a:srgbClr val="FF0000"/>
                          </a:solidFill>
                          <a:effectLst/>
                          <a:latin typeface="+mn-lt"/>
                          <a:ea typeface="+mn-ea"/>
                          <a:cs typeface="+mn-cs"/>
                        </a:rPr>
                        <a:t>emailed</a:t>
                      </a:r>
                      <a:r>
                        <a:rPr lang="pt-BR" sz="1300" i="1" kern="1200" dirty="0" smtClean="0">
                          <a:solidFill>
                            <a:srgbClr val="FF0000"/>
                          </a:solidFill>
                          <a:effectLst/>
                          <a:latin typeface="+mn-lt"/>
                          <a:ea typeface="+mn-ea"/>
                          <a:cs typeface="+mn-cs"/>
                        </a:rPr>
                        <a:t> </a:t>
                      </a:r>
                      <a:r>
                        <a:rPr lang="pt-BR" sz="1300" i="1" kern="1200" dirty="0" smtClean="0">
                          <a:solidFill>
                            <a:schemeClr val="tx1"/>
                          </a:solidFill>
                          <a:effectLst/>
                          <a:latin typeface="+mn-lt"/>
                          <a:ea typeface="+mn-ea"/>
                          <a:cs typeface="+mn-cs"/>
                        </a:rPr>
                        <a:t>me </a:t>
                      </a:r>
                      <a:r>
                        <a:rPr lang="pt-BR" sz="1300" i="1" kern="1200" dirty="0" err="1" smtClean="0">
                          <a:solidFill>
                            <a:schemeClr val="tx1"/>
                          </a:solidFill>
                          <a:effectLst/>
                          <a:latin typeface="+mn-lt"/>
                          <a:ea typeface="+mn-ea"/>
                          <a:cs typeface="+mn-cs"/>
                        </a:rPr>
                        <a:t>this</a:t>
                      </a:r>
                      <a:r>
                        <a:rPr lang="pt-BR" sz="1300" i="1" kern="1200" dirty="0" smtClean="0">
                          <a:solidFill>
                            <a:schemeClr val="tx1"/>
                          </a:solidFill>
                          <a:effectLst/>
                          <a:latin typeface="+mn-lt"/>
                          <a:ea typeface="+mn-ea"/>
                          <a:cs typeface="+mn-cs"/>
                        </a:rPr>
                        <a:t> </a:t>
                      </a:r>
                      <a:r>
                        <a:rPr lang="pt-BR" sz="1300" i="1" kern="1200" dirty="0" err="1" smtClean="0">
                          <a:solidFill>
                            <a:schemeClr val="tx1"/>
                          </a:solidFill>
                          <a:effectLst/>
                          <a:latin typeface="+mn-lt"/>
                          <a:ea typeface="+mn-ea"/>
                          <a:cs typeface="+mn-cs"/>
                        </a:rPr>
                        <a:t>morning</a:t>
                      </a:r>
                      <a:r>
                        <a:rPr lang="pt-BR" sz="1300" i="1" kern="1200" dirty="0" smtClean="0">
                          <a:solidFill>
                            <a:schemeClr val="tx1"/>
                          </a:solidFill>
                          <a:effectLst/>
                          <a:latin typeface="+mn-lt"/>
                          <a:ea typeface="+mn-ea"/>
                          <a:cs typeface="+mn-cs"/>
                        </a:rPr>
                        <a:t>. </a:t>
                      </a:r>
                      <a:endParaRPr lang="pt-BR" sz="1300" i="1"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300" u="none" strike="noStrike" kern="1200" dirty="0" smtClean="0">
                          <a:solidFill>
                            <a:srgbClr val="3C9AE3"/>
                          </a:solidFill>
                          <a:effectLst/>
                          <a:latin typeface="+mn-lt"/>
                          <a:ea typeface="+mn-ea"/>
                          <a:cs typeface="+mn-cs"/>
                        </a:rPr>
                        <a:t>FINAL</a:t>
                      </a:r>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300" i="1" u="none" strike="noStrike" kern="1200" dirty="0" smtClean="0">
                          <a:solidFill>
                            <a:schemeClr val="tx1"/>
                          </a:solidFill>
                          <a:effectLst/>
                          <a:latin typeface="+mn-lt"/>
                          <a:ea typeface="+mn-ea"/>
                          <a:cs typeface="+mn-cs"/>
                        </a:rPr>
                        <a:t>FINAL</a:t>
                      </a:r>
                      <a:endParaRPr lang="pt-BR" sz="1300" i="1"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300" i="1" kern="1200" dirty="0" smtClean="0">
                          <a:solidFill>
                            <a:schemeClr val="tx1"/>
                          </a:solidFill>
                          <a:effectLst/>
                          <a:latin typeface="+mn-lt"/>
                          <a:ea typeface="+mn-ea"/>
                          <a:cs typeface="+mn-cs"/>
                        </a:rPr>
                        <a:t>It is obvious that the LA Lakers will enter the NBA </a:t>
                      </a:r>
                      <a:r>
                        <a:rPr lang="en-US" sz="1300" i="1" kern="1200" dirty="0" smtClean="0">
                          <a:solidFill>
                            <a:srgbClr val="FF0000"/>
                          </a:solidFill>
                          <a:effectLst/>
                          <a:latin typeface="+mn-lt"/>
                          <a:ea typeface="+mn-ea"/>
                          <a:cs typeface="+mn-cs"/>
                        </a:rPr>
                        <a:t>Finals</a:t>
                      </a:r>
                      <a:r>
                        <a:rPr lang="en-US" sz="1300" i="1" kern="1200" dirty="0" smtClean="0">
                          <a:solidFill>
                            <a:schemeClr val="tx1"/>
                          </a:solidFill>
                          <a:effectLst/>
                          <a:latin typeface="+mn-lt"/>
                          <a:ea typeface="+mn-ea"/>
                          <a:cs typeface="+mn-cs"/>
                        </a:rPr>
                        <a:t>.</a:t>
                      </a:r>
                      <a:endParaRPr lang="pt-BR" sz="1300" i="1"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pt-BR" sz="1300" u="none" strike="noStrike" kern="1200" dirty="0" smtClean="0">
                          <a:solidFill>
                            <a:srgbClr val="3C9AE3"/>
                          </a:solidFill>
                          <a:effectLst/>
                          <a:latin typeface="+mn-lt"/>
                          <a:ea typeface="+mn-ea"/>
                          <a:cs typeface="+mn-cs"/>
                        </a:rPr>
                        <a:t>KNIFE</a:t>
                      </a:r>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300" i="1" u="none" strike="noStrike" kern="1200" dirty="0" smtClean="0">
                          <a:solidFill>
                            <a:schemeClr val="tx1"/>
                          </a:solidFill>
                          <a:effectLst/>
                          <a:latin typeface="+mn-lt"/>
                          <a:ea typeface="+mn-ea"/>
                          <a:cs typeface="+mn-cs"/>
                        </a:rPr>
                        <a:t>ESFAQUEAR</a:t>
                      </a:r>
                      <a:endParaRPr lang="pt-BR" sz="1300" i="1"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300" i="1" kern="1200" dirty="0" smtClean="0">
                          <a:solidFill>
                            <a:schemeClr val="tx1"/>
                          </a:solidFill>
                          <a:effectLst/>
                          <a:latin typeface="+mn-lt"/>
                          <a:ea typeface="+mn-ea"/>
                          <a:cs typeface="+mn-cs"/>
                        </a:rPr>
                        <a:t>He died after being </a:t>
                      </a:r>
                      <a:r>
                        <a:rPr lang="en-US" sz="1300" i="1" kern="1200" dirty="0" smtClean="0">
                          <a:solidFill>
                            <a:srgbClr val="FF0000"/>
                          </a:solidFill>
                          <a:effectLst/>
                          <a:latin typeface="+mn-lt"/>
                          <a:ea typeface="+mn-ea"/>
                          <a:cs typeface="+mn-cs"/>
                        </a:rPr>
                        <a:t>knifed</a:t>
                      </a:r>
                      <a:r>
                        <a:rPr lang="en-US" sz="1300" i="1" kern="1200" dirty="0" smtClean="0">
                          <a:solidFill>
                            <a:schemeClr val="tx1"/>
                          </a:solidFill>
                          <a:effectLst/>
                          <a:latin typeface="+mn-lt"/>
                          <a:ea typeface="+mn-ea"/>
                          <a:cs typeface="+mn-cs"/>
                        </a:rPr>
                        <a:t> in the chest.</a:t>
                      </a:r>
                      <a:endParaRPr lang="pt-BR" sz="1300" i="1"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300" u="none" strike="noStrike" kern="1200" dirty="0" smtClean="0">
                          <a:solidFill>
                            <a:srgbClr val="3C9AE3"/>
                          </a:solidFill>
                          <a:effectLst/>
                          <a:latin typeface="+mn-lt"/>
                          <a:ea typeface="+mn-ea"/>
                          <a:cs typeface="+mn-cs"/>
                        </a:rPr>
                        <a:t>CRAZY</a:t>
                      </a:r>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300" i="1" u="none" strike="noStrike" kern="1200" dirty="0" smtClean="0">
                          <a:solidFill>
                            <a:schemeClr val="tx1"/>
                          </a:solidFill>
                          <a:effectLst/>
                          <a:latin typeface="+mn-lt"/>
                          <a:ea typeface="+mn-ea"/>
                          <a:cs typeface="+mn-cs"/>
                        </a:rPr>
                        <a:t>LOUCO(A)</a:t>
                      </a:r>
                      <a:endParaRPr lang="pt-BR" sz="1300" i="1"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300" i="1" kern="1200" dirty="0" smtClean="0">
                          <a:solidFill>
                            <a:schemeClr val="tx1"/>
                          </a:solidFill>
                          <a:effectLst/>
                          <a:latin typeface="+mn-lt"/>
                          <a:ea typeface="+mn-ea"/>
                          <a:cs typeface="+mn-cs"/>
                        </a:rPr>
                        <a:t>Stop shouting and running around like a </a:t>
                      </a:r>
                      <a:r>
                        <a:rPr lang="en-US" sz="1300" i="1" kern="1200" dirty="0" smtClean="0">
                          <a:solidFill>
                            <a:srgbClr val="FF0000"/>
                          </a:solidFill>
                          <a:effectLst/>
                          <a:latin typeface="+mn-lt"/>
                          <a:ea typeface="+mn-ea"/>
                          <a:cs typeface="+mn-cs"/>
                        </a:rPr>
                        <a:t>crazy</a:t>
                      </a:r>
                      <a:r>
                        <a:rPr lang="en-US" sz="1300" i="1" kern="1200" dirty="0" smtClean="0">
                          <a:solidFill>
                            <a:schemeClr val="tx1"/>
                          </a:solidFill>
                          <a:effectLst/>
                          <a:latin typeface="+mn-lt"/>
                          <a:ea typeface="+mn-ea"/>
                          <a:cs typeface="+mn-cs"/>
                        </a:rPr>
                        <a:t>.</a:t>
                      </a:r>
                      <a:endParaRPr lang="pt-BR" sz="1300" i="1"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42886189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32657"/>
            <a:ext cx="8229600" cy="560387"/>
          </a:xfrm>
        </p:spPr>
        <p:txBody>
          <a:bodyPr/>
          <a:lstStyle/>
          <a:p>
            <a:r>
              <a:rPr lang="en-US" altLang="pt-BR" sz="3500" dirty="0"/>
              <a:t>Group 5 – Coinage, Eponyms e Borrowing</a:t>
            </a:r>
          </a:p>
        </p:txBody>
      </p:sp>
      <p:sp>
        <p:nvSpPr>
          <p:cNvPr id="9219" name="Rectangle 3"/>
          <p:cNvSpPr>
            <a:spLocks noGrp="1" noChangeArrowheads="1"/>
          </p:cNvSpPr>
          <p:nvPr>
            <p:ph type="body" idx="1"/>
          </p:nvPr>
        </p:nvSpPr>
        <p:spPr>
          <a:xfrm>
            <a:off x="342900" y="457200"/>
            <a:ext cx="8458200" cy="930956"/>
          </a:xfrm>
        </p:spPr>
        <p:txBody>
          <a:bodyPr/>
          <a:lstStyle/>
          <a:p>
            <a:pPr marL="0" indent="0">
              <a:buNone/>
            </a:pPr>
            <a:r>
              <a:rPr lang="en-US" altLang="pt-BR" sz="2500" dirty="0" smtClean="0">
                <a:solidFill>
                  <a:srgbClr val="FF0000"/>
                </a:solidFill>
              </a:rPr>
              <a:t>Coinage</a:t>
            </a:r>
            <a:r>
              <a:rPr lang="en-US" altLang="pt-BR" sz="2500" dirty="0" smtClean="0"/>
              <a:t> (</a:t>
            </a:r>
            <a:r>
              <a:rPr lang="en-US" altLang="pt-BR" sz="2500" dirty="0" err="1" smtClean="0"/>
              <a:t>são</a:t>
            </a:r>
            <a:r>
              <a:rPr lang="en-US" altLang="pt-BR" sz="2500" dirty="0" smtClean="0"/>
              <a:t> </a:t>
            </a:r>
            <a:r>
              <a:rPr lang="en-US" altLang="pt-BR" sz="2500" dirty="0" err="1" smtClean="0"/>
              <a:t>palavras</a:t>
            </a:r>
            <a:r>
              <a:rPr lang="en-US" altLang="pt-BR" sz="2500" dirty="0" smtClean="0"/>
              <a:t> </a:t>
            </a:r>
            <a:r>
              <a:rPr lang="en-US" altLang="pt-BR" sz="2500" dirty="0" err="1" smtClean="0"/>
              <a:t>feitas</a:t>
            </a:r>
            <a:r>
              <a:rPr lang="en-US" altLang="pt-BR" sz="2500" dirty="0" smtClean="0"/>
              <a:t> a </a:t>
            </a:r>
            <a:r>
              <a:rPr lang="en-US" altLang="pt-BR" sz="2500" dirty="0" err="1" smtClean="0"/>
              <a:t>partir</a:t>
            </a:r>
            <a:r>
              <a:rPr lang="en-US" altLang="pt-BR" sz="2500" dirty="0" smtClean="0"/>
              <a:t> de </a:t>
            </a:r>
            <a:r>
              <a:rPr lang="en-US" altLang="pt-BR" sz="2500" dirty="0" err="1" smtClean="0"/>
              <a:t>marcas</a:t>
            </a:r>
            <a:r>
              <a:rPr lang="en-US" altLang="pt-BR" sz="2500" dirty="0" smtClean="0"/>
              <a:t> </a:t>
            </a:r>
            <a:r>
              <a:rPr lang="en-US" altLang="pt-BR" sz="2500" dirty="0" err="1" smtClean="0"/>
              <a:t>famosas</a:t>
            </a:r>
            <a:r>
              <a:rPr lang="en-US" altLang="pt-BR" sz="2500" dirty="0" smtClean="0"/>
              <a:t>);</a:t>
            </a:r>
            <a:endParaRPr lang="en-US" altLang="pt-BR" sz="2500" dirty="0"/>
          </a:p>
          <a:p>
            <a:pPr marL="533400" indent="-533400">
              <a:buFont typeface="Wingdings" panose="05000000000000000000" pitchFamily="2" charset="2"/>
              <a:buNone/>
            </a:pPr>
            <a:r>
              <a:rPr lang="en-US" altLang="pt-BR" sz="2500" dirty="0"/>
              <a:t>	</a:t>
            </a:r>
          </a:p>
        </p:txBody>
      </p:sp>
      <p:graphicFrame>
        <p:nvGraphicFramePr>
          <p:cNvPr id="4" name="Tabela 3"/>
          <p:cNvGraphicFramePr>
            <a:graphicFrameLocks noGrp="1"/>
          </p:cNvGraphicFramePr>
          <p:nvPr>
            <p:extLst>
              <p:ext uri="{D42A27DB-BD31-4B8C-83A1-F6EECF244321}">
                <p14:modId xmlns:p14="http://schemas.microsoft.com/office/powerpoint/2010/main" val="1869011276"/>
              </p:ext>
            </p:extLst>
          </p:nvPr>
        </p:nvGraphicFramePr>
        <p:xfrm>
          <a:off x="364671" y="1366385"/>
          <a:ext cx="8458200" cy="1572340"/>
        </p:xfrm>
        <a:graphic>
          <a:graphicData uri="http://schemas.openxmlformats.org/drawingml/2006/table">
            <a:tbl>
              <a:tblPr/>
              <a:tblGrid>
                <a:gridCol w="1752600"/>
                <a:gridCol w="5105400"/>
                <a:gridCol w="1600200"/>
              </a:tblGrid>
              <a:tr h="386215">
                <a:tc>
                  <a:txBody>
                    <a:bodyPr/>
                    <a:lstStyle/>
                    <a:p>
                      <a:r>
                        <a:rPr lang="pt-BR" sz="1300" b="1" i="0" dirty="0" smtClean="0">
                          <a:effectLst/>
                        </a:rPr>
                        <a:t>MARCA</a:t>
                      </a:r>
                      <a:endParaRPr lang="pt-BR" sz="13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pt-BR" sz="1300" b="1" i="0" kern="1200" dirty="0" smtClean="0">
                          <a:solidFill>
                            <a:schemeClr val="tx1"/>
                          </a:solidFill>
                          <a:effectLst/>
                          <a:latin typeface="+mn-lt"/>
                          <a:ea typeface="+mn-ea"/>
                          <a:cs typeface="+mn-cs"/>
                        </a:rPr>
                        <a:t>NEW WORD - EXAMPLE</a:t>
                      </a:r>
                      <a:endParaRPr lang="pt-BR" sz="13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1300" b="1" i="0" kern="1200" dirty="0" smtClean="0">
                          <a:solidFill>
                            <a:schemeClr val="tx1"/>
                          </a:solidFill>
                          <a:effectLst/>
                          <a:latin typeface="+mn-lt"/>
                          <a:ea typeface="+mn-ea"/>
                          <a:cs typeface="+mn-cs"/>
                        </a:rPr>
                        <a:t>SIGNIFICADO</a:t>
                      </a:r>
                      <a:endParaRPr lang="pt-BR" sz="13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49651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300" u="none" strike="noStrike" kern="1200" dirty="0" smtClean="0">
                          <a:solidFill>
                            <a:srgbClr val="3C9AE3"/>
                          </a:solidFill>
                          <a:effectLst/>
                          <a:latin typeface="+mn-lt"/>
                          <a:ea typeface="+mn-ea"/>
                          <a:cs typeface="+mn-cs"/>
                        </a:rPr>
                        <a:t>GOOGLE</a:t>
                      </a:r>
                    </a:p>
                    <a:p>
                      <a:pPr marL="0" algn="ctr" defTabSz="914400" rtl="0" eaLnBrk="1" latinLnBrk="0" hangingPunct="1"/>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300" i="1" kern="1200" dirty="0" smtClean="0">
                          <a:solidFill>
                            <a:schemeClr val="tx1"/>
                          </a:solidFill>
                          <a:effectLst/>
                          <a:latin typeface="+mn-lt"/>
                          <a:ea typeface="+mn-ea"/>
                          <a:cs typeface="+mn-cs"/>
                        </a:rPr>
                        <a:t>Have you ever </a:t>
                      </a:r>
                      <a:r>
                        <a:rPr lang="en-US" sz="1300" i="1" kern="1200" dirty="0" err="1" smtClean="0">
                          <a:solidFill>
                            <a:srgbClr val="FF0000"/>
                          </a:solidFill>
                          <a:effectLst/>
                          <a:latin typeface="+mn-lt"/>
                          <a:ea typeface="+mn-ea"/>
                          <a:cs typeface="+mn-cs"/>
                        </a:rPr>
                        <a:t>googled</a:t>
                      </a:r>
                      <a:r>
                        <a:rPr lang="en-US" sz="1300" i="1" kern="1200" dirty="0" smtClean="0">
                          <a:solidFill>
                            <a:schemeClr val="tx1"/>
                          </a:solidFill>
                          <a:effectLst/>
                          <a:latin typeface="+mn-lt"/>
                          <a:ea typeface="+mn-ea"/>
                          <a:cs typeface="+mn-cs"/>
                        </a:rPr>
                        <a:t> yourself, maybe late at night, when nobody else was around?</a:t>
                      </a:r>
                      <a:endParaRPr lang="pt-BR" sz="1300" i="1"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300" i="0" u="none" strike="noStrike" kern="1200" dirty="0" smtClean="0">
                          <a:solidFill>
                            <a:schemeClr val="tx1"/>
                          </a:solidFill>
                          <a:effectLst/>
                          <a:latin typeface="+mn-lt"/>
                          <a:ea typeface="+mn-ea"/>
                          <a:cs typeface="+mn-cs"/>
                        </a:rPr>
                        <a:t>PESQUISAR</a:t>
                      </a:r>
                      <a:endParaRPr lang="pt-BR" sz="1300" i="0"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639333">
                <a:tc>
                  <a:txBody>
                    <a:bodyPr/>
                    <a:lstStyle/>
                    <a:p>
                      <a:pPr marL="0" algn="ctr" defTabSz="914400" rtl="0" eaLnBrk="1" latinLnBrk="0" hangingPunct="1"/>
                      <a:r>
                        <a:rPr lang="pt-BR" sz="1300" u="none" strike="noStrike" kern="1200" dirty="0" smtClean="0">
                          <a:solidFill>
                            <a:srgbClr val="3C9AE3"/>
                          </a:solidFill>
                          <a:effectLst/>
                          <a:latin typeface="+mn-lt"/>
                          <a:ea typeface="+mn-ea"/>
                          <a:cs typeface="+mn-cs"/>
                        </a:rPr>
                        <a:t>KEROSENE </a:t>
                      </a:r>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300" i="1" kern="1200" dirty="0" smtClean="0">
                          <a:solidFill>
                            <a:schemeClr val="tx1"/>
                          </a:solidFill>
                          <a:effectLst/>
                          <a:latin typeface="+mn-lt"/>
                          <a:ea typeface="+mn-ea"/>
                          <a:cs typeface="+mn-cs"/>
                        </a:rPr>
                        <a:t>The Fresnel lens first installed in it was lit by </a:t>
                      </a:r>
                      <a:r>
                        <a:rPr lang="en-US" sz="1300" i="1" kern="1200" dirty="0" smtClean="0">
                          <a:solidFill>
                            <a:srgbClr val="FF0000"/>
                          </a:solidFill>
                          <a:effectLst/>
                          <a:latin typeface="+mn-lt"/>
                          <a:ea typeface="+mn-ea"/>
                          <a:cs typeface="+mn-cs"/>
                        </a:rPr>
                        <a:t>kerosene</a:t>
                      </a:r>
                      <a:r>
                        <a:rPr lang="en-US" sz="1300" i="1" kern="1200" dirty="0" smtClean="0">
                          <a:solidFill>
                            <a:schemeClr val="tx1"/>
                          </a:solidFill>
                          <a:effectLst/>
                          <a:latin typeface="+mn-lt"/>
                          <a:ea typeface="+mn-ea"/>
                          <a:cs typeface="+mn-cs"/>
                        </a:rPr>
                        <a:t>, but was electrified in 1934.</a:t>
                      </a:r>
                      <a:endParaRPr lang="pt-BR" sz="1300" i="1"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300" i="0" u="none" strike="noStrike" kern="1200" dirty="0" smtClean="0">
                          <a:solidFill>
                            <a:schemeClr val="tx1"/>
                          </a:solidFill>
                          <a:effectLst/>
                          <a:latin typeface="+mn-lt"/>
                          <a:ea typeface="+mn-ea"/>
                          <a:cs typeface="+mn-cs"/>
                        </a:rPr>
                        <a:t>ÓLEO HIDROCARBONETO</a:t>
                      </a:r>
                      <a:endParaRPr lang="pt-BR" sz="1300" i="0"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5" name="Rectangle 3"/>
          <p:cNvSpPr txBox="1">
            <a:spLocks noChangeArrowheads="1"/>
          </p:cNvSpPr>
          <p:nvPr/>
        </p:nvSpPr>
        <p:spPr bwMode="auto">
          <a:xfrm>
            <a:off x="239486" y="2971800"/>
            <a:ext cx="8458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anose="05000000000000000000" pitchFamily="2" charset="2"/>
              <a:buChar char="p"/>
              <a:defRPr sz="2800" kern="1200">
                <a:solidFill>
                  <a:schemeClr val="tx1"/>
                </a:solidFill>
                <a:latin typeface="+mn-lt"/>
                <a:ea typeface="+mn-ea"/>
                <a:cs typeface="+mn-cs"/>
              </a:defRPr>
            </a:lvl1pPr>
            <a:lvl2pPr marL="742950" indent="-285750" algn="l" rtl="0" fontAlgn="base">
              <a:spcBef>
                <a:spcPct val="20000"/>
              </a:spcBef>
              <a:spcAft>
                <a:spcPct val="0"/>
              </a:spcAft>
              <a:buClr>
                <a:schemeClr val="tx2"/>
              </a:buClr>
              <a:buSzPct val="75000"/>
              <a:buFont typeface="Wingdings" panose="05000000000000000000" pitchFamily="2" charset="2"/>
              <a:buChar char="n"/>
              <a:defRPr sz="2400" kern="1200">
                <a:solidFill>
                  <a:schemeClr val="tx1"/>
                </a:solidFill>
                <a:latin typeface="+mn-lt"/>
                <a:ea typeface="+mn-ea"/>
                <a:cs typeface="+mn-cs"/>
              </a:defRPr>
            </a:lvl2pPr>
            <a:lvl3pPr marL="1143000" indent="-228600" algn="l" rtl="0" fontAlgn="base">
              <a:spcBef>
                <a:spcPct val="20000"/>
              </a:spcBef>
              <a:spcAft>
                <a:spcPct val="0"/>
              </a:spcAft>
              <a:buClr>
                <a:schemeClr val="accent1"/>
              </a:buClr>
              <a:buSzPct val="65000"/>
              <a:buFont typeface="Wingdings" panose="05000000000000000000" pitchFamily="2" charset="2"/>
              <a:buChar char="p"/>
              <a:defRPr sz="2000" kern="1200">
                <a:solidFill>
                  <a:schemeClr val="tx1"/>
                </a:solidFill>
                <a:latin typeface="+mn-lt"/>
                <a:ea typeface="+mn-ea"/>
                <a:cs typeface="+mn-cs"/>
              </a:defRPr>
            </a:lvl3pPr>
            <a:lvl4pPr marL="1600200" indent="-228600" algn="l" rtl="0" fontAlgn="base">
              <a:spcBef>
                <a:spcPct val="20000"/>
              </a:spcBef>
              <a:spcAft>
                <a:spcPct val="0"/>
              </a:spcAft>
              <a:buClr>
                <a:schemeClr val="bg2"/>
              </a:buClr>
              <a:buFont typeface="Wingdings" panose="05000000000000000000" pitchFamily="2" charset="2"/>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2"/>
              </a:buClr>
              <a:buSzPct val="80000"/>
              <a:buFont typeface="Wingdings" panose="05000000000000000000" pitchFamily="2" charset="2"/>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pt-BR" sz="2500" dirty="0" smtClean="0">
                <a:solidFill>
                  <a:srgbClr val="FF0000"/>
                </a:solidFill>
              </a:rPr>
              <a:t>Eponyms</a:t>
            </a:r>
            <a:r>
              <a:rPr lang="en-US" altLang="pt-BR" sz="2500" dirty="0" smtClean="0"/>
              <a:t> (</a:t>
            </a:r>
            <a:r>
              <a:rPr lang="en-US" altLang="pt-BR" sz="2500" dirty="0" err="1" smtClean="0"/>
              <a:t>são</a:t>
            </a:r>
            <a:r>
              <a:rPr lang="en-US" altLang="pt-BR" sz="2500" dirty="0" smtClean="0"/>
              <a:t> </a:t>
            </a:r>
            <a:r>
              <a:rPr lang="en-US" altLang="pt-BR" sz="2500" dirty="0" err="1" smtClean="0"/>
              <a:t>palavras</a:t>
            </a:r>
            <a:r>
              <a:rPr lang="en-US" altLang="pt-BR" sz="2500" dirty="0" smtClean="0"/>
              <a:t> </a:t>
            </a:r>
            <a:r>
              <a:rPr lang="en-US" altLang="pt-BR" sz="2500" dirty="0" err="1" smtClean="0"/>
              <a:t>feitas</a:t>
            </a:r>
            <a:r>
              <a:rPr lang="en-US" altLang="pt-BR" sz="2500" dirty="0" smtClean="0"/>
              <a:t> com </a:t>
            </a:r>
            <a:r>
              <a:rPr lang="en-US" altLang="pt-BR" sz="2500" dirty="0" err="1" smtClean="0"/>
              <a:t>nomes</a:t>
            </a:r>
            <a:r>
              <a:rPr lang="en-US" altLang="pt-BR" sz="2500" dirty="0" smtClean="0"/>
              <a:t> de </a:t>
            </a:r>
            <a:r>
              <a:rPr lang="en-US" altLang="pt-BR" sz="2500" dirty="0" err="1" smtClean="0"/>
              <a:t>pessoas</a:t>
            </a:r>
            <a:r>
              <a:rPr lang="en-US" altLang="pt-BR" sz="2500" dirty="0" smtClean="0"/>
              <a:t>).</a:t>
            </a:r>
          </a:p>
          <a:p>
            <a:pPr marL="533400" indent="-533400">
              <a:buFont typeface="Wingdings" panose="05000000000000000000" pitchFamily="2" charset="2"/>
              <a:buNone/>
            </a:pPr>
            <a:r>
              <a:rPr lang="en-US" altLang="pt-BR" sz="2500" dirty="0" smtClean="0"/>
              <a:t>	</a:t>
            </a:r>
            <a:endParaRPr lang="en-US" altLang="pt-BR" sz="2500" dirty="0"/>
          </a:p>
        </p:txBody>
      </p:sp>
      <p:graphicFrame>
        <p:nvGraphicFramePr>
          <p:cNvPr id="6" name="Tabela 5"/>
          <p:cNvGraphicFramePr>
            <a:graphicFrameLocks noGrp="1"/>
          </p:cNvGraphicFramePr>
          <p:nvPr>
            <p:extLst>
              <p:ext uri="{D42A27DB-BD31-4B8C-83A1-F6EECF244321}">
                <p14:modId xmlns:p14="http://schemas.microsoft.com/office/powerpoint/2010/main" val="4173049678"/>
              </p:ext>
            </p:extLst>
          </p:nvPr>
        </p:nvGraphicFramePr>
        <p:xfrm>
          <a:off x="353786" y="4038600"/>
          <a:ext cx="8616044" cy="2438400"/>
        </p:xfrm>
        <a:graphic>
          <a:graphicData uri="http://schemas.openxmlformats.org/drawingml/2006/table">
            <a:tbl>
              <a:tblPr/>
              <a:tblGrid>
                <a:gridCol w="2266169"/>
                <a:gridCol w="4187237"/>
                <a:gridCol w="2162638"/>
              </a:tblGrid>
              <a:tr h="403855">
                <a:tc>
                  <a:txBody>
                    <a:bodyPr/>
                    <a:lstStyle/>
                    <a:p>
                      <a:pPr algn="ctr"/>
                      <a:r>
                        <a:rPr lang="pt-BR" sz="1300" b="1" i="0" dirty="0" smtClean="0">
                          <a:effectLst/>
                        </a:rPr>
                        <a:t>PERSON</a:t>
                      </a:r>
                      <a:endParaRPr lang="pt-BR" sz="13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300" b="1" i="0" dirty="0" smtClean="0">
                          <a:effectLst/>
                        </a:rPr>
                        <a:t>NEW WORD IN AN EXAMPLE</a:t>
                      </a:r>
                      <a:endParaRPr lang="pt-BR" sz="1300" i="0" dirty="0" smtClean="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pt-BR" sz="1300" b="1" i="0" kern="1200" dirty="0" smtClean="0">
                          <a:solidFill>
                            <a:schemeClr val="tx1"/>
                          </a:solidFill>
                          <a:effectLst/>
                          <a:latin typeface="+mn-lt"/>
                          <a:ea typeface="+mn-ea"/>
                          <a:cs typeface="+mn-cs"/>
                        </a:rPr>
                        <a:t>SIGNIFICADO</a:t>
                      </a:r>
                      <a:endParaRPr lang="pt-BR" sz="13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684196">
                <a:tc>
                  <a:txBody>
                    <a:bodyPr/>
                    <a:lstStyle/>
                    <a:p>
                      <a:r>
                        <a:rPr lang="pt-BR" sz="1300" u="none" strike="noStrike" kern="1200" dirty="0" smtClean="0">
                          <a:solidFill>
                            <a:srgbClr val="3C9AE3"/>
                          </a:solidFill>
                          <a:effectLst/>
                          <a:latin typeface="+mn-lt"/>
                          <a:ea typeface="+mn-ea"/>
                          <a:cs typeface="+mn-cs"/>
                        </a:rPr>
                        <a:t>ALZHEIMER</a:t>
                      </a:r>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de-DE" sz="1300" b="0" i="1" kern="1200" dirty="0" smtClean="0">
                          <a:solidFill>
                            <a:srgbClr val="FF0000"/>
                          </a:solidFill>
                          <a:effectLst/>
                          <a:latin typeface="+mn-lt"/>
                          <a:ea typeface="+mn-ea"/>
                          <a:cs typeface="+mn-cs"/>
                        </a:rPr>
                        <a:t>Alois Alzheimer (1864 - 1915), German neuropathologist and psychiatrist.</a:t>
                      </a:r>
                      <a:endParaRPr lang="pt-BR" sz="13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1300" dirty="0" smtClean="0">
                          <a:effectLst/>
                        </a:rPr>
                        <a:t>TIPO DE DOENÇA</a:t>
                      </a:r>
                      <a:endParaRPr lang="pt-BR" sz="13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680032">
                <a:tc>
                  <a:txBody>
                    <a:bodyPr/>
                    <a:lstStyle/>
                    <a:p>
                      <a:r>
                        <a:rPr lang="pt-BR" sz="1300" u="none" strike="noStrike" kern="1200" dirty="0" smtClean="0">
                          <a:solidFill>
                            <a:srgbClr val="3C9AE3"/>
                          </a:solidFill>
                          <a:effectLst/>
                          <a:latin typeface="+mn-lt"/>
                          <a:ea typeface="+mn-ea"/>
                          <a:cs typeface="+mn-cs"/>
                        </a:rPr>
                        <a:t>ARCHIMEDES' SCREW</a:t>
                      </a:r>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300" b="0" i="1" kern="1200" dirty="0" smtClean="0">
                          <a:solidFill>
                            <a:srgbClr val="FF0000"/>
                          </a:solidFill>
                          <a:effectLst/>
                          <a:latin typeface="+mn-lt"/>
                          <a:ea typeface="+mn-ea"/>
                          <a:cs typeface="+mn-cs"/>
                        </a:rPr>
                        <a:t>Archimedes (</a:t>
                      </a:r>
                      <a:r>
                        <a:rPr lang="pt-BR" sz="1300" b="0" i="1" kern="1200" dirty="0" err="1" smtClean="0">
                          <a:solidFill>
                            <a:srgbClr val="FF0000"/>
                          </a:solidFill>
                          <a:effectLst/>
                          <a:latin typeface="+mn-lt"/>
                          <a:ea typeface="+mn-ea"/>
                          <a:cs typeface="+mn-cs"/>
                        </a:rPr>
                        <a:t>circa</a:t>
                      </a:r>
                      <a:r>
                        <a:rPr lang="pt-BR" sz="1300" b="0" i="1" kern="1200" dirty="0" smtClean="0">
                          <a:solidFill>
                            <a:srgbClr val="FF0000"/>
                          </a:solidFill>
                          <a:effectLst/>
                          <a:latin typeface="+mn-lt"/>
                          <a:ea typeface="+mn-ea"/>
                          <a:cs typeface="+mn-cs"/>
                        </a:rPr>
                        <a:t> 287 - </a:t>
                      </a:r>
                      <a:r>
                        <a:rPr lang="pt-BR" sz="1300" b="0" i="1" kern="1200" dirty="0" err="1" smtClean="0">
                          <a:solidFill>
                            <a:srgbClr val="FF0000"/>
                          </a:solidFill>
                          <a:effectLst/>
                          <a:latin typeface="+mn-lt"/>
                          <a:ea typeface="+mn-ea"/>
                          <a:cs typeface="+mn-cs"/>
                        </a:rPr>
                        <a:t>circa</a:t>
                      </a:r>
                      <a:r>
                        <a:rPr lang="pt-BR" sz="1300" b="0" i="1" kern="1200" dirty="0" smtClean="0">
                          <a:solidFill>
                            <a:srgbClr val="FF0000"/>
                          </a:solidFill>
                          <a:effectLst/>
                          <a:latin typeface="+mn-lt"/>
                          <a:ea typeface="+mn-ea"/>
                          <a:cs typeface="+mn-cs"/>
                        </a:rPr>
                        <a:t> 212BC), </a:t>
                      </a:r>
                      <a:r>
                        <a:rPr lang="pt-BR" sz="1300" b="0" i="1" kern="1200" dirty="0" err="1" smtClean="0">
                          <a:solidFill>
                            <a:srgbClr val="FF0000"/>
                          </a:solidFill>
                          <a:effectLst/>
                          <a:latin typeface="+mn-lt"/>
                          <a:ea typeface="+mn-ea"/>
                          <a:cs typeface="+mn-cs"/>
                        </a:rPr>
                        <a:t>Greek</a:t>
                      </a:r>
                      <a:r>
                        <a:rPr lang="pt-BR" sz="1300" b="0" i="1" kern="1200" dirty="0" smtClean="0">
                          <a:solidFill>
                            <a:srgbClr val="FF0000"/>
                          </a:solidFill>
                          <a:effectLst/>
                          <a:latin typeface="+mn-lt"/>
                          <a:ea typeface="+mn-ea"/>
                          <a:cs typeface="+mn-cs"/>
                        </a:rPr>
                        <a:t> </a:t>
                      </a:r>
                      <a:r>
                        <a:rPr lang="pt-BR" sz="1300" b="0" i="1" kern="1200" dirty="0" err="1" smtClean="0">
                          <a:solidFill>
                            <a:srgbClr val="FF0000"/>
                          </a:solidFill>
                          <a:effectLst/>
                          <a:latin typeface="+mn-lt"/>
                          <a:ea typeface="+mn-ea"/>
                          <a:cs typeface="+mn-cs"/>
                        </a:rPr>
                        <a:t>mathematician</a:t>
                      </a:r>
                      <a:r>
                        <a:rPr lang="pt-BR" sz="1300" b="0" i="1" kern="1200" dirty="0" smtClean="0">
                          <a:solidFill>
                            <a:srgbClr val="FF0000"/>
                          </a:solidFill>
                          <a:effectLst/>
                          <a:latin typeface="+mn-lt"/>
                          <a:ea typeface="+mn-ea"/>
                          <a:cs typeface="+mn-cs"/>
                        </a:rPr>
                        <a:t> </a:t>
                      </a:r>
                      <a:r>
                        <a:rPr lang="pt-BR" sz="1300" b="0" i="1" kern="1200" dirty="0" err="1" smtClean="0">
                          <a:solidFill>
                            <a:srgbClr val="FF0000"/>
                          </a:solidFill>
                          <a:effectLst/>
                          <a:latin typeface="+mn-lt"/>
                          <a:ea typeface="+mn-ea"/>
                          <a:cs typeface="+mn-cs"/>
                        </a:rPr>
                        <a:t>and</a:t>
                      </a:r>
                      <a:r>
                        <a:rPr lang="pt-BR" sz="1300" b="0" i="1" kern="1200" dirty="0" smtClean="0">
                          <a:solidFill>
                            <a:srgbClr val="FF0000"/>
                          </a:solidFill>
                          <a:effectLst/>
                          <a:latin typeface="+mn-lt"/>
                          <a:ea typeface="+mn-ea"/>
                          <a:cs typeface="+mn-cs"/>
                        </a:rPr>
                        <a:t> </a:t>
                      </a:r>
                      <a:r>
                        <a:rPr lang="pt-BR" sz="1300" b="0" i="1" kern="1200" dirty="0" err="1" smtClean="0">
                          <a:solidFill>
                            <a:srgbClr val="FF0000"/>
                          </a:solidFill>
                          <a:effectLst/>
                          <a:latin typeface="+mn-lt"/>
                          <a:ea typeface="+mn-ea"/>
                          <a:cs typeface="+mn-cs"/>
                        </a:rPr>
                        <a:t>scientist</a:t>
                      </a:r>
                      <a:r>
                        <a:rPr lang="pt-BR" sz="1300" b="0" i="1" kern="1200" dirty="0" smtClean="0">
                          <a:solidFill>
                            <a:srgbClr val="FF0000"/>
                          </a:solidFill>
                          <a:effectLst/>
                          <a:latin typeface="+mn-lt"/>
                          <a:ea typeface="+mn-ea"/>
                          <a:cs typeface="+mn-cs"/>
                        </a:rPr>
                        <a:t>.</a:t>
                      </a:r>
                      <a:endParaRPr lang="pt-BR" sz="13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1300" dirty="0" smtClean="0">
                          <a:effectLst/>
                        </a:rPr>
                        <a:t>PARAFUSADEIRA</a:t>
                      </a:r>
                      <a:endParaRPr lang="pt-BR" sz="13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670317">
                <a:tc>
                  <a:txBody>
                    <a:bodyPr/>
                    <a:lstStyle/>
                    <a:p>
                      <a:r>
                        <a:rPr lang="pt-BR" sz="1300" u="none" strike="noStrike" kern="1200" dirty="0" smtClean="0">
                          <a:solidFill>
                            <a:srgbClr val="3C9AE3"/>
                          </a:solidFill>
                          <a:effectLst/>
                          <a:latin typeface="+mn-lt"/>
                          <a:ea typeface="+mn-ea"/>
                          <a:cs typeface="+mn-cs"/>
                        </a:rPr>
                        <a:t>BARBIE DOLL </a:t>
                      </a:r>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300" b="0" i="1" kern="1200" dirty="0" smtClean="0">
                          <a:solidFill>
                            <a:srgbClr val="FF0000"/>
                          </a:solidFill>
                          <a:effectLst/>
                          <a:latin typeface="+mn-lt"/>
                          <a:ea typeface="+mn-ea"/>
                          <a:cs typeface="+mn-cs"/>
                        </a:rPr>
                        <a:t>Barbara Handler, daughter of the doll's creator Ruth Handler.</a:t>
                      </a:r>
                      <a:endParaRPr lang="pt-BR" sz="1300" b="0" i="1"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1300" dirty="0" smtClean="0">
                          <a:effectLst/>
                        </a:rPr>
                        <a:t>BONECA</a:t>
                      </a:r>
                      <a:endParaRPr lang="pt-BR" sz="13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16049277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04800" y="10886"/>
            <a:ext cx="8229600" cy="484187"/>
          </a:xfrm>
        </p:spPr>
        <p:txBody>
          <a:bodyPr/>
          <a:lstStyle/>
          <a:p>
            <a:r>
              <a:rPr lang="en-US" altLang="pt-BR" sz="3500" dirty="0"/>
              <a:t>Group 5 – Coinage, Eponyms e Borrowing</a:t>
            </a:r>
          </a:p>
        </p:txBody>
      </p:sp>
      <p:sp>
        <p:nvSpPr>
          <p:cNvPr id="9219" name="Rectangle 3"/>
          <p:cNvSpPr>
            <a:spLocks noGrp="1" noChangeArrowheads="1"/>
          </p:cNvSpPr>
          <p:nvPr>
            <p:ph type="body" idx="1"/>
          </p:nvPr>
        </p:nvSpPr>
        <p:spPr>
          <a:xfrm>
            <a:off x="304800" y="381000"/>
            <a:ext cx="8458200" cy="914400"/>
          </a:xfrm>
        </p:spPr>
        <p:txBody>
          <a:bodyPr/>
          <a:lstStyle/>
          <a:p>
            <a:pPr marL="533400" indent="-533400"/>
            <a:r>
              <a:rPr lang="en-US" altLang="pt-BR" sz="2500" dirty="0" smtClean="0">
                <a:solidFill>
                  <a:srgbClr val="FF0000"/>
                </a:solidFill>
              </a:rPr>
              <a:t>Borrowing</a:t>
            </a:r>
            <a:r>
              <a:rPr lang="en-US" altLang="pt-BR" sz="2500" dirty="0" smtClean="0"/>
              <a:t> </a:t>
            </a:r>
            <a:r>
              <a:rPr lang="en-US" altLang="pt-BR" sz="2500" dirty="0" err="1" smtClean="0"/>
              <a:t>são</a:t>
            </a:r>
            <a:r>
              <a:rPr lang="en-US" altLang="pt-BR" sz="2500" dirty="0" smtClean="0"/>
              <a:t> </a:t>
            </a:r>
            <a:r>
              <a:rPr lang="en-US" altLang="pt-BR" sz="2500" dirty="0" err="1" smtClean="0"/>
              <a:t>palavras</a:t>
            </a:r>
            <a:r>
              <a:rPr lang="en-US" altLang="pt-BR" sz="2500" dirty="0" smtClean="0"/>
              <a:t> que </a:t>
            </a:r>
            <a:r>
              <a:rPr lang="en-US" altLang="pt-BR" sz="2500" dirty="0" err="1" smtClean="0"/>
              <a:t>são</a:t>
            </a:r>
            <a:r>
              <a:rPr lang="en-US" altLang="pt-BR" sz="2500" dirty="0" smtClean="0"/>
              <a:t> </a:t>
            </a:r>
            <a:r>
              <a:rPr lang="en-US" altLang="pt-BR" sz="2500" dirty="0" err="1" smtClean="0"/>
              <a:t>usadas</a:t>
            </a:r>
            <a:r>
              <a:rPr lang="en-US" altLang="pt-BR" sz="2500" dirty="0" smtClean="0"/>
              <a:t> (</a:t>
            </a:r>
            <a:r>
              <a:rPr lang="en-US" altLang="pt-BR" sz="2500" dirty="0" err="1" smtClean="0"/>
              <a:t>em</a:t>
            </a:r>
            <a:r>
              <a:rPr lang="en-US" altLang="pt-BR" sz="2500" dirty="0" smtClean="0"/>
              <a:t> </a:t>
            </a:r>
            <a:r>
              <a:rPr lang="en-US" altLang="pt-BR" sz="2500" dirty="0" err="1" smtClean="0"/>
              <a:t>inglês</a:t>
            </a:r>
            <a:r>
              <a:rPr lang="en-US" altLang="pt-BR" sz="2500" dirty="0" smtClean="0"/>
              <a:t>) que </a:t>
            </a:r>
            <a:r>
              <a:rPr lang="en-US" altLang="pt-BR" sz="2500" dirty="0" err="1" smtClean="0"/>
              <a:t>vem</a:t>
            </a:r>
            <a:r>
              <a:rPr lang="en-US" altLang="pt-BR" sz="2500" dirty="0" smtClean="0"/>
              <a:t> de </a:t>
            </a:r>
            <a:r>
              <a:rPr lang="en-US" altLang="pt-BR" sz="2500" dirty="0" err="1" smtClean="0"/>
              <a:t>outras</a:t>
            </a:r>
            <a:r>
              <a:rPr lang="en-US" altLang="pt-BR" sz="2500" dirty="0" smtClean="0"/>
              <a:t> </a:t>
            </a:r>
            <a:r>
              <a:rPr lang="en-US" altLang="pt-BR" sz="2500" dirty="0" err="1" smtClean="0"/>
              <a:t>línguas</a:t>
            </a:r>
            <a:r>
              <a:rPr lang="en-US" altLang="pt-BR" sz="2500" dirty="0" smtClean="0"/>
              <a:t>;</a:t>
            </a:r>
          </a:p>
        </p:txBody>
      </p:sp>
      <p:graphicFrame>
        <p:nvGraphicFramePr>
          <p:cNvPr id="4" name="Tabela 3"/>
          <p:cNvGraphicFramePr>
            <a:graphicFrameLocks noGrp="1"/>
          </p:cNvGraphicFramePr>
          <p:nvPr>
            <p:extLst>
              <p:ext uri="{D42A27DB-BD31-4B8C-83A1-F6EECF244321}">
                <p14:modId xmlns:p14="http://schemas.microsoft.com/office/powerpoint/2010/main" val="1509912983"/>
              </p:ext>
            </p:extLst>
          </p:nvPr>
        </p:nvGraphicFramePr>
        <p:xfrm>
          <a:off x="337457" y="1295400"/>
          <a:ext cx="8294915" cy="2588505"/>
        </p:xfrm>
        <a:graphic>
          <a:graphicData uri="http://schemas.openxmlformats.org/drawingml/2006/table">
            <a:tbl>
              <a:tblPr/>
              <a:tblGrid>
                <a:gridCol w="2888429"/>
                <a:gridCol w="2780806"/>
                <a:gridCol w="2625680"/>
              </a:tblGrid>
              <a:tr h="452607">
                <a:tc>
                  <a:txBody>
                    <a:bodyPr/>
                    <a:lstStyle/>
                    <a:p>
                      <a:r>
                        <a:rPr lang="pt-BR" sz="1600" b="1" i="0" dirty="0" smtClean="0">
                          <a:effectLst/>
                        </a:rPr>
                        <a:t>WORD</a:t>
                      </a:r>
                      <a:endParaRPr lang="pt-BR" sz="16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600" b="1" i="0" dirty="0" smtClean="0">
                          <a:effectLst/>
                        </a:rPr>
                        <a:t>NATIONALITY</a:t>
                      </a:r>
                      <a:endParaRPr lang="pt-BR" sz="1600" i="0" dirty="0" smtClean="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600" b="1" i="0" kern="1200" dirty="0" smtClean="0">
                          <a:solidFill>
                            <a:schemeClr val="tx1"/>
                          </a:solidFill>
                          <a:effectLst/>
                          <a:latin typeface="+mn-lt"/>
                          <a:ea typeface="+mn-ea"/>
                          <a:cs typeface="+mn-cs"/>
                        </a:rPr>
                        <a:t>SIGNIFICADO</a:t>
                      </a: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778077">
                <a:tc>
                  <a:txBody>
                    <a:bodyPr/>
                    <a:lstStyle/>
                    <a:p>
                      <a:r>
                        <a:rPr lang="en-US" sz="1600" u="none" strike="noStrike" kern="1200" dirty="0" smtClean="0">
                          <a:solidFill>
                            <a:srgbClr val="3C9AE3"/>
                          </a:solidFill>
                          <a:effectLst/>
                          <a:latin typeface="+mn-lt"/>
                          <a:ea typeface="+mn-ea"/>
                          <a:cs typeface="+mn-cs"/>
                        </a:rPr>
                        <a:t>KETCHUP</a:t>
                      </a:r>
                      <a:endParaRPr lang="pt-BR" sz="16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800" i="1" u="none" strike="noStrike" kern="1200" dirty="0" smtClean="0">
                          <a:solidFill>
                            <a:srgbClr val="FF0000"/>
                          </a:solidFill>
                          <a:effectLst/>
                          <a:latin typeface="+mn-lt"/>
                          <a:ea typeface="+mn-ea"/>
                          <a:cs typeface="+mn-cs"/>
                        </a:rPr>
                        <a:t>CHINESE</a:t>
                      </a:r>
                      <a:endParaRPr lang="pt-BR" sz="18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600" i="0" u="none" strike="noStrike" kern="1200" dirty="0" smtClean="0">
                          <a:solidFill>
                            <a:schemeClr val="tx1"/>
                          </a:solidFill>
                          <a:effectLst/>
                          <a:latin typeface="+mn-lt"/>
                          <a:ea typeface="+mn-ea"/>
                          <a:cs typeface="+mn-cs"/>
                        </a:rPr>
                        <a:t>KETCHUP</a:t>
                      </a:r>
                      <a:endParaRPr lang="pt-BR" sz="1600" i="0"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526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600" u="none" strike="noStrike" kern="1200" dirty="0" smtClean="0">
                          <a:solidFill>
                            <a:srgbClr val="3C9AE3"/>
                          </a:solidFill>
                          <a:effectLst/>
                          <a:latin typeface="+mn-lt"/>
                          <a:ea typeface="+mn-ea"/>
                          <a:cs typeface="+mn-cs"/>
                        </a:rPr>
                        <a:t>BALLET</a:t>
                      </a: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800" i="1" u="none" strike="noStrike" kern="1200" dirty="0" smtClean="0">
                          <a:solidFill>
                            <a:srgbClr val="FF0000"/>
                          </a:solidFill>
                          <a:effectLst/>
                          <a:latin typeface="+mn-lt"/>
                          <a:ea typeface="+mn-ea"/>
                          <a:cs typeface="+mn-cs"/>
                        </a:rPr>
                        <a:t>FRENCH</a:t>
                      </a:r>
                      <a:endParaRPr lang="pt-BR" sz="18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600" i="0" u="none" strike="noStrike" kern="1200" dirty="0" smtClean="0">
                          <a:solidFill>
                            <a:schemeClr val="tx1"/>
                          </a:solidFill>
                          <a:effectLst/>
                          <a:latin typeface="+mn-lt"/>
                          <a:ea typeface="+mn-ea"/>
                          <a:cs typeface="+mn-cs"/>
                        </a:rPr>
                        <a:t>BALÉ </a:t>
                      </a:r>
                      <a:endParaRPr lang="pt-BR" sz="1600" i="0"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526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600" u="none" strike="noStrike" kern="1200" dirty="0" smtClean="0">
                          <a:solidFill>
                            <a:srgbClr val="3C9AE3"/>
                          </a:solidFill>
                          <a:effectLst/>
                          <a:latin typeface="+mn-lt"/>
                          <a:ea typeface="+mn-ea"/>
                          <a:cs typeface="+mn-cs"/>
                        </a:rPr>
                        <a:t>SAFARI</a:t>
                      </a:r>
                      <a:r>
                        <a:rPr lang="pt-BR" sz="1800" b="1" i="0" kern="1200" dirty="0" smtClean="0">
                          <a:solidFill>
                            <a:schemeClr val="tx1"/>
                          </a:solidFill>
                          <a:effectLst/>
                          <a:latin typeface="+mn-lt"/>
                          <a:ea typeface="+mn-ea"/>
                          <a:cs typeface="+mn-cs"/>
                        </a:rPr>
                        <a:t> </a:t>
                      </a: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800" i="1" u="none" strike="noStrike" kern="1200" dirty="0" smtClean="0">
                          <a:solidFill>
                            <a:srgbClr val="FF0000"/>
                          </a:solidFill>
                          <a:effectLst/>
                          <a:latin typeface="+mn-lt"/>
                          <a:ea typeface="+mn-ea"/>
                          <a:cs typeface="+mn-cs"/>
                        </a:rPr>
                        <a:t>ARABIC</a:t>
                      </a:r>
                      <a:endParaRPr lang="pt-BR" sz="18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600" i="0" u="none" strike="noStrike" kern="1200" dirty="0" smtClean="0">
                          <a:solidFill>
                            <a:schemeClr val="tx1"/>
                          </a:solidFill>
                          <a:effectLst/>
                          <a:latin typeface="+mn-lt"/>
                          <a:ea typeface="+mn-ea"/>
                          <a:cs typeface="+mn-cs"/>
                        </a:rPr>
                        <a:t>SAFARI</a:t>
                      </a:r>
                      <a:endParaRPr lang="pt-BR" sz="1600" i="0"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526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600" u="none" strike="noStrike" kern="1200" dirty="0" smtClean="0">
                          <a:solidFill>
                            <a:srgbClr val="3C9AE3"/>
                          </a:solidFill>
                          <a:effectLst/>
                          <a:latin typeface="+mn-lt"/>
                          <a:ea typeface="+mn-ea"/>
                          <a:cs typeface="+mn-cs"/>
                        </a:rPr>
                        <a:t>KARAOKE</a:t>
                      </a:r>
                      <a:r>
                        <a:rPr lang="pt-BR" sz="1800" b="1" i="0" kern="1200" dirty="0" smtClean="0">
                          <a:solidFill>
                            <a:schemeClr val="tx1"/>
                          </a:solidFill>
                          <a:effectLst/>
                          <a:latin typeface="+mn-lt"/>
                          <a:ea typeface="+mn-ea"/>
                          <a:cs typeface="+mn-cs"/>
                        </a:rPr>
                        <a:t> </a:t>
                      </a: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800" i="1" u="none" strike="noStrike" kern="1200" dirty="0" smtClean="0">
                          <a:solidFill>
                            <a:srgbClr val="FF0000"/>
                          </a:solidFill>
                          <a:effectLst/>
                          <a:latin typeface="+mn-lt"/>
                          <a:ea typeface="+mn-ea"/>
                          <a:cs typeface="+mn-cs"/>
                        </a:rPr>
                        <a:t>JAPANESE</a:t>
                      </a:r>
                      <a:endParaRPr lang="pt-BR" sz="18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600" i="0" u="none" strike="noStrike" kern="1200" dirty="0" smtClean="0">
                          <a:solidFill>
                            <a:schemeClr val="tx1"/>
                          </a:solidFill>
                          <a:effectLst/>
                          <a:latin typeface="+mn-lt"/>
                          <a:ea typeface="+mn-ea"/>
                          <a:cs typeface="+mn-cs"/>
                        </a:rPr>
                        <a:t>KARAOKE </a:t>
                      </a:r>
                      <a:endParaRPr lang="pt-BR" sz="1600" i="0"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49305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Elipse 55"/>
          <p:cNvSpPr/>
          <p:nvPr/>
        </p:nvSpPr>
        <p:spPr>
          <a:xfrm>
            <a:off x="7165679" y="5556163"/>
            <a:ext cx="598116" cy="334962"/>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pt-BR">
              <a:solidFill>
                <a:schemeClr val="tx1"/>
              </a:solidFill>
            </a:endParaRPr>
          </a:p>
        </p:txBody>
      </p:sp>
      <p:sp>
        <p:nvSpPr>
          <p:cNvPr id="49" name="Elipse 48"/>
          <p:cNvSpPr/>
          <p:nvPr/>
        </p:nvSpPr>
        <p:spPr>
          <a:xfrm>
            <a:off x="7865528" y="5013753"/>
            <a:ext cx="598116" cy="334962"/>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pt-BR">
              <a:solidFill>
                <a:schemeClr val="tx1"/>
              </a:solidFill>
            </a:endParaRPr>
          </a:p>
        </p:txBody>
      </p:sp>
      <p:sp>
        <p:nvSpPr>
          <p:cNvPr id="40" name="Elipse 39"/>
          <p:cNvSpPr/>
          <p:nvPr/>
        </p:nvSpPr>
        <p:spPr>
          <a:xfrm>
            <a:off x="2664278" y="5013753"/>
            <a:ext cx="307522" cy="334962"/>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pt-BR">
              <a:solidFill>
                <a:schemeClr val="tx1"/>
              </a:solidFill>
            </a:endParaRPr>
          </a:p>
        </p:txBody>
      </p:sp>
      <p:sp>
        <p:nvSpPr>
          <p:cNvPr id="36" name="Elipse 35"/>
          <p:cNvSpPr/>
          <p:nvPr/>
        </p:nvSpPr>
        <p:spPr>
          <a:xfrm>
            <a:off x="5802086" y="3932238"/>
            <a:ext cx="598714" cy="334962"/>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pt-BR">
              <a:solidFill>
                <a:schemeClr val="tx1"/>
              </a:solidFill>
            </a:endParaRPr>
          </a:p>
        </p:txBody>
      </p:sp>
      <p:sp>
        <p:nvSpPr>
          <p:cNvPr id="28" name="Elipse 27"/>
          <p:cNvSpPr/>
          <p:nvPr/>
        </p:nvSpPr>
        <p:spPr>
          <a:xfrm>
            <a:off x="2590800" y="4495800"/>
            <a:ext cx="598714" cy="334962"/>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pt-BR">
              <a:solidFill>
                <a:schemeClr val="tx1"/>
              </a:solidFill>
            </a:endParaRPr>
          </a:p>
        </p:txBody>
      </p:sp>
      <p:sp>
        <p:nvSpPr>
          <p:cNvPr id="6" name="Elipse 5"/>
          <p:cNvSpPr/>
          <p:nvPr/>
        </p:nvSpPr>
        <p:spPr>
          <a:xfrm>
            <a:off x="3810000" y="1959108"/>
            <a:ext cx="457200" cy="3810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pt-BR"/>
          </a:p>
        </p:txBody>
      </p:sp>
      <p:sp>
        <p:nvSpPr>
          <p:cNvPr id="18434" name="Rectangle 2"/>
          <p:cNvSpPr>
            <a:spLocks noGrp="1" noChangeArrowheads="1"/>
          </p:cNvSpPr>
          <p:nvPr>
            <p:ph type="title"/>
          </p:nvPr>
        </p:nvSpPr>
        <p:spPr>
          <a:xfrm>
            <a:off x="304801" y="56180"/>
            <a:ext cx="8305800" cy="1384360"/>
          </a:xfrm>
        </p:spPr>
        <p:txBody>
          <a:bodyPr/>
          <a:lstStyle/>
          <a:p>
            <a:r>
              <a:rPr lang="en-US" sz="3000" b="1" dirty="0"/>
              <a:t>The Future of Computing Performance: Game Over or Next Level? (2011)</a:t>
            </a:r>
            <a:r>
              <a:rPr lang="pt-BR" sz="3000" dirty="0"/>
              <a:t/>
            </a:r>
            <a:br>
              <a:rPr lang="pt-BR" sz="3000" dirty="0"/>
            </a:br>
            <a:r>
              <a:rPr lang="en-US" sz="2200" b="1" dirty="0">
                <a:solidFill>
                  <a:schemeClr val="tx1"/>
                </a:solidFill>
              </a:rPr>
              <a:t>Samuel H. Fuller and Lynette I. Millett, </a:t>
            </a:r>
            <a:r>
              <a:rPr lang="en-US" sz="2200" b="1" i="1" dirty="0" smtClean="0">
                <a:solidFill>
                  <a:schemeClr val="tx1"/>
                </a:solidFill>
              </a:rPr>
              <a:t>Editors</a:t>
            </a:r>
            <a:endParaRPr lang="en-US" altLang="pt-BR" sz="2200" b="1" dirty="0">
              <a:solidFill>
                <a:schemeClr val="tx1"/>
              </a:solidFill>
            </a:endParaRPr>
          </a:p>
        </p:txBody>
      </p:sp>
      <p:sp>
        <p:nvSpPr>
          <p:cNvPr id="3" name="Retângulo 2"/>
          <p:cNvSpPr/>
          <p:nvPr/>
        </p:nvSpPr>
        <p:spPr>
          <a:xfrm>
            <a:off x="359229" y="1459382"/>
            <a:ext cx="8104415" cy="4801314"/>
          </a:xfrm>
          <a:prstGeom prst="rect">
            <a:avLst/>
          </a:prstGeom>
        </p:spPr>
        <p:txBody>
          <a:bodyPr wrap="square">
            <a:spAutoFit/>
          </a:bodyPr>
          <a:lstStyle/>
          <a:p>
            <a:pPr algn="just"/>
            <a:r>
              <a:rPr lang="en-US" b="1" cap="all" dirty="0">
                <a:solidFill>
                  <a:srgbClr val="000000"/>
                </a:solidFill>
                <a:latin typeface="verdana" panose="020B0604030504040204" pitchFamily="34" charset="0"/>
              </a:rPr>
              <a:t>ABSTRACT</a:t>
            </a:r>
          </a:p>
          <a:p>
            <a:pPr algn="just"/>
            <a:r>
              <a:rPr lang="en-US" dirty="0"/>
              <a:t>Information technology (IT) has the potential to continue to dramatically transform how we work and live. One might expect that future IT advances will occur as a natural continuation of the stunning advances that IT has enabled over the last half-century, but reality is more sobering.</a:t>
            </a:r>
            <a:endParaRPr lang="pt-BR" dirty="0"/>
          </a:p>
          <a:p>
            <a:pPr algn="just"/>
            <a:r>
              <a:rPr lang="en-US" dirty="0"/>
              <a:t>IT advances of the last half-century </a:t>
            </a:r>
            <a:r>
              <a:rPr lang="en-US" dirty="0"/>
              <a:t>have depended critically on the rapid growth of single-processor performance—by a factor of 10,000 in just the last 2 decades—at ever-decreasing cost and with manageable increases in power consumption. That growth stemmed from increasing the number and speed of transistors on a processor chip by reducing their size and—with improvements in memory, storage, and networking capacities—resulted in ever more capable computer systems. It was important for widespread IT adoption that the phenomenal growth in performance was achieved while maintaining the </a:t>
            </a:r>
            <a:r>
              <a:rPr lang="en-US" i="1" dirty="0"/>
              <a:t>sequential stored-program model</a:t>
            </a:r>
            <a:r>
              <a:rPr lang="en-US" dirty="0"/>
              <a:t> that was developed for computers in the 1940s. </a:t>
            </a:r>
            <a:endParaRPr lang="pt-BR" dirty="0"/>
          </a:p>
        </p:txBody>
      </p:sp>
      <p:cxnSp>
        <p:nvCxnSpPr>
          <p:cNvPr id="7" name="Conector de seta reta 6"/>
          <p:cNvCxnSpPr/>
          <p:nvPr/>
        </p:nvCxnSpPr>
        <p:spPr>
          <a:xfrm flipH="1">
            <a:off x="1378189" y="2340108"/>
            <a:ext cx="2508011" cy="3952885"/>
          </a:xfrm>
          <a:prstGeom prst="straightConnector1">
            <a:avLst/>
          </a:prstGeom>
          <a:ln>
            <a:solidFill>
              <a:schemeClr val="accent2">
                <a:lumMod val="50000"/>
              </a:schemeClr>
            </a:solidFill>
            <a:tailEnd type="arrow"/>
          </a:ln>
        </p:spPr>
        <p:style>
          <a:lnRef idx="2">
            <a:schemeClr val="accent1"/>
          </a:lnRef>
          <a:fillRef idx="0">
            <a:schemeClr val="accent1"/>
          </a:fillRef>
          <a:effectRef idx="1">
            <a:schemeClr val="accent1"/>
          </a:effectRef>
          <a:fontRef idx="minor">
            <a:schemeClr val="tx1"/>
          </a:fontRef>
        </p:style>
      </p:cxnSp>
      <p:sp>
        <p:nvSpPr>
          <p:cNvPr id="8" name="Retângulo 7"/>
          <p:cNvSpPr/>
          <p:nvPr/>
        </p:nvSpPr>
        <p:spPr>
          <a:xfrm>
            <a:off x="590331" y="6241854"/>
            <a:ext cx="942053" cy="369332"/>
          </a:xfrm>
          <a:prstGeom prst="rect">
            <a:avLst/>
          </a:prstGeom>
        </p:spPr>
        <p:txBody>
          <a:bodyPr wrap="none">
            <a:spAutoFit/>
          </a:bodyPr>
          <a:lstStyle/>
          <a:p>
            <a:r>
              <a:rPr lang="en-US" dirty="0" smtClean="0">
                <a:solidFill>
                  <a:srgbClr val="FF0000"/>
                </a:solidFill>
                <a:latin typeface="verdana" panose="020B0604030504040204" pitchFamily="34" charset="0"/>
              </a:rPr>
              <a:t>People</a:t>
            </a:r>
            <a:endParaRPr lang="pt-BR" dirty="0">
              <a:solidFill>
                <a:srgbClr val="FF0000"/>
              </a:solidFill>
            </a:endParaRPr>
          </a:p>
        </p:txBody>
      </p:sp>
      <p:cxnSp>
        <p:nvCxnSpPr>
          <p:cNvPr id="29" name="Conector de seta reta 28"/>
          <p:cNvCxnSpPr/>
          <p:nvPr/>
        </p:nvCxnSpPr>
        <p:spPr>
          <a:xfrm>
            <a:off x="3173086" y="4786963"/>
            <a:ext cx="1533787" cy="1411092"/>
          </a:xfrm>
          <a:prstGeom prst="straightConnector1">
            <a:avLst/>
          </a:prstGeom>
          <a:ln>
            <a:solidFill>
              <a:schemeClr val="accent2">
                <a:lumMod val="50000"/>
              </a:schemeClr>
            </a:solidFill>
            <a:tailEnd type="arrow"/>
          </a:ln>
        </p:spPr>
        <p:style>
          <a:lnRef idx="2">
            <a:schemeClr val="accent1"/>
          </a:lnRef>
          <a:fillRef idx="0">
            <a:schemeClr val="accent1"/>
          </a:fillRef>
          <a:effectRef idx="1">
            <a:schemeClr val="accent1"/>
          </a:effectRef>
          <a:fontRef idx="minor">
            <a:schemeClr val="tx1"/>
          </a:fontRef>
        </p:style>
      </p:cxnSp>
      <p:sp>
        <p:nvSpPr>
          <p:cNvPr id="35" name="Retângulo 34"/>
          <p:cNvSpPr/>
          <p:nvPr/>
        </p:nvSpPr>
        <p:spPr>
          <a:xfrm>
            <a:off x="4141916" y="6119886"/>
            <a:ext cx="1438214" cy="369332"/>
          </a:xfrm>
          <a:prstGeom prst="rect">
            <a:avLst/>
          </a:prstGeom>
        </p:spPr>
        <p:txBody>
          <a:bodyPr wrap="none">
            <a:spAutoFit/>
          </a:bodyPr>
          <a:lstStyle/>
          <a:p>
            <a:r>
              <a:rPr lang="en-US" dirty="0" smtClean="0">
                <a:solidFill>
                  <a:srgbClr val="FF0000"/>
                </a:solidFill>
                <a:latin typeface="verdana" panose="020B0604030504040204" pitchFamily="34" charset="0"/>
              </a:rPr>
              <a:t>researches</a:t>
            </a:r>
            <a:endParaRPr lang="pt-BR" dirty="0">
              <a:solidFill>
                <a:srgbClr val="FF0000"/>
              </a:solidFill>
            </a:endParaRPr>
          </a:p>
        </p:txBody>
      </p:sp>
      <p:cxnSp>
        <p:nvCxnSpPr>
          <p:cNvPr id="37" name="Conector de seta reta 36"/>
          <p:cNvCxnSpPr/>
          <p:nvPr/>
        </p:nvCxnSpPr>
        <p:spPr>
          <a:xfrm>
            <a:off x="6101444" y="4342668"/>
            <a:ext cx="146956" cy="1677132"/>
          </a:xfrm>
          <a:prstGeom prst="straightConnector1">
            <a:avLst/>
          </a:prstGeom>
          <a:ln>
            <a:solidFill>
              <a:schemeClr val="accent2">
                <a:lumMod val="50000"/>
              </a:schemeClr>
            </a:solidFill>
            <a:tailEnd type="arrow"/>
          </a:ln>
        </p:spPr>
        <p:style>
          <a:lnRef idx="2">
            <a:schemeClr val="accent1"/>
          </a:lnRef>
          <a:fillRef idx="0">
            <a:schemeClr val="accent1"/>
          </a:fillRef>
          <a:effectRef idx="1">
            <a:schemeClr val="accent1"/>
          </a:effectRef>
          <a:fontRef idx="minor">
            <a:schemeClr val="tx1"/>
          </a:fontRef>
        </p:style>
      </p:cxnSp>
      <p:sp>
        <p:nvSpPr>
          <p:cNvPr id="39" name="Retângulo 38"/>
          <p:cNvSpPr/>
          <p:nvPr/>
        </p:nvSpPr>
        <p:spPr>
          <a:xfrm>
            <a:off x="5774872" y="6019800"/>
            <a:ext cx="992579" cy="369332"/>
          </a:xfrm>
          <a:prstGeom prst="rect">
            <a:avLst/>
          </a:prstGeom>
        </p:spPr>
        <p:txBody>
          <a:bodyPr wrap="none">
            <a:spAutoFit/>
          </a:bodyPr>
          <a:lstStyle/>
          <a:p>
            <a:r>
              <a:rPr lang="en-US" dirty="0" smtClean="0">
                <a:solidFill>
                  <a:srgbClr val="FF0000"/>
                </a:solidFill>
                <a:latin typeface="verdana" panose="020B0604030504040204" pitchFamily="34" charset="0"/>
              </a:rPr>
              <a:t>growth</a:t>
            </a:r>
            <a:endParaRPr lang="pt-BR" dirty="0">
              <a:solidFill>
                <a:srgbClr val="FF0000"/>
              </a:solidFill>
            </a:endParaRPr>
          </a:p>
        </p:txBody>
      </p:sp>
      <p:sp>
        <p:nvSpPr>
          <p:cNvPr id="43" name="Retângulo 42"/>
          <p:cNvSpPr/>
          <p:nvPr/>
        </p:nvSpPr>
        <p:spPr>
          <a:xfrm>
            <a:off x="1731920" y="6273225"/>
            <a:ext cx="2353816" cy="584775"/>
          </a:xfrm>
          <a:prstGeom prst="rect">
            <a:avLst/>
          </a:prstGeom>
        </p:spPr>
        <p:txBody>
          <a:bodyPr wrap="square">
            <a:spAutoFit/>
          </a:bodyPr>
          <a:lstStyle/>
          <a:p>
            <a:r>
              <a:rPr lang="en-US" sz="1600" dirty="0">
                <a:solidFill>
                  <a:srgbClr val="FF0000"/>
                </a:solidFill>
              </a:rPr>
              <a:t>IT advances of the last half-century</a:t>
            </a:r>
            <a:endParaRPr lang="pt-BR" sz="1600" dirty="0">
              <a:solidFill>
                <a:srgbClr val="FF0000"/>
              </a:solidFill>
            </a:endParaRPr>
          </a:p>
        </p:txBody>
      </p:sp>
      <p:cxnSp>
        <p:nvCxnSpPr>
          <p:cNvPr id="46" name="Conector de seta reta 45"/>
          <p:cNvCxnSpPr/>
          <p:nvPr/>
        </p:nvCxnSpPr>
        <p:spPr>
          <a:xfrm flipH="1">
            <a:off x="2540459" y="5335376"/>
            <a:ext cx="155624" cy="957617"/>
          </a:xfrm>
          <a:prstGeom prst="straightConnector1">
            <a:avLst/>
          </a:prstGeom>
          <a:ln>
            <a:solidFill>
              <a:schemeClr val="accent2">
                <a:lumMod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50" name="Conector de seta reta 49"/>
          <p:cNvCxnSpPr/>
          <p:nvPr/>
        </p:nvCxnSpPr>
        <p:spPr>
          <a:xfrm flipV="1">
            <a:off x="8319071" y="4360203"/>
            <a:ext cx="301622" cy="606156"/>
          </a:xfrm>
          <a:prstGeom prst="straightConnector1">
            <a:avLst/>
          </a:prstGeom>
          <a:ln>
            <a:solidFill>
              <a:schemeClr val="accent2">
                <a:lumMod val="50000"/>
              </a:schemeClr>
            </a:solidFill>
            <a:tailEnd type="arrow"/>
          </a:ln>
        </p:spPr>
        <p:style>
          <a:lnRef idx="2">
            <a:schemeClr val="accent1"/>
          </a:lnRef>
          <a:fillRef idx="0">
            <a:schemeClr val="accent1"/>
          </a:fillRef>
          <a:effectRef idx="1">
            <a:schemeClr val="accent1"/>
          </a:effectRef>
          <a:fontRef idx="minor">
            <a:schemeClr val="tx1"/>
          </a:fontRef>
        </p:style>
      </p:cxnSp>
      <p:sp>
        <p:nvSpPr>
          <p:cNvPr id="54" name="Retângulo 53"/>
          <p:cNvSpPr/>
          <p:nvPr/>
        </p:nvSpPr>
        <p:spPr>
          <a:xfrm rot="16200000">
            <a:off x="6306759" y="4082533"/>
            <a:ext cx="4941829" cy="369332"/>
          </a:xfrm>
          <a:prstGeom prst="rect">
            <a:avLst/>
          </a:prstGeom>
        </p:spPr>
        <p:txBody>
          <a:bodyPr wrap="square">
            <a:spAutoFit/>
          </a:bodyPr>
          <a:lstStyle/>
          <a:p>
            <a:r>
              <a:rPr lang="en-US" dirty="0">
                <a:solidFill>
                  <a:srgbClr val="FF0000"/>
                </a:solidFill>
              </a:rPr>
              <a:t>the phenomenal growth in performance</a:t>
            </a:r>
            <a:endParaRPr lang="pt-BR" dirty="0">
              <a:solidFill>
                <a:srgbClr val="FF0000"/>
              </a:solidFill>
            </a:endParaRPr>
          </a:p>
        </p:txBody>
      </p:sp>
      <p:sp>
        <p:nvSpPr>
          <p:cNvPr id="57" name="Seta em curva para baixo 56"/>
          <p:cNvSpPr/>
          <p:nvPr/>
        </p:nvSpPr>
        <p:spPr>
          <a:xfrm rot="10955962">
            <a:off x="6566805" y="5911684"/>
            <a:ext cx="914391" cy="339386"/>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Tree>
    <p:extLst>
      <p:ext uri="{BB962C8B-B14F-4D97-AF65-F5344CB8AC3E}">
        <p14:creationId xmlns:p14="http://schemas.microsoft.com/office/powerpoint/2010/main" val="398943296"/>
      </p:ext>
    </p:extLst>
  </p:cSld>
  <p:clrMapOvr>
    <a:masterClrMapping/>
  </p:clrMapOvr>
  <p:timing>
    <p:tnLst>
      <p:par>
        <p:cTn id="1" dur="indefinite" restart="never" nodeType="tmRoot"/>
      </p:par>
    </p:tnLst>
  </p:timing>
</p:sld>
</file>

<file path=ppt/theme/theme1.xml><?xml version="1.0" encoding="utf-8"?>
<a:theme xmlns:a="http://schemas.openxmlformats.org/drawingml/2006/main" name="Level">
  <a:themeElements>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fontScheme name="Level">
      <a:majorFont>
        <a:latin typeface="Garamond"/>
        <a:ea typeface=""/>
        <a:cs typeface="Arial"/>
      </a:majorFont>
      <a:minorFont>
        <a:latin typeface="Verdana"/>
        <a:ea typeface=""/>
        <a:cs typeface="Arial"/>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Level</Template>
  <TotalTime>1734</TotalTime>
  <Words>1065</Words>
  <Application>Microsoft Office PowerPoint</Application>
  <PresentationFormat>Apresentação na tela (4:3)</PresentationFormat>
  <Paragraphs>238</Paragraphs>
  <Slides>13</Slides>
  <Notes>0</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13</vt:i4>
      </vt:variant>
    </vt:vector>
  </HeadingPairs>
  <TitlesOfParts>
    <vt:vector size="21" baseType="lpstr">
      <vt:lpstr>Arial</vt:lpstr>
      <vt:lpstr>Calibri</vt:lpstr>
      <vt:lpstr>Garamond</vt:lpstr>
      <vt:lpstr>Times New Roman</vt:lpstr>
      <vt:lpstr>Verdana</vt:lpstr>
      <vt:lpstr>Verdana</vt:lpstr>
      <vt:lpstr>Wingdings</vt:lpstr>
      <vt:lpstr>Level</vt:lpstr>
      <vt:lpstr>English Presentations</vt:lpstr>
      <vt:lpstr>Observação</vt:lpstr>
      <vt:lpstr>Group 1 – Prefixation</vt:lpstr>
      <vt:lpstr>Grupo 3 – Backformation, Acronyms e Clipping</vt:lpstr>
      <vt:lpstr>Grupo 4 – Blending, Compounding e Coversion</vt:lpstr>
      <vt:lpstr>Grupo 4 – Blending, Compounding e Coversion</vt:lpstr>
      <vt:lpstr>Group 5 – Coinage, Eponyms e Borrowing</vt:lpstr>
      <vt:lpstr>Group 5 – Coinage, Eponyms e Borrowing</vt:lpstr>
      <vt:lpstr>The Future of Computing Performance: Game Over or Next Level? (2011) Samuel H. Fuller and Lynette I. Millett, Editors</vt:lpstr>
      <vt:lpstr>The Future of Computing Performance: Game Over or Next Level? (2011) Samuel H. Fuller and Lynette I. Millett, Editors</vt:lpstr>
      <vt:lpstr>Critérios de pontuação do N1</vt:lpstr>
      <vt:lpstr>Datas e outras observações</vt:lpstr>
      <vt:lpstr>Assuntos da Prova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Words and Word-formation Processes</dc:title>
  <dc:creator>admin</dc:creator>
  <cp:lastModifiedBy>Cristiane de Brito Cruz</cp:lastModifiedBy>
  <cp:revision>71</cp:revision>
  <dcterms:created xsi:type="dcterms:W3CDTF">2009-11-03T21:04:20Z</dcterms:created>
  <dcterms:modified xsi:type="dcterms:W3CDTF">2018-03-26T20:17:25Z</dcterms:modified>
</cp:coreProperties>
</file>