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82" r:id="rId4"/>
    <p:sldId id="266" r:id="rId5"/>
    <p:sldId id="263" r:id="rId6"/>
    <p:sldId id="281" r:id="rId7"/>
    <p:sldId id="274" r:id="rId8"/>
    <p:sldId id="275" r:id="rId9"/>
    <p:sldId id="276" r:id="rId10"/>
    <p:sldId id="277" r:id="rId11"/>
    <p:sldId id="280" r:id="rId12"/>
    <p:sldId id="278" r:id="rId13"/>
    <p:sldId id="27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en-US" altLang="pt-BR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en-US" altLang="pt-BR" noProof="0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8B37F20-BECB-4508-8B11-EE9D788A4678}" type="slidenum">
              <a:rPr lang="en-US" altLang="pt-BR"/>
              <a:pPr/>
              <a:t>‹nº›</a:t>
            </a:fld>
            <a:endParaRPr lang="en-US" altLang="pt-BR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128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74A75-F80C-4A7E-9F84-2844D1ED321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0922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E87E4-84F0-410D-A1E6-1169D37F6AF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804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C9944-7266-4D3E-AF0A-E0E17EBDF71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4541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753EA-B341-40A4-96E6-11864A2FE7C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9992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09B59-14E0-44F1-B3E1-815D1B5261F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1439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91056-A290-49E5-AB56-8F840041696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9209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AF530-896E-4DC3-9043-49679225E3C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0265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495DE-F8B4-4378-A416-6B1AA1A327A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1743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6EBE0-5B2A-4ACA-A559-2592DD4468A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6736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498F7-4A28-4A28-955B-CDA64238F64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0520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 smtClean="0"/>
              <a:t>Click to edit Master text styles</a:t>
            </a:r>
          </a:p>
          <a:p>
            <a:pPr lvl="1"/>
            <a:r>
              <a:rPr lang="en-US" altLang="pt-BR" smtClean="0"/>
              <a:t>Second level</a:t>
            </a:r>
          </a:p>
          <a:p>
            <a:pPr lvl="2"/>
            <a:r>
              <a:rPr lang="en-US" altLang="pt-BR" smtClean="0"/>
              <a:t>Third level</a:t>
            </a:r>
          </a:p>
          <a:p>
            <a:pPr lvl="3"/>
            <a:r>
              <a:rPr lang="en-US" altLang="pt-BR" smtClean="0"/>
              <a:t>Fourth level</a:t>
            </a:r>
          </a:p>
          <a:p>
            <a:pPr lvl="4"/>
            <a:r>
              <a:rPr lang="en-US" altLang="pt-BR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pt-B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BE330EA-D1A7-4437-A67A-407C47C99592}" type="slidenum">
              <a:rPr lang="en-US" altLang="pt-BR"/>
              <a:pPr/>
              <a:t>‹nº›</a:t>
            </a:fld>
            <a:endParaRPr lang="en-US" altLang="pt-BR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pt-BR" dirty="0" smtClean="0"/>
              <a:t>English Presentations</a:t>
            </a:r>
            <a:endParaRPr lang="en-US" altLang="pt-B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276600"/>
            <a:ext cx="5257800" cy="2139950"/>
          </a:xfrm>
        </p:spPr>
        <p:txBody>
          <a:bodyPr/>
          <a:lstStyle/>
          <a:p>
            <a:r>
              <a:rPr lang="en-US" altLang="pt-BR" dirty="0" smtClean="0"/>
              <a:t>Cristiane de Brito </a:t>
            </a:r>
            <a:r>
              <a:rPr lang="en-US" altLang="pt-BR" dirty="0" smtClean="0"/>
              <a:t>Cruz</a:t>
            </a:r>
          </a:p>
          <a:p>
            <a:r>
              <a:rPr lang="en-US" altLang="pt-BR" dirty="0" err="1" smtClean="0"/>
              <a:t>Tecnologia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Sistemas</a:t>
            </a:r>
            <a:r>
              <a:rPr lang="en-US" altLang="pt-BR" dirty="0" smtClean="0"/>
              <a:t> para Internet</a:t>
            </a:r>
            <a:endParaRPr lang="en-US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Prazos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Trabalho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Escrito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338" y="1405914"/>
            <a:ext cx="8540262" cy="5299685"/>
          </a:xfrm>
        </p:spPr>
        <p:txBody>
          <a:bodyPr/>
          <a:lstStyle/>
          <a:p>
            <a:r>
              <a:rPr lang="en-US" altLang="pt-BR" sz="2600" dirty="0" err="1" smtClean="0"/>
              <a:t>Ao</a:t>
            </a:r>
            <a:r>
              <a:rPr lang="en-US" altLang="pt-BR" sz="2600" dirty="0" smtClean="0"/>
              <a:t> final das </a:t>
            </a:r>
            <a:r>
              <a:rPr lang="en-US" altLang="pt-BR" sz="2600" dirty="0" err="1" smtClean="0"/>
              <a:t>apresentações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vocês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devem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entregar</a:t>
            </a:r>
            <a:r>
              <a:rPr lang="en-US" altLang="pt-BR" sz="2600" dirty="0" smtClean="0"/>
              <a:t> um </a:t>
            </a:r>
            <a:r>
              <a:rPr lang="en-US" altLang="pt-BR" sz="2600" dirty="0" err="1" smtClean="0"/>
              <a:t>trabalho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escrito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contendo</a:t>
            </a:r>
            <a:r>
              <a:rPr lang="en-US" altLang="pt-BR" sz="2600" dirty="0" smtClean="0"/>
              <a:t>:</a:t>
            </a:r>
          </a:p>
          <a:p>
            <a:r>
              <a:rPr lang="en-US" altLang="pt-BR" sz="2600" dirty="0" smtClean="0"/>
              <a:t>A) Um </a:t>
            </a:r>
            <a:r>
              <a:rPr lang="en-US" altLang="pt-BR" sz="2600" dirty="0" err="1" smtClean="0"/>
              <a:t>resumo</a:t>
            </a:r>
            <a:r>
              <a:rPr lang="en-US" altLang="pt-BR" sz="2600" dirty="0" smtClean="0"/>
              <a:t> do que </a:t>
            </a:r>
            <a:r>
              <a:rPr lang="en-US" altLang="pt-BR" sz="2600" dirty="0" err="1" smtClean="0"/>
              <a:t>vocês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falaram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contendo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todos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exemplos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utilizados</a:t>
            </a:r>
            <a:r>
              <a:rPr lang="en-US" altLang="pt-BR" sz="2600" dirty="0" smtClean="0"/>
              <a:t>;</a:t>
            </a:r>
            <a:endParaRPr lang="en-US" altLang="pt-BR" sz="2600" dirty="0" smtClean="0"/>
          </a:p>
          <a:p>
            <a:r>
              <a:rPr lang="en-US" altLang="pt-BR" sz="2600" dirty="0" smtClean="0"/>
              <a:t>B) </a:t>
            </a:r>
            <a:r>
              <a:rPr lang="en-US" altLang="pt-BR" sz="2600" dirty="0" smtClean="0"/>
              <a:t>O </a:t>
            </a:r>
            <a:r>
              <a:rPr lang="en-US" altLang="pt-BR" sz="2600" dirty="0" err="1" smtClean="0"/>
              <a:t>exercício</a:t>
            </a:r>
            <a:r>
              <a:rPr lang="en-US" altLang="pt-BR" sz="2600" dirty="0" smtClean="0"/>
              <a:t> com </a:t>
            </a:r>
            <a:r>
              <a:rPr lang="en-US" altLang="pt-BR" sz="2600" dirty="0" err="1" smtClean="0"/>
              <a:t>gabarito</a:t>
            </a:r>
            <a:r>
              <a:rPr lang="en-US" altLang="pt-BR" sz="2600" dirty="0" smtClean="0"/>
              <a:t>;</a:t>
            </a:r>
          </a:p>
          <a:p>
            <a:r>
              <a:rPr lang="en-US" altLang="pt-BR" sz="2600" dirty="0"/>
              <a:t>C</a:t>
            </a:r>
            <a:r>
              <a:rPr lang="en-US" altLang="pt-BR" sz="2600" dirty="0" smtClean="0"/>
              <a:t>) O </a:t>
            </a:r>
            <a:r>
              <a:rPr lang="en-US" altLang="pt-BR" sz="2600" dirty="0" err="1" smtClean="0"/>
              <a:t>texto</a:t>
            </a:r>
            <a:r>
              <a:rPr lang="en-US" altLang="pt-BR" sz="2600" dirty="0" smtClean="0"/>
              <a:t> com reference words </a:t>
            </a:r>
            <a:r>
              <a:rPr lang="en-US" altLang="pt-BR" sz="2600" dirty="0" err="1" smtClean="0"/>
              <a:t>destacadas</a:t>
            </a:r>
            <a:r>
              <a:rPr lang="en-US" altLang="pt-BR" sz="2600" dirty="0" smtClean="0"/>
              <a:t> e </a:t>
            </a:r>
            <a:r>
              <a:rPr lang="en-US" altLang="pt-BR" sz="2600" dirty="0" err="1" smtClean="0"/>
              <a:t>depois</a:t>
            </a:r>
            <a:r>
              <a:rPr lang="en-US" altLang="pt-BR" sz="2600" dirty="0" smtClean="0"/>
              <a:t> as </a:t>
            </a:r>
            <a:r>
              <a:rPr lang="en-US" altLang="pt-BR" sz="2600" dirty="0" err="1" smtClean="0"/>
              <a:t>expressões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ou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palavras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aos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quais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elas</a:t>
            </a:r>
            <a:r>
              <a:rPr lang="en-US" altLang="pt-BR" sz="2600" dirty="0" smtClean="0"/>
              <a:t> se </a:t>
            </a:r>
            <a:r>
              <a:rPr lang="en-US" altLang="pt-BR" sz="2600" dirty="0" err="1" smtClean="0"/>
              <a:t>referem</a:t>
            </a:r>
            <a:r>
              <a:rPr lang="en-US" altLang="pt-BR" sz="2600" dirty="0" smtClean="0"/>
              <a:t>; </a:t>
            </a:r>
            <a:endParaRPr lang="en-US" altLang="pt-BR" sz="2600" dirty="0" smtClean="0"/>
          </a:p>
          <a:p>
            <a:r>
              <a:rPr lang="en-US" altLang="pt-BR" sz="2600" dirty="0"/>
              <a:t>D</a:t>
            </a:r>
            <a:r>
              <a:rPr lang="en-US" altLang="pt-BR" sz="2600" dirty="0" smtClean="0"/>
              <a:t>) </a:t>
            </a:r>
            <a:r>
              <a:rPr lang="en-US" altLang="pt-BR" sz="2600" dirty="0" smtClean="0"/>
              <a:t>Uma </a:t>
            </a:r>
            <a:r>
              <a:rPr lang="en-US" altLang="pt-BR" sz="2600" dirty="0" err="1" smtClean="0"/>
              <a:t>lista</a:t>
            </a:r>
            <a:r>
              <a:rPr lang="en-US" altLang="pt-BR" sz="2600" dirty="0" smtClean="0"/>
              <a:t> com as </a:t>
            </a:r>
            <a:r>
              <a:rPr lang="en-US" altLang="pt-BR" sz="2600" dirty="0" err="1" smtClean="0"/>
              <a:t>notas</a:t>
            </a:r>
            <a:r>
              <a:rPr lang="en-US" altLang="pt-BR" sz="2600" dirty="0" smtClean="0"/>
              <a:t> dos </a:t>
            </a:r>
            <a:r>
              <a:rPr lang="en-US" altLang="pt-BR" sz="2600" dirty="0" err="1" smtClean="0"/>
              <a:t>alunos</a:t>
            </a:r>
            <a:r>
              <a:rPr lang="en-US" altLang="pt-BR" sz="2600" dirty="0" smtClean="0"/>
              <a:t>;</a:t>
            </a:r>
          </a:p>
          <a:p>
            <a:r>
              <a:rPr lang="en-US" altLang="pt-BR" sz="2600" dirty="0" smtClean="0"/>
              <a:t>E) Um </a:t>
            </a:r>
            <a:r>
              <a:rPr lang="en-US" altLang="pt-BR" sz="2600" dirty="0" err="1" smtClean="0"/>
              <a:t>parágrafo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avaliando</a:t>
            </a:r>
            <a:r>
              <a:rPr lang="en-US" altLang="pt-BR" sz="2600" dirty="0" smtClean="0"/>
              <a:t> a </a:t>
            </a:r>
            <a:r>
              <a:rPr lang="en-US" altLang="pt-BR" sz="2600" dirty="0" err="1" smtClean="0"/>
              <a:t>atividade</a:t>
            </a:r>
            <a:r>
              <a:rPr lang="en-US" altLang="pt-BR" sz="2600" dirty="0" smtClean="0"/>
              <a:t> (auto-</a:t>
            </a:r>
            <a:r>
              <a:rPr lang="en-US" altLang="pt-BR" sz="2600" dirty="0" err="1" smtClean="0"/>
              <a:t>avaliação</a:t>
            </a:r>
            <a:r>
              <a:rPr lang="en-US" altLang="pt-BR" sz="2600" dirty="0" smtClean="0"/>
              <a:t>) </a:t>
            </a:r>
            <a:r>
              <a:rPr lang="en-US" altLang="pt-BR" sz="2600" dirty="0" err="1" smtClean="0"/>
              <a:t>indicando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qual</a:t>
            </a:r>
            <a:r>
              <a:rPr lang="en-US" altLang="pt-BR" sz="2600" dirty="0" smtClean="0"/>
              <a:t> é a nota que </a:t>
            </a:r>
            <a:r>
              <a:rPr lang="en-US" altLang="pt-BR" sz="2600" dirty="0" err="1" smtClean="0"/>
              <a:t>vocês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merecem</a:t>
            </a:r>
            <a:r>
              <a:rPr lang="en-US" altLang="pt-BR" sz="2600" dirty="0" smtClean="0"/>
              <a:t> e </a:t>
            </a:r>
            <a:r>
              <a:rPr lang="en-US" altLang="pt-BR" sz="2600" dirty="0" err="1" smtClean="0"/>
              <a:t>porque</a:t>
            </a:r>
            <a:r>
              <a:rPr lang="en-US" altLang="pt-BR" sz="2600" dirty="0" smtClean="0"/>
              <a:t>. </a:t>
            </a:r>
            <a:endParaRPr lang="en-US" altLang="pt-BR" sz="2600" dirty="0" smtClean="0"/>
          </a:p>
          <a:p>
            <a:pPr marL="0" indent="0">
              <a:buNone/>
            </a:pP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9388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Critérios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pontuação</a:t>
            </a:r>
            <a:r>
              <a:rPr lang="en-US" altLang="pt-BR" dirty="0" smtClean="0"/>
              <a:t> do N1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r>
              <a:rPr lang="en-US" altLang="pt-BR" dirty="0" err="1" smtClean="0"/>
              <a:t>Trabalhos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sala</a:t>
            </a:r>
            <a:r>
              <a:rPr lang="en-US" altLang="pt-BR" dirty="0" smtClean="0"/>
              <a:t> 100pts (</a:t>
            </a:r>
            <a:r>
              <a:rPr lang="en-US" altLang="pt-BR" dirty="0" err="1" smtClean="0"/>
              <a:t>Exercícios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participação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trabalhos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entregues</a:t>
            </a:r>
            <a:r>
              <a:rPr lang="en-US" altLang="pt-BR" dirty="0" smtClean="0"/>
              <a:t>);</a:t>
            </a:r>
          </a:p>
          <a:p>
            <a:endParaRPr lang="en-US" altLang="pt-BR" dirty="0" smtClean="0"/>
          </a:p>
          <a:p>
            <a:r>
              <a:rPr lang="en-US" altLang="pt-BR" dirty="0" err="1" smtClean="0"/>
              <a:t>Seminário</a:t>
            </a:r>
            <a:r>
              <a:rPr lang="en-US" altLang="pt-BR" dirty="0" smtClean="0"/>
              <a:t> </a:t>
            </a:r>
            <a:r>
              <a:rPr lang="en-US" altLang="pt-BR" dirty="0" smtClean="0"/>
              <a:t>100pts;</a:t>
            </a:r>
          </a:p>
          <a:p>
            <a:endParaRPr lang="en-US" altLang="pt-BR" dirty="0" smtClean="0"/>
          </a:p>
          <a:p>
            <a:r>
              <a:rPr lang="en-US" altLang="pt-BR" dirty="0" err="1" smtClean="0"/>
              <a:t>Avaliação</a:t>
            </a:r>
            <a:r>
              <a:rPr lang="en-US" altLang="pt-BR" dirty="0" smtClean="0"/>
              <a:t> 100pts;</a:t>
            </a:r>
          </a:p>
          <a:p>
            <a:endParaRPr lang="en-US" altLang="pt-BR" dirty="0" smtClean="0"/>
          </a:p>
          <a:p>
            <a:r>
              <a:rPr lang="en-US" altLang="pt-BR" dirty="0" smtClean="0"/>
              <a:t>Nota do </a:t>
            </a:r>
            <a:r>
              <a:rPr lang="en-US" altLang="pt-BR" dirty="0" err="1" smtClean="0"/>
              <a:t>bimestre</a:t>
            </a:r>
            <a:r>
              <a:rPr lang="en-US" altLang="pt-BR" dirty="0" smtClean="0"/>
              <a:t> = (T+S+A)/3 = NB</a:t>
            </a:r>
          </a:p>
          <a:p>
            <a:endParaRPr lang="en-US" altLang="pt-BR" dirty="0" smtClean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95769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5413"/>
            <a:ext cx="8229600" cy="712787"/>
          </a:xfrm>
        </p:spPr>
        <p:txBody>
          <a:bodyPr/>
          <a:lstStyle/>
          <a:p>
            <a:r>
              <a:rPr lang="en-US" altLang="pt-BR" dirty="0" err="1" smtClean="0"/>
              <a:t>Datas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outras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observações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86800" cy="5486400"/>
          </a:xfrm>
        </p:spPr>
        <p:txBody>
          <a:bodyPr/>
          <a:lstStyle/>
          <a:p>
            <a:r>
              <a:rPr lang="en-US" altLang="pt-BR" sz="2500" dirty="0" smtClean="0">
                <a:solidFill>
                  <a:srgbClr val="FF0000"/>
                </a:solidFill>
              </a:rPr>
              <a:t>20/03</a:t>
            </a:r>
            <a:r>
              <a:rPr lang="en-US" altLang="pt-BR" sz="2500" dirty="0">
                <a:solidFill>
                  <a:srgbClr val="FF0000"/>
                </a:solidFill>
              </a:rPr>
              <a:t>/2018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Conteúdo</a:t>
            </a:r>
            <a:r>
              <a:rPr lang="en-US" altLang="pt-BR" sz="2500" dirty="0" smtClean="0"/>
              <a:t> Novo Reference words</a:t>
            </a:r>
            <a:r>
              <a:rPr lang="en-US" altLang="pt-BR" sz="2500" dirty="0" smtClean="0"/>
              <a:t>;</a:t>
            </a:r>
            <a:endParaRPr lang="en-US" altLang="pt-BR" sz="2500" dirty="0" smtClean="0"/>
          </a:p>
          <a:p>
            <a:r>
              <a:rPr lang="en-US" altLang="pt-BR" sz="2500" dirty="0" err="1" smtClean="0"/>
              <a:t>Grupo</a:t>
            </a:r>
            <a:r>
              <a:rPr lang="en-US" altLang="pt-BR" sz="2500" dirty="0" smtClean="0"/>
              <a:t> </a:t>
            </a:r>
            <a:r>
              <a:rPr lang="en-US" altLang="pt-BR" sz="2500" dirty="0" smtClean="0"/>
              <a:t>1 e 2 – </a:t>
            </a:r>
            <a:r>
              <a:rPr lang="en-US" altLang="pt-BR" sz="2500" dirty="0" smtClean="0">
                <a:solidFill>
                  <a:srgbClr val="FF0000"/>
                </a:solidFill>
              </a:rPr>
              <a:t>22 de </a:t>
            </a:r>
            <a:r>
              <a:rPr lang="en-US" altLang="pt-BR" sz="2500" dirty="0" err="1" smtClean="0">
                <a:solidFill>
                  <a:srgbClr val="FF0000"/>
                </a:solidFill>
              </a:rPr>
              <a:t>março</a:t>
            </a:r>
            <a:endParaRPr lang="en-US" altLang="pt-BR" sz="2500" dirty="0" smtClean="0">
              <a:solidFill>
                <a:srgbClr val="FF0000"/>
              </a:solidFill>
            </a:endParaRPr>
          </a:p>
          <a:p>
            <a:r>
              <a:rPr lang="en-US" altLang="pt-BR" sz="2500" dirty="0" err="1"/>
              <a:t>Grupo</a:t>
            </a:r>
            <a:r>
              <a:rPr lang="en-US" altLang="pt-BR" sz="2500" dirty="0"/>
              <a:t> 3 e 4 – </a:t>
            </a:r>
            <a:r>
              <a:rPr lang="en-US" altLang="pt-BR" sz="2500" dirty="0">
                <a:solidFill>
                  <a:srgbClr val="FF0000"/>
                </a:solidFill>
              </a:rPr>
              <a:t>27 de </a:t>
            </a:r>
            <a:r>
              <a:rPr lang="en-US" altLang="pt-BR" sz="2500" dirty="0" err="1">
                <a:solidFill>
                  <a:srgbClr val="FF0000"/>
                </a:solidFill>
              </a:rPr>
              <a:t>março</a:t>
            </a:r>
            <a:endParaRPr lang="en-US" altLang="pt-BR" sz="2500" dirty="0">
              <a:solidFill>
                <a:srgbClr val="FF0000"/>
              </a:solidFill>
            </a:endParaRPr>
          </a:p>
          <a:p>
            <a:r>
              <a:rPr lang="en-US" altLang="pt-BR" sz="2500" dirty="0" err="1" smtClean="0"/>
              <a:t>Grupo</a:t>
            </a:r>
            <a:r>
              <a:rPr lang="en-US" altLang="pt-BR" sz="2500" dirty="0" smtClean="0"/>
              <a:t> 5 – </a:t>
            </a:r>
            <a:r>
              <a:rPr lang="en-US" altLang="pt-BR" sz="2500" dirty="0" smtClean="0">
                <a:solidFill>
                  <a:srgbClr val="FF0000"/>
                </a:solidFill>
              </a:rPr>
              <a:t>03 de </a:t>
            </a:r>
            <a:r>
              <a:rPr lang="en-US" altLang="pt-BR" sz="2500" dirty="0" err="1" smtClean="0">
                <a:solidFill>
                  <a:srgbClr val="FF0000"/>
                </a:solidFill>
              </a:rPr>
              <a:t>abril</a:t>
            </a:r>
            <a:endParaRPr lang="en-US" altLang="pt-BR" sz="2500" dirty="0" smtClean="0">
              <a:solidFill>
                <a:srgbClr val="FF0000"/>
              </a:solidFill>
            </a:endParaRPr>
          </a:p>
          <a:p>
            <a:r>
              <a:rPr lang="en-US" altLang="pt-BR" sz="2500" dirty="0" smtClean="0">
                <a:solidFill>
                  <a:srgbClr val="FF0000"/>
                </a:solidFill>
              </a:rPr>
              <a:t>05/04/2018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Assunto</a:t>
            </a:r>
            <a:r>
              <a:rPr lang="en-US" altLang="pt-BR" sz="2500" dirty="0" smtClean="0"/>
              <a:t> </a:t>
            </a:r>
            <a:r>
              <a:rPr lang="en-US" altLang="pt-BR" sz="2500" dirty="0"/>
              <a:t>novo (Linking words) e </a:t>
            </a:r>
            <a:r>
              <a:rPr lang="en-US" altLang="pt-BR" sz="2500" dirty="0" err="1"/>
              <a:t>exercício</a:t>
            </a:r>
            <a:endParaRPr lang="en-US" altLang="pt-BR" sz="2500" dirty="0"/>
          </a:p>
          <a:p>
            <a:r>
              <a:rPr lang="en-US" altLang="pt-BR" sz="2500" dirty="0" smtClean="0">
                <a:solidFill>
                  <a:srgbClr val="FF0000"/>
                </a:solidFill>
              </a:rPr>
              <a:t>10/04/2018</a:t>
            </a:r>
            <a:r>
              <a:rPr lang="en-US" altLang="pt-BR" sz="2500" dirty="0" smtClean="0"/>
              <a:t> Linking words – </a:t>
            </a:r>
            <a:r>
              <a:rPr lang="en-US" altLang="pt-BR" sz="2500" dirty="0" err="1"/>
              <a:t>exercício</a:t>
            </a:r>
            <a:endParaRPr lang="en-US" altLang="pt-BR" sz="2500" dirty="0"/>
          </a:p>
          <a:p>
            <a:r>
              <a:rPr lang="en-US" altLang="pt-BR" sz="2500" dirty="0" smtClean="0">
                <a:solidFill>
                  <a:srgbClr val="FF0000"/>
                </a:solidFill>
              </a:rPr>
              <a:t>12/04/2018 </a:t>
            </a:r>
            <a:r>
              <a:rPr lang="en-US" altLang="pt-BR" sz="2500" dirty="0" err="1" smtClean="0"/>
              <a:t>Listão</a:t>
            </a:r>
            <a:r>
              <a:rPr lang="en-US" altLang="pt-BR" sz="2500" dirty="0" smtClean="0"/>
              <a:t> </a:t>
            </a:r>
            <a:r>
              <a:rPr lang="en-US" altLang="pt-BR" sz="2500" dirty="0" smtClean="0"/>
              <a:t>de </a:t>
            </a:r>
            <a:r>
              <a:rPr lang="en-US" altLang="pt-BR" sz="2500" dirty="0" err="1" smtClean="0"/>
              <a:t>Exercícios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revisão</a:t>
            </a:r>
            <a:r>
              <a:rPr lang="en-US" altLang="pt-BR" sz="2500" dirty="0" smtClean="0"/>
              <a:t> para </a:t>
            </a:r>
            <a:r>
              <a:rPr lang="en-US" altLang="pt-BR" sz="2500" dirty="0" err="1" smtClean="0"/>
              <a:t>prova</a:t>
            </a:r>
            <a:endParaRPr lang="en-US" altLang="pt-BR" sz="2500" dirty="0" smtClean="0"/>
          </a:p>
          <a:p>
            <a:r>
              <a:rPr lang="en-US" altLang="pt-BR" sz="2500" dirty="0" smtClean="0">
                <a:solidFill>
                  <a:srgbClr val="FF0000"/>
                </a:solidFill>
              </a:rPr>
              <a:t>17/04/2018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Avaliação</a:t>
            </a:r>
            <a:r>
              <a:rPr lang="en-US" altLang="pt-BR" sz="2500" dirty="0" smtClean="0"/>
              <a:t> </a:t>
            </a:r>
          </a:p>
          <a:p>
            <a:r>
              <a:rPr lang="en-US" altLang="pt-BR" sz="2500" dirty="0" smtClean="0">
                <a:solidFill>
                  <a:srgbClr val="FF0000"/>
                </a:solidFill>
              </a:rPr>
              <a:t>19/04/2018 </a:t>
            </a:r>
            <a:r>
              <a:rPr lang="en-US" altLang="pt-BR" sz="2500" dirty="0" err="1" smtClean="0"/>
              <a:t>C</a:t>
            </a:r>
            <a:r>
              <a:rPr lang="en-US" altLang="pt-BR" sz="2500" dirty="0" err="1" smtClean="0"/>
              <a:t>orreção</a:t>
            </a:r>
            <a:r>
              <a:rPr lang="en-US" altLang="pt-BR" sz="2500" dirty="0" smtClean="0"/>
              <a:t> </a:t>
            </a:r>
            <a:r>
              <a:rPr lang="en-US" altLang="pt-BR" sz="2500" dirty="0" smtClean="0"/>
              <a:t>da </a:t>
            </a:r>
            <a:r>
              <a:rPr lang="en-US" altLang="pt-BR" sz="2500" dirty="0" err="1" smtClean="0"/>
              <a:t>prova</a:t>
            </a:r>
            <a:r>
              <a:rPr lang="en-US" altLang="pt-BR" sz="2500" dirty="0" smtClean="0"/>
              <a:t>/</a:t>
            </a:r>
            <a:r>
              <a:rPr lang="en-US" altLang="pt-BR" sz="2500" dirty="0" err="1" smtClean="0"/>
              <a:t>Reposição</a:t>
            </a:r>
            <a:endParaRPr lang="en-US" altLang="pt-BR" sz="2500" dirty="0" smtClean="0"/>
          </a:p>
          <a:p>
            <a:r>
              <a:rPr lang="en-US" altLang="pt-BR" sz="2500" dirty="0">
                <a:solidFill>
                  <a:srgbClr val="FF0000"/>
                </a:solidFill>
              </a:rPr>
              <a:t>24/04/2018</a:t>
            </a:r>
            <a:r>
              <a:rPr lang="en-US" altLang="pt-BR" sz="2500" dirty="0"/>
              <a:t> </a:t>
            </a:r>
            <a:r>
              <a:rPr lang="en-US" altLang="pt-BR" sz="2500" dirty="0" err="1"/>
              <a:t>Resultado</a:t>
            </a:r>
            <a:r>
              <a:rPr lang="en-US" altLang="pt-BR" sz="2500" dirty="0"/>
              <a:t> </a:t>
            </a:r>
            <a:r>
              <a:rPr lang="en-US" altLang="pt-BR" sz="2500" dirty="0" smtClean="0"/>
              <a:t>N1</a:t>
            </a:r>
            <a:r>
              <a:rPr lang="en-US" altLang="pt-BR" sz="2500" dirty="0" smtClean="0"/>
              <a:t> </a:t>
            </a:r>
            <a:endParaRPr lang="en-US" altLang="pt-BR" sz="2500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4473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Assuntos</a:t>
            </a:r>
            <a:r>
              <a:rPr lang="en-US" altLang="pt-BR" dirty="0" smtClean="0"/>
              <a:t> da </a:t>
            </a:r>
            <a:r>
              <a:rPr lang="en-US" altLang="pt-BR" dirty="0" err="1" smtClean="0"/>
              <a:t>Prova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534400" cy="5059362"/>
          </a:xfrm>
        </p:spPr>
        <p:txBody>
          <a:bodyPr/>
          <a:lstStyle/>
          <a:p>
            <a:r>
              <a:rPr lang="en-US" altLang="pt-BR" sz="2400" dirty="0" err="1" smtClean="0"/>
              <a:t>Tipos</a:t>
            </a:r>
            <a:r>
              <a:rPr lang="en-US" altLang="pt-BR" sz="2400" dirty="0" smtClean="0"/>
              <a:t> de </a:t>
            </a:r>
            <a:r>
              <a:rPr lang="en-US" altLang="pt-BR" sz="2400" dirty="0" err="1" smtClean="0"/>
              <a:t>Leitura</a:t>
            </a:r>
            <a:r>
              <a:rPr lang="en-US" altLang="pt-BR" sz="2400" dirty="0" smtClean="0"/>
              <a:t> </a:t>
            </a:r>
            <a:r>
              <a:rPr lang="en-US" altLang="pt-BR" sz="2400" dirty="0"/>
              <a:t>e </a:t>
            </a:r>
            <a:r>
              <a:rPr lang="en-US" altLang="pt-BR" sz="2400" dirty="0" err="1"/>
              <a:t>Estratégias</a:t>
            </a:r>
            <a:r>
              <a:rPr lang="en-US" altLang="pt-BR" sz="2400" dirty="0"/>
              <a:t> de </a:t>
            </a:r>
            <a:r>
              <a:rPr lang="en-US" altLang="pt-BR" sz="2400" dirty="0" err="1" smtClean="0"/>
              <a:t>Leitura</a:t>
            </a:r>
            <a:r>
              <a:rPr lang="en-US" altLang="pt-BR" sz="2400" dirty="0" smtClean="0"/>
              <a:t> (</a:t>
            </a:r>
            <a:r>
              <a:rPr lang="en-US" altLang="pt-BR" sz="2400" dirty="0" err="1" smtClean="0"/>
              <a:t>será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colocado</a:t>
            </a:r>
            <a:r>
              <a:rPr lang="en-US" altLang="pt-BR" sz="2400" dirty="0" smtClean="0"/>
              <a:t> um </a:t>
            </a:r>
            <a:r>
              <a:rPr lang="en-US" altLang="pt-BR" sz="2400" dirty="0" err="1" smtClean="0"/>
              <a:t>texto</a:t>
            </a:r>
            <a:r>
              <a:rPr lang="en-US" altLang="pt-BR" sz="2400" dirty="0" smtClean="0"/>
              <a:t> e </a:t>
            </a:r>
            <a:r>
              <a:rPr lang="en-US" altLang="pt-BR" sz="2400" dirty="0" err="1" smtClean="0"/>
              <a:t>feitas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perguntas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sobre</a:t>
            </a:r>
            <a:r>
              <a:rPr lang="en-US" altLang="pt-BR" sz="2400" dirty="0" smtClean="0"/>
              <a:t> o </a:t>
            </a:r>
            <a:r>
              <a:rPr lang="en-US" altLang="pt-BR" sz="2400" dirty="0" err="1" smtClean="0"/>
              <a:t>texto</a:t>
            </a:r>
            <a:r>
              <a:rPr lang="en-US" altLang="pt-BR" sz="2400" dirty="0" smtClean="0"/>
              <a:t>, </a:t>
            </a:r>
            <a:r>
              <a:rPr lang="en-US" altLang="pt-BR" sz="2400" dirty="0" err="1" smtClean="0"/>
              <a:t>não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irão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ser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cobrados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nomes</a:t>
            </a:r>
            <a:r>
              <a:rPr lang="en-US" altLang="pt-BR" sz="2400" dirty="0" smtClean="0"/>
              <a:t> das </a:t>
            </a:r>
            <a:r>
              <a:rPr lang="en-US" altLang="pt-BR" sz="2400" dirty="0" err="1" smtClean="0"/>
              <a:t>técnicas</a:t>
            </a:r>
            <a:r>
              <a:rPr lang="en-US" altLang="pt-BR" sz="2400" dirty="0" smtClean="0"/>
              <a:t>);</a:t>
            </a:r>
            <a:endParaRPr lang="en-US" altLang="pt-BR" sz="2400" dirty="0" smtClean="0"/>
          </a:p>
          <a:p>
            <a:r>
              <a:rPr lang="en-US" altLang="pt-BR" sz="2400" dirty="0" err="1" smtClean="0"/>
              <a:t>Signos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Linguísticos</a:t>
            </a:r>
            <a:r>
              <a:rPr lang="en-US" altLang="pt-BR" sz="2400" dirty="0" smtClean="0"/>
              <a:t>;</a:t>
            </a:r>
            <a:endParaRPr lang="en-US" altLang="pt-BR" sz="2400" dirty="0" smtClean="0"/>
          </a:p>
          <a:p>
            <a:r>
              <a:rPr lang="en-US" altLang="pt-BR" sz="2400" dirty="0" smtClean="0"/>
              <a:t>Word Formation;</a:t>
            </a:r>
            <a:endParaRPr lang="en-US" altLang="pt-BR" sz="2400" dirty="0" smtClean="0"/>
          </a:p>
          <a:p>
            <a:r>
              <a:rPr lang="en-US" altLang="pt-BR" sz="2400" dirty="0" smtClean="0"/>
              <a:t>Reference </a:t>
            </a:r>
            <a:r>
              <a:rPr lang="en-US" altLang="pt-BR" sz="2400" dirty="0" smtClean="0"/>
              <a:t>Words.</a:t>
            </a:r>
            <a:endParaRPr lang="en-US" altLang="pt-BR" sz="2400" dirty="0" smtClean="0"/>
          </a:p>
          <a:p>
            <a:endParaRPr lang="en-US" altLang="pt-BR" sz="2400" dirty="0" smtClean="0"/>
          </a:p>
          <a:p>
            <a:r>
              <a:rPr lang="en-US" altLang="pt-B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</a:t>
            </a:r>
            <a:r>
              <a:rPr lang="en-US" altLang="pt-BR" sz="2400" dirty="0" smtClean="0"/>
              <a:t>:</a:t>
            </a:r>
          </a:p>
          <a:p>
            <a:r>
              <a:rPr lang="en-US" altLang="pt-BR" sz="2400" dirty="0" err="1" smtClean="0"/>
              <a:t>Avaliação</a:t>
            </a:r>
            <a:r>
              <a:rPr lang="en-US" altLang="pt-BR" sz="2400" dirty="0" smtClean="0"/>
              <a:t> individual e </a:t>
            </a:r>
            <a:r>
              <a:rPr lang="en-US" altLang="pt-BR" sz="2400" dirty="0" err="1" smtClean="0"/>
              <a:t>sem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consulta</a:t>
            </a:r>
            <a:r>
              <a:rPr lang="en-US" altLang="pt-BR" sz="2400" dirty="0" smtClean="0"/>
              <a:t> 80% </a:t>
            </a:r>
            <a:r>
              <a:rPr lang="en-US" altLang="pt-BR" sz="2400" dirty="0" err="1" smtClean="0"/>
              <a:t>objetiva</a:t>
            </a:r>
            <a:endParaRPr lang="en-US" altLang="pt-BR" sz="2400" dirty="0" smtClean="0"/>
          </a:p>
          <a:p>
            <a:r>
              <a:rPr lang="en-US" altLang="pt-BR" sz="2400" dirty="0" err="1" smtClean="0"/>
              <a:t>Reposição</a:t>
            </a:r>
            <a:r>
              <a:rPr lang="en-US" altLang="pt-BR" sz="2400" dirty="0" smtClean="0"/>
              <a:t>: </a:t>
            </a:r>
            <a:r>
              <a:rPr lang="en-US" altLang="pt-BR" sz="2400" dirty="0" err="1" smtClean="0"/>
              <a:t>Avaliação</a:t>
            </a:r>
            <a:r>
              <a:rPr lang="en-US" altLang="pt-BR" sz="2400" dirty="0" smtClean="0"/>
              <a:t> individual e </a:t>
            </a:r>
            <a:r>
              <a:rPr lang="en-US" altLang="pt-BR" sz="2400" dirty="0" err="1" smtClean="0"/>
              <a:t>sem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consulta</a:t>
            </a:r>
            <a:r>
              <a:rPr lang="en-US" altLang="pt-BR" sz="2400" dirty="0" smtClean="0"/>
              <a:t> 100% </a:t>
            </a:r>
            <a:r>
              <a:rPr lang="en-US" altLang="pt-BR" sz="2400" dirty="0" err="1" smtClean="0"/>
              <a:t>subjetiva</a:t>
            </a:r>
            <a:endParaRPr lang="en-US" altLang="pt-BR" sz="2400" dirty="0"/>
          </a:p>
          <a:p>
            <a:pPr marL="0" indent="0">
              <a:buNone/>
            </a:pPr>
            <a:r>
              <a:rPr lang="pt-BR" altLang="pt-BR" sz="2400" dirty="0" smtClean="0"/>
              <a:t>     </a:t>
            </a:r>
            <a:endParaRPr lang="en-US" altLang="pt-BR" sz="2400" dirty="0"/>
          </a:p>
        </p:txBody>
      </p:sp>
    </p:spTree>
    <p:extLst>
      <p:ext uri="{BB962C8B-B14F-4D97-AF65-F5344CB8AC3E}">
        <p14:creationId xmlns:p14="http://schemas.microsoft.com/office/powerpoint/2010/main" val="34061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46187"/>
          </a:xfrm>
        </p:spPr>
        <p:txBody>
          <a:bodyPr/>
          <a:lstStyle/>
          <a:p>
            <a:r>
              <a:rPr lang="en-US" altLang="pt-BR" dirty="0" smtClean="0"/>
              <a:t>Group 1 – </a:t>
            </a:r>
            <a:r>
              <a:rPr lang="en-US" altLang="pt-BR" dirty="0" err="1" smtClean="0"/>
              <a:t>Prefixation</a:t>
            </a:r>
            <a:endParaRPr lang="en-US" alt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/>
          <a:lstStyle/>
          <a:p>
            <a:r>
              <a:rPr lang="en-US" altLang="pt-BR" sz="2400" dirty="0">
                <a:solidFill>
                  <a:srgbClr val="FF0000"/>
                </a:solidFill>
              </a:rPr>
              <a:t>Prefixes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são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acrescentados</a:t>
            </a:r>
            <a:r>
              <a:rPr lang="en-US" altLang="pt-BR" sz="2400" dirty="0"/>
              <a:t> no </a:t>
            </a:r>
            <a:r>
              <a:rPr lang="en-US" altLang="pt-BR" sz="2400" dirty="0" err="1"/>
              <a:t>início</a:t>
            </a:r>
            <a:r>
              <a:rPr lang="en-US" altLang="pt-BR" sz="2400" dirty="0"/>
              <a:t> das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.</a:t>
            </a:r>
            <a:r>
              <a:rPr lang="en-US" altLang="pt-BR" sz="2400" dirty="0">
                <a:solidFill>
                  <a:srgbClr val="FF0000"/>
                </a:solidFill>
              </a:rPr>
              <a:t> </a:t>
            </a:r>
            <a:endParaRPr lang="en-US" altLang="pt-BR" sz="2400" dirty="0" smtClean="0">
              <a:solidFill>
                <a:srgbClr val="FF0000"/>
              </a:solidFill>
            </a:endParaRPr>
          </a:p>
          <a:p>
            <a:r>
              <a:rPr lang="en-US" altLang="pt-BR" sz="2400" dirty="0" err="1"/>
              <a:t>Explique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tipos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prefixos</a:t>
            </a:r>
            <a:r>
              <a:rPr lang="en-US" altLang="pt-BR" sz="2400" dirty="0"/>
              <a:t> e o que </a:t>
            </a:r>
            <a:r>
              <a:rPr lang="en-US" altLang="pt-BR" sz="2400" dirty="0" err="1"/>
              <a:t>significam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/>
              <a:t>Procure </a:t>
            </a:r>
            <a:r>
              <a:rPr lang="en-US" altLang="pt-BR" sz="2400" dirty="0" err="1"/>
              <a:t>exemplos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 com </a:t>
            </a:r>
            <a:r>
              <a:rPr lang="en-US" altLang="pt-BR" sz="2400" dirty="0" err="1"/>
              <a:t>prefixos</a:t>
            </a:r>
            <a:r>
              <a:rPr lang="en-US" altLang="pt-BR" sz="2400" dirty="0"/>
              <a:t> que </a:t>
            </a:r>
            <a:r>
              <a:rPr lang="en-US" altLang="pt-BR" sz="2400" dirty="0" err="1"/>
              <a:t>existem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área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informática</a:t>
            </a:r>
            <a:r>
              <a:rPr lang="en-US" altLang="pt-BR" sz="2400" dirty="0"/>
              <a:t> e/</a:t>
            </a:r>
            <a:r>
              <a:rPr lang="en-US" altLang="pt-BR" sz="2400" dirty="0" err="1"/>
              <a:t>ou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technológica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/>
              <a:t>Utilize o </a:t>
            </a:r>
            <a:r>
              <a:rPr lang="en-US" altLang="pt-BR" sz="2400" dirty="0" err="1"/>
              <a:t>capítulo</a:t>
            </a:r>
            <a:r>
              <a:rPr lang="en-US" altLang="pt-BR" sz="2400" dirty="0"/>
              <a:t> 4 do </a:t>
            </a:r>
            <a:r>
              <a:rPr lang="en-US" altLang="pt-BR" sz="2400" dirty="0" err="1"/>
              <a:t>livro</a:t>
            </a:r>
            <a:r>
              <a:rPr lang="en-US" altLang="pt-BR" sz="2400" dirty="0"/>
              <a:t> (</a:t>
            </a:r>
            <a:r>
              <a:rPr lang="en-US" altLang="pt-BR" sz="2400" dirty="0" err="1"/>
              <a:t>faça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algumas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atividades</a:t>
            </a:r>
            <a:r>
              <a:rPr lang="en-US" altLang="pt-BR" sz="2400" dirty="0"/>
              <a:t>);</a:t>
            </a:r>
          </a:p>
          <a:p>
            <a:r>
              <a:rPr lang="en-US" altLang="pt-BR" sz="2400" dirty="0"/>
              <a:t>Utilize </a:t>
            </a:r>
            <a:r>
              <a:rPr lang="en-US" altLang="pt-BR" sz="2400" dirty="0" err="1"/>
              <a:t>exercícios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criativos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ou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apresentações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criativas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 err="1"/>
              <a:t>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vez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traduzir</a:t>
            </a:r>
            <a:r>
              <a:rPr lang="en-US" altLang="pt-BR" sz="2400" dirty="0"/>
              <a:t> as </a:t>
            </a:r>
            <a:r>
              <a:rPr lang="en-US" altLang="pt-BR" sz="2400" dirty="0" err="1"/>
              <a:t>expressões</a:t>
            </a:r>
            <a:r>
              <a:rPr lang="en-US" altLang="pt-BR" sz="2400" dirty="0"/>
              <a:t> para o </a:t>
            </a:r>
            <a:r>
              <a:rPr lang="en-US" altLang="pt-BR" sz="2400" dirty="0" err="1"/>
              <a:t>português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trabalhe</a:t>
            </a:r>
            <a:r>
              <a:rPr lang="en-US" altLang="pt-BR" sz="2400" dirty="0"/>
              <a:t> com imagens. </a:t>
            </a:r>
            <a:endParaRPr lang="en-US" altLang="pt-BR" sz="2400" dirty="0" smtClean="0"/>
          </a:p>
          <a:p>
            <a:r>
              <a:rPr lang="en-US" altLang="pt-BR" sz="2400" dirty="0" err="1" smtClean="0"/>
              <a:t>Traga</a:t>
            </a:r>
            <a:r>
              <a:rPr lang="en-US" altLang="pt-BR" sz="2400" dirty="0" smtClean="0"/>
              <a:t> um </a:t>
            </a:r>
            <a:r>
              <a:rPr lang="en-US" altLang="pt-BR" sz="2400" dirty="0" err="1" smtClean="0"/>
              <a:t>texto</a:t>
            </a:r>
            <a:r>
              <a:rPr lang="en-US" altLang="pt-BR" sz="2400" dirty="0" smtClean="0"/>
              <a:t> e </a:t>
            </a:r>
            <a:r>
              <a:rPr lang="en-US" altLang="pt-BR" sz="2400" dirty="0" err="1" smtClean="0"/>
              <a:t>mostre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nele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os</a:t>
            </a:r>
            <a:r>
              <a:rPr lang="en-US" altLang="pt-BR" sz="2400" dirty="0" smtClean="0"/>
              <a:t> </a:t>
            </a:r>
            <a:r>
              <a:rPr lang="en-US" altLang="pt-BR" sz="2400" dirty="0" err="1" smtClean="0"/>
              <a:t>exemplos</a:t>
            </a:r>
            <a:r>
              <a:rPr lang="en-US" altLang="pt-BR" sz="2400" dirty="0" smtClean="0"/>
              <a:t>.</a:t>
            </a:r>
            <a:endParaRPr lang="en-US" alt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46187"/>
          </a:xfrm>
        </p:spPr>
        <p:txBody>
          <a:bodyPr/>
          <a:lstStyle/>
          <a:p>
            <a:r>
              <a:rPr lang="en-US" altLang="pt-BR" dirty="0" smtClean="0"/>
              <a:t>Group </a:t>
            </a:r>
            <a:r>
              <a:rPr lang="en-US" altLang="pt-BR" dirty="0" smtClean="0"/>
              <a:t>2 </a:t>
            </a:r>
            <a:r>
              <a:rPr lang="en-US" altLang="pt-BR" dirty="0" smtClean="0"/>
              <a:t>– </a:t>
            </a:r>
            <a:r>
              <a:rPr lang="en-US" altLang="pt-BR" dirty="0" err="1" smtClean="0"/>
              <a:t>Sufixation</a:t>
            </a:r>
            <a:endParaRPr lang="en-US" alt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5105400"/>
          </a:xfrm>
        </p:spPr>
        <p:txBody>
          <a:bodyPr/>
          <a:lstStyle/>
          <a:p>
            <a:r>
              <a:rPr lang="en-US" altLang="pt-BR" sz="2400" dirty="0" err="1">
                <a:solidFill>
                  <a:srgbClr val="FF0000"/>
                </a:solidFill>
              </a:rPr>
              <a:t>Sufixes</a:t>
            </a:r>
            <a:r>
              <a:rPr lang="en-US" altLang="pt-BR" sz="2400" dirty="0">
                <a:solidFill>
                  <a:srgbClr val="FF0000"/>
                </a:solidFill>
              </a:rPr>
              <a:t> </a:t>
            </a:r>
            <a:r>
              <a:rPr lang="en-US" altLang="pt-BR" sz="2400" dirty="0" err="1"/>
              <a:t>são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acrescentados</a:t>
            </a:r>
            <a:r>
              <a:rPr lang="en-US" altLang="pt-BR" sz="2400" dirty="0"/>
              <a:t> no final das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.</a:t>
            </a:r>
          </a:p>
          <a:p>
            <a:r>
              <a:rPr lang="en-US" altLang="pt-BR" sz="2400" dirty="0" err="1" smtClean="0"/>
              <a:t>Explique</a:t>
            </a:r>
            <a:r>
              <a:rPr lang="en-US" altLang="pt-BR" sz="2400" dirty="0" smtClean="0"/>
              <a:t> </a:t>
            </a:r>
            <a:r>
              <a:rPr lang="en-US" altLang="pt-BR" sz="2400" dirty="0" err="1"/>
              <a:t>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tipos</a:t>
            </a:r>
            <a:r>
              <a:rPr lang="en-US" altLang="pt-BR" sz="2400" dirty="0"/>
              <a:t> de </a:t>
            </a:r>
            <a:r>
              <a:rPr lang="en-US" altLang="pt-BR" sz="2400" dirty="0" err="1" smtClean="0"/>
              <a:t>sufixos</a:t>
            </a:r>
            <a:r>
              <a:rPr lang="en-US" altLang="pt-BR" sz="2400" dirty="0" smtClean="0"/>
              <a:t> </a:t>
            </a:r>
            <a:r>
              <a:rPr lang="en-US" altLang="pt-BR" sz="2400" dirty="0"/>
              <a:t>e o que </a:t>
            </a:r>
            <a:r>
              <a:rPr lang="en-US" altLang="pt-BR" sz="2400" dirty="0" err="1"/>
              <a:t>significam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/>
              <a:t>Procure </a:t>
            </a:r>
            <a:r>
              <a:rPr lang="en-US" altLang="pt-BR" sz="2400" dirty="0" err="1"/>
              <a:t>exemplos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 com </a:t>
            </a:r>
            <a:r>
              <a:rPr lang="en-US" altLang="pt-BR" sz="2400" dirty="0" err="1"/>
              <a:t>sufixos</a:t>
            </a:r>
            <a:r>
              <a:rPr lang="en-US" altLang="pt-BR" sz="2400" dirty="0"/>
              <a:t> </a:t>
            </a:r>
            <a:r>
              <a:rPr lang="en-US" altLang="pt-BR" sz="2400" dirty="0" smtClean="0"/>
              <a:t>que </a:t>
            </a:r>
            <a:r>
              <a:rPr lang="en-US" altLang="pt-BR" sz="2400" dirty="0" err="1"/>
              <a:t>existem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área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informática</a:t>
            </a:r>
            <a:r>
              <a:rPr lang="en-US" altLang="pt-BR" sz="2400" dirty="0"/>
              <a:t> e/</a:t>
            </a:r>
            <a:r>
              <a:rPr lang="en-US" altLang="pt-BR" sz="2400" dirty="0" err="1"/>
              <a:t>ou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technológica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/>
              <a:t>Utilize o </a:t>
            </a:r>
            <a:r>
              <a:rPr lang="en-US" altLang="pt-BR" sz="2400" dirty="0" err="1"/>
              <a:t>capítulo</a:t>
            </a:r>
            <a:r>
              <a:rPr lang="en-US" altLang="pt-BR" sz="2400" dirty="0"/>
              <a:t> </a:t>
            </a:r>
            <a:r>
              <a:rPr lang="en-US" altLang="pt-BR" sz="2400" dirty="0" smtClean="0"/>
              <a:t>5 </a:t>
            </a:r>
            <a:r>
              <a:rPr lang="en-US" altLang="pt-BR" sz="2400" dirty="0"/>
              <a:t>do </a:t>
            </a:r>
            <a:r>
              <a:rPr lang="en-US" altLang="pt-BR" sz="2400" dirty="0" err="1"/>
              <a:t>livro</a:t>
            </a:r>
            <a:r>
              <a:rPr lang="en-US" altLang="pt-BR" sz="2400" dirty="0"/>
              <a:t> (</a:t>
            </a:r>
            <a:r>
              <a:rPr lang="en-US" altLang="pt-BR" sz="2400" dirty="0" err="1"/>
              <a:t>faça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algumas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atividades</a:t>
            </a:r>
            <a:r>
              <a:rPr lang="en-US" altLang="pt-BR" sz="2400" dirty="0"/>
              <a:t>);</a:t>
            </a:r>
          </a:p>
          <a:p>
            <a:r>
              <a:rPr lang="en-US" altLang="pt-BR" sz="2400" dirty="0"/>
              <a:t>Utilize </a:t>
            </a:r>
            <a:r>
              <a:rPr lang="en-US" altLang="pt-BR" sz="2400" dirty="0" err="1"/>
              <a:t>exercícios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criativos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ou</a:t>
            </a:r>
            <a:r>
              <a:rPr lang="en-US" altLang="pt-BR" sz="2400" dirty="0"/>
              <a:t> </a:t>
            </a:r>
            <a:r>
              <a:rPr lang="en-US" altLang="pt-BR" sz="2400" dirty="0" err="1"/>
              <a:t>apresentações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criativas</a:t>
            </a:r>
            <a:r>
              <a:rPr lang="en-US" altLang="pt-BR" sz="2400" dirty="0"/>
              <a:t>;</a:t>
            </a:r>
          </a:p>
          <a:p>
            <a:r>
              <a:rPr lang="en-US" altLang="pt-BR" sz="2400" dirty="0" err="1"/>
              <a:t>Em</a:t>
            </a:r>
            <a:r>
              <a:rPr lang="en-US" altLang="pt-BR" sz="2400" dirty="0"/>
              <a:t> </a:t>
            </a:r>
            <a:r>
              <a:rPr lang="en-US" altLang="pt-BR" sz="2400" dirty="0" err="1"/>
              <a:t>vez</a:t>
            </a:r>
            <a:r>
              <a:rPr lang="en-US" altLang="pt-BR" sz="2400" dirty="0"/>
              <a:t> de </a:t>
            </a:r>
            <a:r>
              <a:rPr lang="en-US" altLang="pt-BR" sz="2400" dirty="0" err="1"/>
              <a:t>traduzir</a:t>
            </a:r>
            <a:r>
              <a:rPr lang="en-US" altLang="pt-BR" sz="2400" dirty="0"/>
              <a:t> as </a:t>
            </a:r>
            <a:r>
              <a:rPr lang="en-US" altLang="pt-BR" sz="2400" dirty="0" err="1"/>
              <a:t>expressões</a:t>
            </a:r>
            <a:r>
              <a:rPr lang="en-US" altLang="pt-BR" sz="2400" dirty="0"/>
              <a:t> para o </a:t>
            </a:r>
            <a:r>
              <a:rPr lang="en-US" altLang="pt-BR" sz="2400" dirty="0" err="1"/>
              <a:t>português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trabalhe</a:t>
            </a:r>
            <a:r>
              <a:rPr lang="en-US" altLang="pt-BR" sz="2400" dirty="0"/>
              <a:t> com imagens. </a:t>
            </a:r>
            <a:endParaRPr lang="en-US" altLang="pt-BR" sz="2400" dirty="0" smtClean="0"/>
          </a:p>
          <a:p>
            <a:r>
              <a:rPr lang="en-US" altLang="pt-BR" sz="2400" dirty="0" err="1"/>
              <a:t>Traga</a:t>
            </a:r>
            <a:r>
              <a:rPr lang="en-US" altLang="pt-BR" sz="2400" dirty="0"/>
              <a:t> um </a:t>
            </a:r>
            <a:r>
              <a:rPr lang="en-US" altLang="pt-BR" sz="2400" dirty="0" err="1"/>
              <a:t>texto</a:t>
            </a:r>
            <a:r>
              <a:rPr lang="en-US" altLang="pt-BR" sz="2400" dirty="0"/>
              <a:t> e </a:t>
            </a:r>
            <a:r>
              <a:rPr lang="en-US" altLang="pt-BR" sz="2400" dirty="0" err="1"/>
              <a:t>mostre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nele</a:t>
            </a:r>
            <a:r>
              <a:rPr lang="en-US" altLang="pt-BR" sz="2400" dirty="0"/>
              <a:t> </a:t>
            </a:r>
            <a:r>
              <a:rPr lang="en-US" altLang="pt-BR" sz="2400" dirty="0" err="1"/>
              <a:t>os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exemplos</a:t>
            </a:r>
            <a:r>
              <a:rPr lang="en-US" altLang="pt-BR" sz="2400" dirty="0"/>
              <a:t>.</a:t>
            </a:r>
          </a:p>
          <a:p>
            <a:endParaRPr lang="en-US" altLang="pt-BR" sz="2400" dirty="0"/>
          </a:p>
        </p:txBody>
      </p:sp>
    </p:spTree>
    <p:extLst>
      <p:ext uri="{BB962C8B-B14F-4D97-AF65-F5344CB8AC3E}">
        <p14:creationId xmlns:p14="http://schemas.microsoft.com/office/powerpoint/2010/main" val="16788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r>
              <a:rPr lang="en-US" altLang="pt-BR" dirty="0" err="1"/>
              <a:t>Grupo</a:t>
            </a:r>
            <a:r>
              <a:rPr lang="en-US" altLang="pt-BR" dirty="0"/>
              <a:t> </a:t>
            </a:r>
            <a:r>
              <a:rPr lang="en-US" altLang="pt-BR" dirty="0"/>
              <a:t>3</a:t>
            </a:r>
            <a:r>
              <a:rPr lang="en-US" altLang="pt-BR" dirty="0" smtClean="0"/>
              <a:t> </a:t>
            </a:r>
            <a:r>
              <a:rPr lang="en-US" altLang="pt-BR" dirty="0"/>
              <a:t>– </a:t>
            </a:r>
            <a:r>
              <a:rPr lang="en-US" altLang="pt-BR" dirty="0" smtClean="0"/>
              <a:t>Backformation, Acronyms e Clipping</a:t>
            </a:r>
            <a:endParaRPr lang="en-US" altLang="pt-B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5181600"/>
          </a:xfrm>
        </p:spPr>
        <p:txBody>
          <a:bodyPr/>
          <a:lstStyle/>
          <a:p>
            <a:r>
              <a:rPr lang="en-US" altLang="pt-BR" sz="2300" dirty="0" smtClean="0">
                <a:solidFill>
                  <a:srgbClr val="FF0000"/>
                </a:solidFill>
              </a:rPr>
              <a:t>Backformation</a:t>
            </a:r>
            <a:r>
              <a:rPr lang="en-US" altLang="pt-BR" sz="2300" dirty="0" smtClean="0"/>
              <a:t> é o </a:t>
            </a:r>
            <a:r>
              <a:rPr lang="en-US" altLang="pt-BR" sz="2300" dirty="0" err="1" smtClean="0"/>
              <a:t>processo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onde</a:t>
            </a:r>
            <a:r>
              <a:rPr lang="en-US" altLang="pt-BR" sz="2300" dirty="0" smtClean="0"/>
              <a:t> a </a:t>
            </a:r>
            <a:r>
              <a:rPr lang="en-US" altLang="pt-BR" sz="2300" dirty="0" err="1" smtClean="0"/>
              <a:t>plavra</a:t>
            </a:r>
            <a:r>
              <a:rPr lang="en-US" altLang="pt-BR" sz="2300" dirty="0" smtClean="0"/>
              <a:t> é </a:t>
            </a:r>
            <a:r>
              <a:rPr lang="en-US" altLang="pt-BR" sz="2300" dirty="0" err="1" smtClean="0"/>
              <a:t>reduzida</a:t>
            </a:r>
            <a:r>
              <a:rPr lang="en-US" altLang="pt-BR" sz="2300" dirty="0" smtClean="0"/>
              <a:t> e </a:t>
            </a:r>
            <a:r>
              <a:rPr lang="en-US" altLang="pt-BR" sz="2300" dirty="0" err="1" smtClean="0"/>
              <a:t>uma</a:t>
            </a:r>
            <a:r>
              <a:rPr lang="en-US" altLang="pt-BR" sz="2300" dirty="0" smtClean="0"/>
              <a:t>, </a:t>
            </a:r>
            <a:r>
              <a:rPr lang="en-US" altLang="pt-BR" sz="2300" dirty="0" err="1" smtClean="0"/>
              <a:t>duas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ou</a:t>
            </a:r>
            <a:r>
              <a:rPr lang="en-US" altLang="pt-BR" sz="2300" dirty="0" smtClean="0"/>
              <a:t> no </a:t>
            </a:r>
            <a:r>
              <a:rPr lang="en-US" altLang="pt-BR" sz="2300" dirty="0" err="1" smtClean="0"/>
              <a:t>máximo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três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letras</a:t>
            </a:r>
            <a:r>
              <a:rPr lang="en-US" altLang="pt-BR" sz="2300" dirty="0" smtClean="0"/>
              <a:t>, </a:t>
            </a:r>
            <a:r>
              <a:rPr lang="en-US" altLang="pt-BR" sz="2300" dirty="0" err="1" smtClean="0"/>
              <a:t>geralmente</a:t>
            </a:r>
            <a:r>
              <a:rPr lang="en-US" altLang="pt-BR" sz="2300" dirty="0" smtClean="0"/>
              <a:t> para se </a:t>
            </a:r>
            <a:r>
              <a:rPr lang="en-US" altLang="pt-BR" sz="2300" dirty="0" err="1" smtClean="0"/>
              <a:t>tornar</a:t>
            </a:r>
            <a:r>
              <a:rPr lang="en-US" altLang="pt-BR" sz="2300" dirty="0" smtClean="0"/>
              <a:t> um </a:t>
            </a:r>
            <a:r>
              <a:rPr lang="en-US" altLang="pt-BR" sz="2300" dirty="0" err="1" smtClean="0"/>
              <a:t>verbo</a:t>
            </a:r>
            <a:r>
              <a:rPr lang="en-US" altLang="pt-BR" sz="2300" dirty="0" smtClean="0"/>
              <a:t>.</a:t>
            </a:r>
          </a:p>
          <a:p>
            <a:r>
              <a:rPr lang="en-US" altLang="pt-BR" sz="2300" dirty="0" smtClean="0">
                <a:solidFill>
                  <a:srgbClr val="FF0000"/>
                </a:solidFill>
              </a:rPr>
              <a:t>Acronyms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são</a:t>
            </a:r>
            <a:r>
              <a:rPr lang="en-US" altLang="pt-BR" sz="2300" dirty="0" smtClean="0"/>
              <a:t> as </a:t>
            </a:r>
            <a:r>
              <a:rPr lang="en-US" altLang="pt-BR" sz="2300" dirty="0" err="1" smtClean="0"/>
              <a:t>siglas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feitas</a:t>
            </a:r>
            <a:r>
              <a:rPr lang="en-US" altLang="pt-BR" sz="2300" dirty="0" smtClean="0"/>
              <a:t> a </a:t>
            </a:r>
            <a:r>
              <a:rPr lang="en-US" altLang="pt-BR" sz="2300" dirty="0" err="1" smtClean="0"/>
              <a:t>partir</a:t>
            </a:r>
            <a:r>
              <a:rPr lang="en-US" altLang="pt-BR" sz="2300" dirty="0" smtClean="0"/>
              <a:t> da </a:t>
            </a:r>
            <a:r>
              <a:rPr lang="en-US" altLang="pt-BR" sz="2300" dirty="0" err="1" smtClean="0"/>
              <a:t>primeira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letra</a:t>
            </a:r>
            <a:r>
              <a:rPr lang="en-US" altLang="pt-BR" sz="2300" dirty="0" smtClean="0"/>
              <a:t> das </a:t>
            </a:r>
            <a:r>
              <a:rPr lang="en-US" altLang="pt-BR" sz="2300" dirty="0" err="1" smtClean="0"/>
              <a:t>palavras</a:t>
            </a:r>
            <a:r>
              <a:rPr lang="en-US" altLang="pt-BR" sz="2300" dirty="0" smtClean="0"/>
              <a:t> de </a:t>
            </a:r>
            <a:r>
              <a:rPr lang="en-US" altLang="pt-BR" sz="2300" dirty="0" err="1" smtClean="0"/>
              <a:t>uma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expressão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ou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frase</a:t>
            </a:r>
            <a:r>
              <a:rPr lang="en-US" altLang="pt-BR" sz="2300" dirty="0" smtClean="0"/>
              <a:t>.</a:t>
            </a:r>
          </a:p>
          <a:p>
            <a:r>
              <a:rPr lang="en-US" altLang="pt-BR" sz="2300" dirty="0">
                <a:solidFill>
                  <a:srgbClr val="FF0000"/>
                </a:solidFill>
              </a:rPr>
              <a:t>Clipping</a:t>
            </a:r>
            <a:r>
              <a:rPr lang="en-US" altLang="pt-BR" sz="2300" dirty="0"/>
              <a:t> é a </a:t>
            </a:r>
            <a:r>
              <a:rPr lang="en-US" altLang="pt-BR" sz="2300" dirty="0" err="1"/>
              <a:t>diminuição</a:t>
            </a:r>
            <a:r>
              <a:rPr lang="en-US" altLang="pt-BR" sz="2300" dirty="0"/>
              <a:t> da </a:t>
            </a:r>
            <a:r>
              <a:rPr lang="en-US" altLang="pt-BR" sz="2300" dirty="0" err="1"/>
              <a:t>palavra</a:t>
            </a:r>
            <a:r>
              <a:rPr lang="en-US" altLang="pt-BR" sz="2300" dirty="0"/>
              <a:t> (para </a:t>
            </a:r>
            <a:r>
              <a:rPr lang="en-US" altLang="pt-BR" sz="2300" dirty="0" err="1"/>
              <a:t>uma</a:t>
            </a:r>
            <a:r>
              <a:rPr lang="en-US" altLang="pt-BR" sz="2300" dirty="0"/>
              <a:t> </a:t>
            </a:r>
            <a:r>
              <a:rPr lang="en-US" altLang="pt-BR" sz="2300" dirty="0" err="1"/>
              <a:t>sílaba</a:t>
            </a:r>
            <a:r>
              <a:rPr lang="en-US" altLang="pt-BR" sz="2300" dirty="0"/>
              <a:t> </a:t>
            </a:r>
            <a:r>
              <a:rPr lang="en-US" altLang="pt-BR" sz="2300" dirty="0" err="1"/>
              <a:t>por</a:t>
            </a:r>
            <a:r>
              <a:rPr lang="en-US" altLang="pt-BR" sz="2300" dirty="0"/>
              <a:t> </a:t>
            </a:r>
            <a:r>
              <a:rPr lang="en-US" altLang="pt-BR" sz="2300" dirty="0" err="1"/>
              <a:t>exemplo</a:t>
            </a:r>
            <a:r>
              <a:rPr lang="en-US" altLang="pt-BR" sz="2300" dirty="0"/>
              <a:t>)</a:t>
            </a:r>
          </a:p>
          <a:p>
            <a:pPr marL="533400" indent="-533400"/>
            <a:r>
              <a:rPr lang="en-US" altLang="pt-BR" sz="2300" dirty="0" err="1" smtClean="0"/>
              <a:t>Pesquisar</a:t>
            </a:r>
            <a:r>
              <a:rPr lang="en-US" altLang="pt-BR" sz="2300" dirty="0" smtClean="0"/>
              <a:t> </a:t>
            </a:r>
            <a:r>
              <a:rPr lang="en-US" altLang="pt-BR" sz="2300" dirty="0" err="1"/>
              <a:t>os</a:t>
            </a:r>
            <a:r>
              <a:rPr lang="en-US" altLang="pt-BR" sz="2300" dirty="0"/>
              <a:t> </a:t>
            </a:r>
            <a:r>
              <a:rPr lang="en-US" altLang="pt-BR" sz="2300" dirty="0" err="1"/>
              <a:t>processos</a:t>
            </a:r>
            <a:r>
              <a:rPr lang="en-US" altLang="pt-BR" sz="2300" dirty="0"/>
              <a:t> e </a:t>
            </a:r>
            <a:r>
              <a:rPr lang="en-US" altLang="pt-BR" sz="2300" dirty="0" err="1"/>
              <a:t>trazer</a:t>
            </a:r>
            <a:r>
              <a:rPr lang="en-US" altLang="pt-BR" sz="2300" dirty="0"/>
              <a:t> </a:t>
            </a:r>
            <a:r>
              <a:rPr lang="en-US" altLang="pt-BR" sz="2300" dirty="0" err="1"/>
              <a:t>exemplos</a:t>
            </a:r>
            <a:r>
              <a:rPr lang="en-US" altLang="pt-BR" sz="2300" dirty="0"/>
              <a:t> </a:t>
            </a:r>
            <a:r>
              <a:rPr lang="en-US" altLang="pt-BR" sz="2300" dirty="0" err="1"/>
              <a:t>preferencialmente</a:t>
            </a:r>
            <a:r>
              <a:rPr lang="en-US" altLang="pt-BR" sz="2300" dirty="0"/>
              <a:t> da </a:t>
            </a:r>
            <a:r>
              <a:rPr lang="en-US" altLang="pt-BR" sz="2300" dirty="0" err="1"/>
              <a:t>área</a:t>
            </a:r>
            <a:r>
              <a:rPr lang="en-US" altLang="pt-BR" sz="2300" dirty="0"/>
              <a:t> de </a:t>
            </a:r>
            <a:r>
              <a:rPr lang="en-US" altLang="pt-BR" sz="2300" dirty="0" err="1"/>
              <a:t>informática</a:t>
            </a:r>
            <a:r>
              <a:rPr lang="en-US" altLang="pt-BR" sz="2300" dirty="0"/>
              <a:t>;</a:t>
            </a:r>
          </a:p>
          <a:p>
            <a:pPr marL="533400" indent="-533400"/>
            <a:r>
              <a:rPr lang="en-US" altLang="pt-BR" sz="2300" dirty="0" err="1"/>
              <a:t>Traga</a:t>
            </a:r>
            <a:r>
              <a:rPr lang="en-US" altLang="pt-BR" sz="2300" dirty="0"/>
              <a:t> </a:t>
            </a:r>
            <a:r>
              <a:rPr lang="en-US" altLang="pt-BR" sz="2300" dirty="0" smtClean="0"/>
              <a:t>um </a:t>
            </a:r>
            <a:r>
              <a:rPr lang="en-US" altLang="pt-BR" sz="2300" dirty="0" err="1" smtClean="0"/>
              <a:t>texto</a:t>
            </a:r>
            <a:r>
              <a:rPr lang="en-US" altLang="pt-BR" sz="2300" dirty="0" smtClean="0"/>
              <a:t> e </a:t>
            </a:r>
            <a:r>
              <a:rPr lang="en-US" altLang="pt-BR" sz="2300" dirty="0" err="1" smtClean="0"/>
              <a:t>mostre</a:t>
            </a:r>
            <a:r>
              <a:rPr lang="en-US" altLang="pt-BR" sz="2300" dirty="0" smtClean="0"/>
              <a:t> as </a:t>
            </a:r>
            <a:r>
              <a:rPr lang="en-US" altLang="pt-BR" sz="2300" dirty="0" err="1" smtClean="0"/>
              <a:t>palavras</a:t>
            </a:r>
            <a:r>
              <a:rPr lang="en-US" altLang="pt-BR" sz="2300" dirty="0" smtClean="0"/>
              <a:t> </a:t>
            </a:r>
            <a:r>
              <a:rPr lang="en-US" altLang="pt-BR" sz="2300" dirty="0" err="1" smtClean="0"/>
              <a:t>nele</a:t>
            </a:r>
            <a:r>
              <a:rPr lang="en-US" altLang="pt-BR" sz="2300" dirty="0" smtClean="0"/>
              <a:t> para </a:t>
            </a:r>
            <a:r>
              <a:rPr lang="en-US" altLang="pt-BR" sz="2300" dirty="0" err="1"/>
              <a:t>exemplificar</a:t>
            </a:r>
            <a:r>
              <a:rPr lang="en-US" altLang="pt-BR" sz="2300" dirty="0"/>
              <a:t>;</a:t>
            </a:r>
          </a:p>
          <a:p>
            <a:pPr marL="533400" indent="-533400"/>
            <a:r>
              <a:rPr lang="en-US" altLang="pt-BR" sz="2300" dirty="0" err="1"/>
              <a:t>Trazer</a:t>
            </a:r>
            <a:r>
              <a:rPr lang="en-US" altLang="pt-BR" sz="2300" dirty="0"/>
              <a:t> </a:t>
            </a:r>
            <a:r>
              <a:rPr lang="en-US" altLang="pt-BR" sz="2300" dirty="0" err="1" smtClean="0"/>
              <a:t>figuras</a:t>
            </a:r>
            <a:r>
              <a:rPr lang="en-US" altLang="pt-BR" sz="2300" dirty="0" smtClean="0"/>
              <a:t>, </a:t>
            </a:r>
            <a:r>
              <a:rPr lang="en-US" altLang="pt-BR" sz="2300" dirty="0" err="1" smtClean="0"/>
              <a:t>música</a:t>
            </a:r>
            <a:r>
              <a:rPr lang="en-US" altLang="pt-BR" sz="2300" dirty="0"/>
              <a:t>, </a:t>
            </a:r>
            <a:r>
              <a:rPr lang="en-US" altLang="pt-BR" sz="2300" dirty="0" smtClean="0"/>
              <a:t>video </a:t>
            </a:r>
            <a:r>
              <a:rPr lang="en-US" altLang="pt-BR" sz="2300" dirty="0" err="1" smtClean="0"/>
              <a:t>ou</a:t>
            </a:r>
            <a:r>
              <a:rPr lang="en-US" altLang="pt-BR" sz="2300" dirty="0" smtClean="0"/>
              <a:t> </a:t>
            </a:r>
            <a:r>
              <a:rPr lang="en-US" altLang="pt-BR" sz="2300" dirty="0" err="1"/>
              <a:t>jogo</a:t>
            </a:r>
            <a:r>
              <a:rPr lang="en-US" altLang="pt-BR" sz="2300" dirty="0"/>
              <a:t> </a:t>
            </a:r>
            <a:r>
              <a:rPr lang="en-US" altLang="pt-BR" sz="2300" dirty="0" smtClean="0"/>
              <a:t>para </a:t>
            </a:r>
            <a:r>
              <a:rPr lang="en-US" altLang="pt-BR" sz="2300" dirty="0" err="1"/>
              <a:t>interagir</a:t>
            </a:r>
            <a:r>
              <a:rPr lang="en-US" altLang="pt-BR" sz="2300" dirty="0"/>
              <a:t> com a </a:t>
            </a:r>
            <a:r>
              <a:rPr lang="en-US" altLang="pt-BR" sz="2300" dirty="0" err="1"/>
              <a:t>turma</a:t>
            </a:r>
            <a:r>
              <a:rPr lang="en-US" altLang="pt-BR" sz="2300" dirty="0"/>
              <a:t>.</a:t>
            </a:r>
          </a:p>
          <a:p>
            <a:pPr marL="0" indent="0">
              <a:buNone/>
            </a:pPr>
            <a:endParaRPr lang="en-US" alt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534400" cy="1417638"/>
          </a:xfrm>
        </p:spPr>
        <p:txBody>
          <a:bodyPr/>
          <a:lstStyle/>
          <a:p>
            <a:r>
              <a:rPr lang="en-US" altLang="pt-BR" sz="4300" dirty="0" err="1"/>
              <a:t>Grupo</a:t>
            </a:r>
            <a:r>
              <a:rPr lang="en-US" altLang="pt-BR" sz="4300" dirty="0"/>
              <a:t> </a:t>
            </a:r>
            <a:r>
              <a:rPr lang="en-US" altLang="pt-BR" sz="4300" dirty="0"/>
              <a:t>4</a:t>
            </a:r>
            <a:r>
              <a:rPr lang="en-US" altLang="pt-BR" sz="4300" dirty="0" smtClean="0"/>
              <a:t> </a:t>
            </a:r>
            <a:r>
              <a:rPr lang="en-US" altLang="pt-BR" sz="4300" dirty="0"/>
              <a:t>– </a:t>
            </a:r>
            <a:r>
              <a:rPr lang="en-US" altLang="pt-BR" sz="4300" dirty="0" smtClean="0"/>
              <a:t>Blending, Compounding e </a:t>
            </a:r>
            <a:r>
              <a:rPr lang="en-US" altLang="pt-BR" sz="4300" dirty="0" err="1" smtClean="0"/>
              <a:t>Coversion</a:t>
            </a:r>
            <a:endParaRPr lang="en-US" altLang="pt-BR" sz="43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534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600" dirty="0" smtClean="0">
                <a:solidFill>
                  <a:srgbClr val="FF0000"/>
                </a:solidFill>
              </a:rPr>
              <a:t>Blending</a:t>
            </a:r>
            <a:r>
              <a:rPr lang="en-US" altLang="pt-BR" sz="2600" dirty="0" smtClean="0"/>
              <a:t> é a </a:t>
            </a:r>
            <a:r>
              <a:rPr lang="en-US" altLang="pt-BR" sz="2600" dirty="0" err="1" smtClean="0"/>
              <a:t>combinação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partes</a:t>
            </a:r>
            <a:r>
              <a:rPr lang="en-US" altLang="pt-BR" sz="2600" dirty="0" smtClean="0"/>
              <a:t> de </a:t>
            </a:r>
            <a:r>
              <a:rPr lang="en-US" altLang="pt-BR" sz="2600" dirty="0" err="1" smtClean="0"/>
              <a:t>palavras</a:t>
            </a:r>
            <a:r>
              <a:rPr lang="en-US" altLang="pt-BR" sz="2600" dirty="0" smtClean="0"/>
              <a:t> que </a:t>
            </a:r>
            <a:r>
              <a:rPr lang="en-US" altLang="pt-BR" sz="2600" dirty="0" err="1" smtClean="0"/>
              <a:t>formam</a:t>
            </a:r>
            <a:r>
              <a:rPr lang="en-US" altLang="pt-BR" sz="2600" dirty="0" smtClean="0"/>
              <a:t> </a:t>
            </a:r>
            <a:r>
              <a:rPr lang="en-US" altLang="pt-BR" sz="2600" dirty="0" err="1" smtClean="0"/>
              <a:t>uma</a:t>
            </a:r>
            <a:r>
              <a:rPr lang="en-US" altLang="pt-BR" sz="2600" dirty="0" smtClean="0"/>
              <a:t> nova </a:t>
            </a:r>
            <a:r>
              <a:rPr lang="en-US" altLang="pt-BR" sz="2600" dirty="0" err="1" smtClean="0"/>
              <a:t>palavra</a:t>
            </a:r>
            <a:r>
              <a:rPr lang="en-US" altLang="pt-BR" sz="26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en-US" altLang="pt-BR" sz="2600" dirty="0">
                <a:solidFill>
                  <a:srgbClr val="FF0000"/>
                </a:solidFill>
              </a:rPr>
              <a:t>Compounding</a:t>
            </a:r>
            <a:r>
              <a:rPr lang="en-US" altLang="pt-BR" sz="2600" dirty="0"/>
              <a:t> </a:t>
            </a:r>
            <a:r>
              <a:rPr lang="en-US" altLang="pt-BR" sz="2600" dirty="0" err="1"/>
              <a:t>são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palavras</a:t>
            </a:r>
            <a:r>
              <a:rPr lang="en-US" altLang="pt-BR" sz="2600" dirty="0"/>
              <a:t> </a:t>
            </a:r>
            <a:r>
              <a:rPr lang="en-US" altLang="pt-BR" sz="2600" dirty="0" err="1" smtClean="0"/>
              <a:t>compostas</a:t>
            </a:r>
            <a:r>
              <a:rPr lang="en-US" altLang="pt-BR" sz="2600" dirty="0" smtClean="0"/>
              <a:t>;</a:t>
            </a:r>
          </a:p>
          <a:p>
            <a:pPr>
              <a:lnSpc>
                <a:spcPct val="90000"/>
              </a:lnSpc>
            </a:pPr>
            <a:r>
              <a:rPr lang="en-US" altLang="pt-BR" sz="2600" dirty="0">
                <a:solidFill>
                  <a:srgbClr val="FF0000"/>
                </a:solidFill>
              </a:rPr>
              <a:t>Conversion</a:t>
            </a:r>
            <a:r>
              <a:rPr lang="en-US" altLang="pt-BR" sz="2600" dirty="0"/>
              <a:t> </a:t>
            </a:r>
            <a:r>
              <a:rPr lang="en-US" altLang="pt-BR" sz="2600" dirty="0" err="1"/>
              <a:t>são</a:t>
            </a:r>
            <a:r>
              <a:rPr lang="en-US" altLang="pt-BR" sz="2600" dirty="0"/>
              <a:t> </a:t>
            </a:r>
            <a:r>
              <a:rPr lang="en-US" altLang="pt-BR" sz="2600" dirty="0" err="1"/>
              <a:t>aqueles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palavras</a:t>
            </a:r>
            <a:r>
              <a:rPr lang="en-US" altLang="pt-BR" sz="2600" dirty="0"/>
              <a:t> que </a:t>
            </a:r>
            <a:r>
              <a:rPr lang="en-US" altLang="pt-BR" sz="2600" dirty="0" err="1"/>
              <a:t>mudam</a:t>
            </a:r>
            <a:r>
              <a:rPr lang="en-US" altLang="pt-BR" sz="2600" dirty="0"/>
              <a:t> de </a:t>
            </a:r>
            <a:r>
              <a:rPr lang="en-US" altLang="pt-BR" sz="2600" dirty="0" err="1"/>
              <a:t>classe</a:t>
            </a:r>
            <a:r>
              <a:rPr lang="en-US" altLang="pt-BR" sz="2600" dirty="0"/>
              <a:t> </a:t>
            </a:r>
            <a:r>
              <a:rPr lang="en-US" altLang="pt-BR" sz="2600" dirty="0" err="1" smtClean="0"/>
              <a:t>gramatical</a:t>
            </a:r>
            <a:r>
              <a:rPr lang="en-US" altLang="pt-BR" sz="2600" dirty="0" smtClean="0"/>
              <a:t>.</a:t>
            </a:r>
          </a:p>
          <a:p>
            <a:pPr marL="533400" indent="-533400"/>
            <a:r>
              <a:rPr lang="en-US" altLang="pt-BR" sz="2600" dirty="0" err="1" smtClean="0"/>
              <a:t>Pesquisar</a:t>
            </a:r>
            <a:r>
              <a:rPr lang="en-US" altLang="pt-BR" sz="2600" dirty="0" smtClean="0"/>
              <a:t> </a:t>
            </a:r>
            <a:r>
              <a:rPr lang="en-US" altLang="pt-BR" sz="2600" dirty="0" err="1"/>
              <a:t>os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processos</a:t>
            </a:r>
            <a:r>
              <a:rPr lang="en-US" altLang="pt-BR" sz="2600" dirty="0"/>
              <a:t> e </a:t>
            </a:r>
            <a:r>
              <a:rPr lang="en-US" altLang="pt-BR" sz="2600" dirty="0" err="1"/>
              <a:t>trazer</a:t>
            </a:r>
            <a:r>
              <a:rPr lang="en-US" altLang="pt-BR" sz="2600" dirty="0"/>
              <a:t> </a:t>
            </a:r>
            <a:r>
              <a:rPr lang="en-US" altLang="pt-BR" sz="2600" dirty="0" err="1"/>
              <a:t>exemplos</a:t>
            </a:r>
            <a:r>
              <a:rPr lang="en-US" altLang="pt-BR" sz="2600" dirty="0"/>
              <a:t> </a:t>
            </a:r>
            <a:r>
              <a:rPr lang="en-US" altLang="pt-BR" sz="2600" dirty="0" err="1"/>
              <a:t>preferencialmente</a:t>
            </a:r>
            <a:r>
              <a:rPr lang="en-US" altLang="pt-BR" sz="2600" dirty="0"/>
              <a:t> da </a:t>
            </a:r>
            <a:r>
              <a:rPr lang="en-US" altLang="pt-BR" sz="2600" dirty="0" err="1"/>
              <a:t>área</a:t>
            </a:r>
            <a:r>
              <a:rPr lang="en-US" altLang="pt-BR" sz="2600" dirty="0"/>
              <a:t> de </a:t>
            </a:r>
            <a:r>
              <a:rPr lang="en-US" altLang="pt-BR" sz="2600" dirty="0" err="1"/>
              <a:t>informática</a:t>
            </a:r>
            <a:r>
              <a:rPr lang="en-US" altLang="pt-BR" sz="2600" dirty="0"/>
              <a:t>;</a:t>
            </a:r>
          </a:p>
          <a:p>
            <a:pPr marL="533400" indent="-533400"/>
            <a:r>
              <a:rPr lang="en-US" altLang="pt-BR" sz="2600" dirty="0" err="1"/>
              <a:t>Traga</a:t>
            </a:r>
            <a:r>
              <a:rPr lang="en-US" altLang="pt-BR" sz="2600" dirty="0"/>
              <a:t> </a:t>
            </a:r>
            <a:r>
              <a:rPr lang="en-US" altLang="pt-BR" sz="2600" dirty="0" err="1"/>
              <a:t>figuras</a:t>
            </a:r>
            <a:r>
              <a:rPr lang="en-US" altLang="pt-BR" sz="2600" dirty="0"/>
              <a:t> e </a:t>
            </a:r>
            <a:r>
              <a:rPr lang="en-US" altLang="pt-BR" sz="2600" dirty="0" err="1"/>
              <a:t>faça</a:t>
            </a:r>
            <a:r>
              <a:rPr lang="en-US" altLang="pt-BR" sz="2600" dirty="0"/>
              <a:t> </a:t>
            </a:r>
            <a:r>
              <a:rPr lang="en-US" altLang="pt-BR" sz="2600" dirty="0" err="1"/>
              <a:t>frases</a:t>
            </a:r>
            <a:r>
              <a:rPr lang="en-US" altLang="pt-BR" sz="2600" dirty="0"/>
              <a:t> para </a:t>
            </a:r>
            <a:r>
              <a:rPr lang="en-US" altLang="pt-BR" sz="2600" dirty="0" err="1"/>
              <a:t>exemplificar</a:t>
            </a:r>
            <a:r>
              <a:rPr lang="en-US" altLang="pt-BR" sz="2600" dirty="0"/>
              <a:t>;</a:t>
            </a:r>
          </a:p>
          <a:p>
            <a:pPr marL="533400" indent="-533400"/>
            <a:r>
              <a:rPr lang="en-US" altLang="pt-BR" sz="2600" dirty="0" err="1"/>
              <a:t>Trazer</a:t>
            </a:r>
            <a:r>
              <a:rPr lang="en-US" altLang="pt-BR" sz="2600" dirty="0"/>
              <a:t> </a:t>
            </a:r>
            <a:r>
              <a:rPr lang="en-US" altLang="pt-BR" sz="2600" dirty="0" err="1"/>
              <a:t>uma</a:t>
            </a:r>
            <a:r>
              <a:rPr lang="en-US" altLang="pt-BR" sz="2600" dirty="0"/>
              <a:t> </a:t>
            </a:r>
            <a:r>
              <a:rPr lang="en-US" altLang="pt-BR" sz="2600" dirty="0" err="1"/>
              <a:t>música</a:t>
            </a:r>
            <a:r>
              <a:rPr lang="en-US" altLang="pt-BR" sz="2600" dirty="0"/>
              <a:t>, video, </a:t>
            </a:r>
            <a:r>
              <a:rPr lang="en-US" altLang="pt-BR" sz="2600" dirty="0" err="1"/>
              <a:t>jogo</a:t>
            </a:r>
            <a:r>
              <a:rPr lang="en-US" altLang="pt-BR" sz="2600" dirty="0"/>
              <a:t> para </a:t>
            </a:r>
            <a:r>
              <a:rPr lang="en-US" altLang="pt-BR" sz="2600" dirty="0" err="1"/>
              <a:t>interagir</a:t>
            </a:r>
            <a:r>
              <a:rPr lang="en-US" altLang="pt-BR" sz="2600" dirty="0"/>
              <a:t> com a </a:t>
            </a:r>
            <a:r>
              <a:rPr lang="en-US" altLang="pt-BR" sz="2600" dirty="0" err="1" smtClean="0"/>
              <a:t>turma</a:t>
            </a:r>
            <a:r>
              <a:rPr lang="en-US" altLang="pt-BR" sz="2600" dirty="0"/>
              <a:t>;</a:t>
            </a:r>
            <a:endParaRPr lang="en-US" altLang="pt-BR" sz="2600" dirty="0" smtClean="0"/>
          </a:p>
          <a:p>
            <a:pPr marL="533400" indent="-533400"/>
            <a:r>
              <a:rPr lang="en-US" altLang="pt-BR" sz="2400" dirty="0" err="1"/>
              <a:t>Traga</a:t>
            </a:r>
            <a:r>
              <a:rPr lang="en-US" altLang="pt-BR" sz="2400" dirty="0"/>
              <a:t> um </a:t>
            </a:r>
            <a:r>
              <a:rPr lang="en-US" altLang="pt-BR" sz="2400" dirty="0" err="1"/>
              <a:t>texto</a:t>
            </a:r>
            <a:r>
              <a:rPr lang="en-US" altLang="pt-BR" sz="2400" dirty="0"/>
              <a:t> e </a:t>
            </a:r>
            <a:r>
              <a:rPr lang="en-US" altLang="pt-BR" sz="2400" dirty="0" err="1"/>
              <a:t>mostre</a:t>
            </a:r>
            <a:r>
              <a:rPr lang="en-US" altLang="pt-BR" sz="2400" dirty="0"/>
              <a:t> as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nele</a:t>
            </a:r>
            <a:r>
              <a:rPr lang="en-US" altLang="pt-BR" sz="2400" dirty="0"/>
              <a:t> para </a:t>
            </a:r>
            <a:r>
              <a:rPr lang="en-US" altLang="pt-BR" sz="2400" dirty="0" err="1" smtClean="0"/>
              <a:t>exemplificar</a:t>
            </a:r>
            <a:r>
              <a:rPr lang="en-US" altLang="pt-BR" sz="2400" dirty="0" smtClean="0"/>
              <a:t>.</a:t>
            </a:r>
            <a:endParaRPr lang="en-US" altLang="pt-BR" sz="2400" dirty="0"/>
          </a:p>
          <a:p>
            <a:pPr marL="533400" indent="-533400"/>
            <a:endParaRPr lang="en-US" altLang="pt-BR" sz="2600" dirty="0" smtClean="0"/>
          </a:p>
          <a:p>
            <a:pPr>
              <a:lnSpc>
                <a:spcPct val="90000"/>
              </a:lnSpc>
            </a:pPr>
            <a:endParaRPr lang="en-US" alt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46187"/>
          </a:xfrm>
        </p:spPr>
        <p:txBody>
          <a:bodyPr/>
          <a:lstStyle/>
          <a:p>
            <a:r>
              <a:rPr lang="en-US" altLang="pt-BR" dirty="0" smtClean="0"/>
              <a:t>Group </a:t>
            </a:r>
            <a:r>
              <a:rPr lang="en-US" altLang="pt-BR" dirty="0" smtClean="0"/>
              <a:t>5 </a:t>
            </a:r>
            <a:r>
              <a:rPr lang="en-US" altLang="pt-BR" dirty="0" smtClean="0"/>
              <a:t>– Coinage, Eponyms e Borrowing</a:t>
            </a:r>
            <a:endParaRPr lang="en-US" alt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pPr marL="533400" indent="-533400"/>
            <a:r>
              <a:rPr lang="en-US" altLang="pt-BR" sz="2500" dirty="0" smtClean="0">
                <a:solidFill>
                  <a:srgbClr val="FF0000"/>
                </a:solidFill>
              </a:rPr>
              <a:t>Coinage</a:t>
            </a:r>
            <a:r>
              <a:rPr lang="en-US" altLang="pt-BR" sz="2500" dirty="0" smtClean="0"/>
              <a:t> (</a:t>
            </a:r>
            <a:r>
              <a:rPr lang="en-US" altLang="pt-BR" sz="2500" dirty="0" err="1" smtClean="0"/>
              <a:t>são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palavras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feitas</a:t>
            </a:r>
            <a:r>
              <a:rPr lang="en-US" altLang="pt-BR" sz="2500" dirty="0" smtClean="0"/>
              <a:t> a </a:t>
            </a:r>
            <a:r>
              <a:rPr lang="en-US" altLang="pt-BR" sz="2500" dirty="0" err="1" smtClean="0"/>
              <a:t>partir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marcas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famosas</a:t>
            </a:r>
            <a:r>
              <a:rPr lang="en-US" altLang="pt-BR" sz="2500" dirty="0" smtClean="0"/>
              <a:t>);</a:t>
            </a:r>
          </a:p>
          <a:p>
            <a:pPr marL="533400" indent="-533400"/>
            <a:r>
              <a:rPr lang="en-US" altLang="pt-BR" sz="2500" dirty="0" smtClean="0">
                <a:solidFill>
                  <a:srgbClr val="FF0000"/>
                </a:solidFill>
              </a:rPr>
              <a:t>Eponyms</a:t>
            </a:r>
            <a:r>
              <a:rPr lang="en-US" altLang="pt-BR" sz="2500" dirty="0" smtClean="0"/>
              <a:t> </a:t>
            </a:r>
            <a:r>
              <a:rPr lang="en-US" altLang="pt-BR" sz="2500" dirty="0" smtClean="0"/>
              <a:t>(</a:t>
            </a:r>
            <a:r>
              <a:rPr lang="en-US" altLang="pt-BR" sz="2500" dirty="0" err="1" smtClean="0"/>
              <a:t>são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palavras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feitas</a:t>
            </a:r>
            <a:r>
              <a:rPr lang="en-US" altLang="pt-BR" sz="2500" dirty="0" smtClean="0"/>
              <a:t> com </a:t>
            </a:r>
            <a:r>
              <a:rPr lang="en-US" altLang="pt-BR" sz="2500" dirty="0" err="1" smtClean="0"/>
              <a:t>nomes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pessoas</a:t>
            </a:r>
            <a:r>
              <a:rPr lang="en-US" altLang="pt-BR" sz="2500" dirty="0" smtClean="0"/>
              <a:t>);</a:t>
            </a:r>
          </a:p>
          <a:p>
            <a:pPr marL="533400" indent="-533400"/>
            <a:r>
              <a:rPr lang="en-US" altLang="pt-BR" sz="2500" dirty="0">
                <a:solidFill>
                  <a:srgbClr val="FF0000"/>
                </a:solidFill>
              </a:rPr>
              <a:t>B</a:t>
            </a:r>
            <a:r>
              <a:rPr lang="en-US" altLang="pt-BR" sz="2500" dirty="0" smtClean="0">
                <a:solidFill>
                  <a:srgbClr val="FF0000"/>
                </a:solidFill>
              </a:rPr>
              <a:t>orrowing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são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palavras</a:t>
            </a:r>
            <a:r>
              <a:rPr lang="en-US" altLang="pt-BR" sz="2500" dirty="0" smtClean="0"/>
              <a:t> que </a:t>
            </a:r>
            <a:r>
              <a:rPr lang="en-US" altLang="pt-BR" sz="2500" dirty="0" err="1" smtClean="0"/>
              <a:t>são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usadas</a:t>
            </a:r>
            <a:r>
              <a:rPr lang="en-US" altLang="pt-BR" sz="2500" dirty="0" smtClean="0"/>
              <a:t> (</a:t>
            </a:r>
            <a:r>
              <a:rPr lang="en-US" altLang="pt-BR" sz="2500" dirty="0" err="1" smtClean="0"/>
              <a:t>em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inglês</a:t>
            </a:r>
            <a:r>
              <a:rPr lang="en-US" altLang="pt-BR" sz="2500" dirty="0" smtClean="0"/>
              <a:t>) que </a:t>
            </a:r>
            <a:r>
              <a:rPr lang="en-US" altLang="pt-BR" sz="2500" dirty="0" err="1" smtClean="0"/>
              <a:t>vem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outras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línguas</a:t>
            </a:r>
            <a:r>
              <a:rPr lang="en-US" altLang="pt-BR" sz="2500" dirty="0" smtClean="0"/>
              <a:t>;</a:t>
            </a:r>
          </a:p>
          <a:p>
            <a:pPr marL="533400" indent="-533400"/>
            <a:r>
              <a:rPr lang="en-US" altLang="pt-BR" sz="2500" dirty="0" err="1" smtClean="0"/>
              <a:t>Pesquisar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os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processos</a:t>
            </a:r>
            <a:r>
              <a:rPr lang="en-US" altLang="pt-BR" sz="2500" dirty="0" smtClean="0"/>
              <a:t> e </a:t>
            </a:r>
            <a:r>
              <a:rPr lang="en-US" altLang="pt-BR" sz="2500" dirty="0" err="1" smtClean="0"/>
              <a:t>trazer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exemplos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preferencialmente</a:t>
            </a:r>
            <a:r>
              <a:rPr lang="en-US" altLang="pt-BR" sz="2500" dirty="0" smtClean="0"/>
              <a:t> da </a:t>
            </a:r>
            <a:r>
              <a:rPr lang="en-US" altLang="pt-BR" sz="2500" dirty="0" err="1" smtClean="0"/>
              <a:t>área</a:t>
            </a:r>
            <a:r>
              <a:rPr lang="en-US" altLang="pt-BR" sz="2500" dirty="0" smtClean="0"/>
              <a:t> de </a:t>
            </a:r>
            <a:r>
              <a:rPr lang="en-US" altLang="pt-BR" sz="2500" dirty="0" err="1" smtClean="0"/>
              <a:t>informática</a:t>
            </a:r>
            <a:r>
              <a:rPr lang="en-US" altLang="pt-BR" sz="2500" dirty="0"/>
              <a:t>;</a:t>
            </a:r>
            <a:endParaRPr lang="en-US" altLang="pt-BR" sz="2500" dirty="0" smtClean="0"/>
          </a:p>
          <a:p>
            <a:pPr marL="533400" indent="-533400"/>
            <a:r>
              <a:rPr lang="en-US" altLang="pt-BR" sz="2500" dirty="0" err="1" smtClean="0"/>
              <a:t>Trazer</a:t>
            </a:r>
            <a:r>
              <a:rPr lang="en-US" altLang="pt-BR" sz="2500" dirty="0" smtClean="0"/>
              <a:t> </a:t>
            </a:r>
            <a:r>
              <a:rPr lang="en-US" altLang="pt-BR" sz="2500" dirty="0" err="1" smtClean="0"/>
              <a:t>figuras</a:t>
            </a:r>
            <a:r>
              <a:rPr lang="en-US" altLang="pt-BR" sz="2500" dirty="0" smtClean="0"/>
              <a:t>, </a:t>
            </a:r>
            <a:r>
              <a:rPr lang="en-US" altLang="pt-BR" sz="2500" dirty="0" err="1" smtClean="0"/>
              <a:t>música</a:t>
            </a:r>
            <a:r>
              <a:rPr lang="en-US" altLang="pt-BR" sz="2500" dirty="0" smtClean="0"/>
              <a:t>, video, </a:t>
            </a:r>
            <a:r>
              <a:rPr lang="en-US" altLang="pt-BR" sz="2500" dirty="0" err="1" smtClean="0"/>
              <a:t>jogo</a:t>
            </a:r>
            <a:r>
              <a:rPr lang="en-US" altLang="pt-BR" sz="2500" dirty="0" smtClean="0"/>
              <a:t> para </a:t>
            </a:r>
            <a:r>
              <a:rPr lang="en-US" altLang="pt-BR" sz="2500" dirty="0" err="1" smtClean="0"/>
              <a:t>interagir</a:t>
            </a:r>
            <a:r>
              <a:rPr lang="en-US" altLang="pt-BR" sz="2500" dirty="0" smtClean="0"/>
              <a:t> com a </a:t>
            </a:r>
            <a:r>
              <a:rPr lang="en-US" altLang="pt-BR" sz="2500" dirty="0" err="1" smtClean="0"/>
              <a:t>turma</a:t>
            </a:r>
            <a:r>
              <a:rPr lang="en-US" altLang="pt-BR" sz="2500" dirty="0" smtClean="0"/>
              <a:t>;</a:t>
            </a:r>
          </a:p>
          <a:p>
            <a:pPr marL="533400" indent="-533400"/>
            <a:r>
              <a:rPr lang="en-US" altLang="pt-BR" sz="2400" dirty="0" err="1"/>
              <a:t>Traga</a:t>
            </a:r>
            <a:r>
              <a:rPr lang="en-US" altLang="pt-BR" sz="2400" dirty="0"/>
              <a:t> um </a:t>
            </a:r>
            <a:r>
              <a:rPr lang="en-US" altLang="pt-BR" sz="2400" dirty="0" err="1"/>
              <a:t>texto</a:t>
            </a:r>
            <a:r>
              <a:rPr lang="en-US" altLang="pt-BR" sz="2400" dirty="0"/>
              <a:t> e </a:t>
            </a:r>
            <a:r>
              <a:rPr lang="en-US" altLang="pt-BR" sz="2400" dirty="0" err="1"/>
              <a:t>mostre</a:t>
            </a:r>
            <a:r>
              <a:rPr lang="en-US" altLang="pt-BR" sz="2400" dirty="0"/>
              <a:t> as </a:t>
            </a:r>
            <a:r>
              <a:rPr lang="en-US" altLang="pt-BR" sz="2400" dirty="0" err="1"/>
              <a:t>palavras</a:t>
            </a:r>
            <a:r>
              <a:rPr lang="en-US" altLang="pt-BR" sz="2400" dirty="0"/>
              <a:t> </a:t>
            </a:r>
            <a:r>
              <a:rPr lang="en-US" altLang="pt-BR" sz="2400" dirty="0" err="1"/>
              <a:t>nele</a:t>
            </a:r>
            <a:r>
              <a:rPr lang="en-US" altLang="pt-BR" sz="2400" dirty="0"/>
              <a:t> para </a:t>
            </a:r>
            <a:r>
              <a:rPr lang="en-US" altLang="pt-BR" sz="2400" dirty="0" err="1" smtClean="0"/>
              <a:t>exemplificar</a:t>
            </a:r>
            <a:r>
              <a:rPr lang="en-US" altLang="pt-BR" sz="2400" dirty="0" smtClean="0"/>
              <a:t>.</a:t>
            </a:r>
            <a:endParaRPr lang="en-US" altLang="pt-BR" sz="2400" dirty="0"/>
          </a:p>
          <a:p>
            <a:pPr marL="533400" indent="-533400"/>
            <a:endParaRPr lang="en-US" altLang="pt-BR" sz="2500" dirty="0"/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en-US" altLang="pt-BR" sz="25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0492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Regras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257800"/>
          </a:xfrm>
        </p:spPr>
        <p:txBody>
          <a:bodyPr/>
          <a:lstStyle/>
          <a:p>
            <a:r>
              <a:rPr lang="en-US" altLang="pt-BR" dirty="0" err="1" smtClean="0"/>
              <a:t>Todos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componentes</a:t>
            </a:r>
            <a:r>
              <a:rPr lang="en-US" altLang="pt-BR" dirty="0" smtClean="0"/>
              <a:t> do </a:t>
            </a:r>
            <a:r>
              <a:rPr lang="en-US" altLang="pt-BR" dirty="0" err="1" smtClean="0"/>
              <a:t>grupo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apresentam</a:t>
            </a:r>
            <a:r>
              <a:rPr lang="en-US" altLang="pt-BR" dirty="0" smtClean="0"/>
              <a:t>;</a:t>
            </a:r>
          </a:p>
          <a:p>
            <a:r>
              <a:rPr lang="en-US" altLang="pt-BR" dirty="0" smtClean="0"/>
              <a:t>Evite </a:t>
            </a:r>
            <a:r>
              <a:rPr lang="en-US" altLang="pt-BR" dirty="0" err="1" smtClean="0"/>
              <a:t>ler</a:t>
            </a:r>
            <a:r>
              <a:rPr lang="en-US" altLang="pt-BR" dirty="0" smtClean="0"/>
              <a:t> o slide, </a:t>
            </a:r>
            <a:r>
              <a:rPr lang="en-US" altLang="pt-BR" dirty="0" err="1" smtClean="0"/>
              <a:t>explique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olhando</a:t>
            </a:r>
            <a:r>
              <a:rPr lang="en-US" altLang="pt-BR" dirty="0" smtClean="0"/>
              <a:t> para a </a:t>
            </a:r>
            <a:r>
              <a:rPr lang="en-US" altLang="pt-BR" dirty="0" err="1" smtClean="0"/>
              <a:t>turma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mostre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exemplos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Apresente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figuras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facilitar</a:t>
            </a:r>
            <a:r>
              <a:rPr lang="en-US" altLang="pt-BR" dirty="0" smtClean="0"/>
              <a:t> a </a:t>
            </a:r>
            <a:r>
              <a:rPr lang="en-US" altLang="pt-BR" dirty="0" err="1" smtClean="0"/>
              <a:t>compreensão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vez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apenas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traduzir</a:t>
            </a:r>
            <a:r>
              <a:rPr lang="en-US" altLang="pt-BR" dirty="0" smtClean="0"/>
              <a:t> as </a:t>
            </a:r>
            <a:r>
              <a:rPr lang="en-US" altLang="pt-BR" dirty="0" err="1" smtClean="0"/>
              <a:t>palavras</a:t>
            </a:r>
            <a:r>
              <a:rPr lang="en-US" altLang="pt-BR" dirty="0" smtClean="0"/>
              <a:t>;</a:t>
            </a:r>
          </a:p>
          <a:p>
            <a:r>
              <a:rPr lang="en-US" altLang="pt-BR" dirty="0" smtClean="0"/>
              <a:t>É </a:t>
            </a:r>
            <a:r>
              <a:rPr lang="en-US" altLang="pt-BR" dirty="0" err="1" smtClean="0"/>
              <a:t>obrigatório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fazer</a:t>
            </a:r>
            <a:r>
              <a:rPr lang="en-US" altLang="pt-BR" dirty="0" smtClean="0"/>
              <a:t> um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com a </a:t>
            </a:r>
            <a:r>
              <a:rPr lang="en-US" altLang="pt-BR" dirty="0" err="1" smtClean="0"/>
              <a:t>turma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Traga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aula </a:t>
            </a:r>
            <a:r>
              <a:rPr lang="en-US" altLang="pt-BR" dirty="0" err="1" smtClean="0"/>
              <a:t>inovadora</a:t>
            </a:r>
            <a:r>
              <a:rPr lang="en-US" altLang="pt-BR" dirty="0" smtClean="0"/>
              <a:t> e fora do </a:t>
            </a:r>
            <a:r>
              <a:rPr lang="en-US" altLang="pt-BR" dirty="0" err="1" smtClean="0"/>
              <a:t>comum</a:t>
            </a:r>
            <a:r>
              <a:rPr lang="en-US" altLang="pt-BR" dirty="0" smtClean="0"/>
              <a:t>.</a:t>
            </a:r>
            <a:endParaRPr lang="en-US" altLang="pt-BR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989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Exercício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382000" cy="5287962"/>
          </a:xfrm>
        </p:spPr>
        <p:txBody>
          <a:bodyPr/>
          <a:lstStyle/>
          <a:p>
            <a:r>
              <a:rPr lang="en-US" altLang="pt-BR" dirty="0" smtClean="0"/>
              <a:t>O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oral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escrito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Deve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conter</a:t>
            </a:r>
            <a:r>
              <a:rPr lang="en-US" altLang="pt-BR" dirty="0" smtClean="0"/>
              <a:t> no </a:t>
            </a:r>
            <a:r>
              <a:rPr lang="en-US" altLang="pt-BR" dirty="0" err="1" smtClean="0"/>
              <a:t>no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máximo</a:t>
            </a:r>
            <a:r>
              <a:rPr lang="en-US" altLang="pt-BR" dirty="0" smtClean="0"/>
              <a:t> </a:t>
            </a:r>
            <a:r>
              <a:rPr lang="en-US" altLang="pt-BR" dirty="0" smtClean="0"/>
              <a:t>5 </a:t>
            </a:r>
            <a:r>
              <a:rPr lang="en-US" altLang="pt-BR" dirty="0" err="1" smtClean="0"/>
              <a:t>questões</a:t>
            </a:r>
            <a:r>
              <a:rPr lang="en-US" altLang="pt-BR" dirty="0" smtClean="0"/>
              <a:t>;</a:t>
            </a:r>
          </a:p>
          <a:p>
            <a:r>
              <a:rPr lang="en-US" altLang="pt-BR" dirty="0" smtClean="0"/>
              <a:t>O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deve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abordar</a:t>
            </a:r>
            <a:r>
              <a:rPr lang="en-US" altLang="pt-BR" dirty="0" smtClean="0"/>
              <a:t> o </a:t>
            </a:r>
            <a:r>
              <a:rPr lang="en-US" altLang="pt-BR" dirty="0" err="1" smtClean="0"/>
              <a:t>conteúdo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Você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deverá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pegar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lista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nomes</a:t>
            </a:r>
            <a:r>
              <a:rPr lang="en-US" altLang="pt-BR" dirty="0" smtClean="0"/>
              <a:t> dos </a:t>
            </a:r>
            <a:r>
              <a:rPr lang="en-US" altLang="pt-BR" dirty="0" err="1" smtClean="0"/>
              <a:t>alunos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colocar</a:t>
            </a:r>
            <a:r>
              <a:rPr lang="en-US" altLang="pt-BR" dirty="0" smtClean="0"/>
              <a:t> a nota da </a:t>
            </a:r>
            <a:r>
              <a:rPr lang="en-US" altLang="pt-BR" dirty="0" err="1" smtClean="0"/>
              <a:t>atividade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alunos</a:t>
            </a:r>
            <a:r>
              <a:rPr lang="en-US" altLang="pt-BR" dirty="0" smtClean="0"/>
              <a:t> (valor de 0 a 100);</a:t>
            </a:r>
          </a:p>
          <a:p>
            <a:r>
              <a:rPr lang="en-US" altLang="pt-BR" dirty="0" smtClean="0"/>
              <a:t>O </a:t>
            </a:r>
            <a:r>
              <a:rPr lang="en-US" altLang="pt-BR" dirty="0" err="1" smtClean="0"/>
              <a:t>exercício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individual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grupo</a:t>
            </a:r>
            <a:r>
              <a:rPr lang="en-US" altLang="pt-BR" dirty="0" smtClean="0"/>
              <a:t>.</a:t>
            </a:r>
          </a:p>
          <a:p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impresso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no slide</a:t>
            </a:r>
            <a:r>
              <a:rPr lang="en-US" altLang="pt-BR" dirty="0" smtClean="0"/>
              <a:t>.</a:t>
            </a:r>
          </a:p>
          <a:p>
            <a:r>
              <a:rPr lang="en-US" altLang="pt-BR" dirty="0" smtClean="0"/>
              <a:t>OBS: </a:t>
            </a:r>
            <a:r>
              <a:rPr lang="en-US" altLang="pt-BR" dirty="0" err="1" smtClean="0"/>
              <a:t>Todos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grupos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devem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apresentar</a:t>
            </a:r>
            <a:r>
              <a:rPr lang="en-US" altLang="pt-BR" dirty="0" smtClean="0"/>
              <a:t> um </a:t>
            </a:r>
            <a:r>
              <a:rPr lang="en-US" altLang="pt-BR" dirty="0" err="1" smtClean="0"/>
              <a:t>texto</a:t>
            </a:r>
            <a:r>
              <a:rPr lang="en-US" altLang="pt-BR" dirty="0" smtClean="0"/>
              <a:t> com </a:t>
            </a:r>
            <a:r>
              <a:rPr lang="en-US" altLang="pt-BR" dirty="0" smtClean="0">
                <a:solidFill>
                  <a:srgbClr val="FF0000"/>
                </a:solidFill>
              </a:rPr>
              <a:t>referent words</a:t>
            </a:r>
            <a:endParaRPr lang="en-US" alt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14195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dirty="0" err="1" smtClean="0"/>
              <a:t>Criatividade</a:t>
            </a:r>
            <a:endParaRPr lang="en-US" altLang="pt-BR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pt-BR" dirty="0" err="1" smtClean="0"/>
              <a:t>Vocês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pontuados</a:t>
            </a:r>
            <a:r>
              <a:rPr lang="en-US" altLang="pt-BR" dirty="0" smtClean="0"/>
              <a:t> pela </a:t>
            </a:r>
            <a:r>
              <a:rPr lang="en-US" altLang="pt-BR" dirty="0" err="1" smtClean="0"/>
              <a:t>apresentação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exercícios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também</a:t>
            </a:r>
            <a:r>
              <a:rPr lang="en-US" altLang="pt-BR" dirty="0" smtClean="0"/>
              <a:t> pela </a:t>
            </a:r>
            <a:r>
              <a:rPr lang="en-US" altLang="pt-BR" dirty="0" err="1" smtClean="0"/>
              <a:t>criatividade</a:t>
            </a:r>
            <a:r>
              <a:rPr lang="en-US" altLang="pt-BR" dirty="0" smtClean="0"/>
              <a:t>;</a:t>
            </a:r>
          </a:p>
          <a:p>
            <a:r>
              <a:rPr lang="en-US" altLang="pt-BR" dirty="0" err="1" smtClean="0"/>
              <a:t>Apresentem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exemplos</a:t>
            </a:r>
            <a:r>
              <a:rPr lang="en-US" altLang="pt-BR" dirty="0"/>
              <a:t> </a:t>
            </a:r>
            <a:r>
              <a:rPr lang="en-US" altLang="pt-BR" dirty="0" err="1" smtClean="0"/>
              <a:t>engraçados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criativos</a:t>
            </a:r>
            <a:r>
              <a:rPr lang="en-US" altLang="pt-BR" dirty="0" smtClean="0"/>
              <a:t>.</a:t>
            </a:r>
          </a:p>
          <a:p>
            <a:r>
              <a:rPr lang="en-US" altLang="pt-BR" dirty="0" err="1" smtClean="0"/>
              <a:t>Traga</a:t>
            </a:r>
            <a:r>
              <a:rPr lang="en-US" altLang="pt-BR" dirty="0" smtClean="0"/>
              <a:t> para a </a:t>
            </a:r>
            <a:r>
              <a:rPr lang="en-US" altLang="pt-BR" dirty="0" err="1" smtClean="0"/>
              <a:t>turma</a:t>
            </a:r>
            <a:r>
              <a:rPr lang="en-US" altLang="pt-BR" dirty="0" smtClean="0"/>
              <a:t> um video, imagens,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música</a:t>
            </a:r>
            <a:r>
              <a:rPr lang="en-US" altLang="pt-BR" dirty="0" smtClean="0"/>
              <a:t>, um </a:t>
            </a:r>
            <a:r>
              <a:rPr lang="en-US" altLang="pt-BR" dirty="0" err="1" smtClean="0"/>
              <a:t>jogo</a:t>
            </a:r>
            <a:r>
              <a:rPr lang="en-US" altLang="pt-BR" dirty="0" smtClean="0"/>
              <a:t> para </a:t>
            </a:r>
            <a:r>
              <a:rPr lang="en-US" altLang="pt-BR" dirty="0" err="1" smtClean="0"/>
              <a:t>aprimorar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sua</a:t>
            </a:r>
            <a:r>
              <a:rPr lang="en-US" altLang="pt-BR" dirty="0" smtClean="0"/>
              <a:t> aula.</a:t>
            </a:r>
          </a:p>
          <a:p>
            <a:r>
              <a:rPr lang="en-US" altLang="pt-BR" dirty="0" err="1" smtClean="0"/>
              <a:t>Você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fazer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competição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sala</a:t>
            </a:r>
            <a:r>
              <a:rPr lang="en-US" altLang="pt-BR" dirty="0" smtClean="0"/>
              <a:t>, um quiz para </a:t>
            </a:r>
            <a:r>
              <a:rPr lang="en-US" altLang="pt-BR" dirty="0" err="1" smtClean="0"/>
              <a:t>facilitar</a:t>
            </a:r>
            <a:r>
              <a:rPr lang="en-US" altLang="pt-BR" dirty="0" smtClean="0"/>
              <a:t> o </a:t>
            </a:r>
            <a:r>
              <a:rPr lang="en-US" altLang="pt-BR" dirty="0" err="1" smtClean="0"/>
              <a:t>aprendizado</a:t>
            </a:r>
            <a:r>
              <a:rPr lang="en-US" altLang="pt-BR" dirty="0" smtClean="0"/>
              <a:t>.</a:t>
            </a:r>
            <a:endParaRPr lang="en-US" altLang="pt-BR" dirty="0"/>
          </a:p>
          <a:p>
            <a:pPr marL="0" indent="0">
              <a:buNone/>
            </a:pPr>
            <a:r>
              <a:rPr lang="pt-BR" altLang="pt-BR" dirty="0" smtClean="0"/>
              <a:t>     </a:t>
            </a:r>
            <a:endParaRPr lang="en-US" altLang="pt-BR" dirty="0"/>
          </a:p>
        </p:txBody>
      </p:sp>
    </p:spTree>
    <p:extLst>
      <p:ext uri="{BB962C8B-B14F-4D97-AF65-F5344CB8AC3E}">
        <p14:creationId xmlns:p14="http://schemas.microsoft.com/office/powerpoint/2010/main" val="33512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1329</TotalTime>
  <Words>864</Words>
  <Application>Microsoft Office PowerPoint</Application>
  <PresentationFormat>Apresentação na tela (4:3)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Garamond</vt:lpstr>
      <vt:lpstr>Times New Roman</vt:lpstr>
      <vt:lpstr>Verdana</vt:lpstr>
      <vt:lpstr>Wingdings</vt:lpstr>
      <vt:lpstr>Level</vt:lpstr>
      <vt:lpstr>English Presentations</vt:lpstr>
      <vt:lpstr>Group 1 – Prefixation</vt:lpstr>
      <vt:lpstr>Group 2 – Sufixation</vt:lpstr>
      <vt:lpstr>Grupo 3 – Backformation, Acronyms e Clipping</vt:lpstr>
      <vt:lpstr>Grupo 4 – Blending, Compounding e Coversion</vt:lpstr>
      <vt:lpstr>Group 5 – Coinage, Eponyms e Borrowing</vt:lpstr>
      <vt:lpstr>Regras</vt:lpstr>
      <vt:lpstr>Exercício</vt:lpstr>
      <vt:lpstr>Criatividade</vt:lpstr>
      <vt:lpstr>Prazos e Trabalho Escrito</vt:lpstr>
      <vt:lpstr>Critérios de pontuação do N1</vt:lpstr>
      <vt:lpstr>Datas e outras observações</vt:lpstr>
      <vt:lpstr>Assuntos da Prova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and Word-formation Processes</dc:title>
  <dc:creator>admin</dc:creator>
  <cp:lastModifiedBy>Cristiane de Brito Cruz</cp:lastModifiedBy>
  <cp:revision>33</cp:revision>
  <dcterms:created xsi:type="dcterms:W3CDTF">2009-11-03T21:04:20Z</dcterms:created>
  <dcterms:modified xsi:type="dcterms:W3CDTF">2018-03-15T17:43:45Z</dcterms:modified>
</cp:coreProperties>
</file>