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7" r:id="rId3"/>
    <p:sldId id="268" r:id="rId4"/>
    <p:sldId id="269" r:id="rId5"/>
    <p:sldId id="270" r:id="rId6"/>
    <p:sldId id="271" r:id="rId7"/>
    <p:sldId id="272" r:id="rId8"/>
    <p:sldId id="273" r:id="rId9"/>
    <p:sldId id="274" r:id="rId10"/>
    <p:sldId id="275" r:id="rId11"/>
    <p:sldId id="276" r:id="rId12"/>
    <p:sldId id="277" r:id="rId13"/>
    <p:sldId id="278" r:id="rId14"/>
    <p:sldId id="257" r:id="rId15"/>
    <p:sldId id="258" r:id="rId16"/>
    <p:sldId id="259" r:id="rId17"/>
    <p:sldId id="260" r:id="rId18"/>
    <p:sldId id="261" r:id="rId19"/>
    <p:sldId id="262" r:id="rId20"/>
    <p:sldId id="263" r:id="rId21"/>
    <p:sldId id="264" r:id="rId22"/>
    <p:sldId id="265" r:id="rId23"/>
    <p:sldId id="266"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F4E8"/>
    <a:srgbClr val="DBE9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202B0CA-FC54-4496-8BCA-5EF66A818D29}" styleName="Estilo Escuro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Estilo Mé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Estilo Médio 2 - Ênfas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8" d="100"/>
          <a:sy n="88" d="100"/>
        </p:scale>
        <p:origin x="-466" y="-7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pt-BR" smtClean="0"/>
              <a:t>Clique para editar o título mestre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6/13/2018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smtClean="0"/>
              <a:t>Clique para editar o título mestre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6/13/2018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6/13/2018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smtClean="0"/>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6/13/2018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pt-BR" smtClean="0"/>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6/13/2018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6/13/2018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pt-BR" smtClean="0"/>
              <a:t>Clique para editar o título mestre</a:t>
            </a:r>
            <a:endParaRPr lang="en-US" dirty="0"/>
          </a:p>
        </p:txBody>
      </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6/13/2018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6/13/2018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pt-BR" smtClean="0"/>
              <a:t>Clique para editar o título mestre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42A54C80-263E-416B-A8E0-580EDEADCBDC}" type="datetimeFigureOut">
              <a:rPr lang="en-US" dirty="0"/>
              <a:t>6/13/2018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B61BEF0D-F0BB-DE4B-95CE-6DB70DBA9567}" type="datetimeFigureOut">
              <a:rPr lang="en-US" dirty="0"/>
              <a:pPr/>
              <a:t>6/13/2018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6/13/2018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todamateria.com.br/simple-present/"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todamateria.com.br/present-perfect-simple/"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todamateria.com.br/simple-future/"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pPr algn="ctr"/>
            <a:r>
              <a:rPr lang="en-US" dirty="0"/>
              <a:t>3G: </a:t>
            </a:r>
            <a:r>
              <a:rPr lang="en-US" sz="3600" dirty="0"/>
              <a:t>The Coming Revolution in Wireless</a:t>
            </a:r>
            <a:endParaRPr lang="pt-BR" sz="3600" dirty="0"/>
          </a:p>
        </p:txBody>
      </p:sp>
      <p:sp>
        <p:nvSpPr>
          <p:cNvPr id="3" name="Subtítulo 2"/>
          <p:cNvSpPr>
            <a:spLocks noGrp="1"/>
          </p:cNvSpPr>
          <p:nvPr>
            <p:ph type="subTitle" idx="1"/>
          </p:nvPr>
        </p:nvSpPr>
        <p:spPr>
          <a:xfrm>
            <a:off x="1507067" y="4050836"/>
            <a:ext cx="7766936" cy="1096899"/>
          </a:xfrm>
        </p:spPr>
        <p:txBody>
          <a:bodyPr>
            <a:normAutofit lnSpcReduction="10000"/>
          </a:bodyPr>
          <a:lstStyle/>
          <a:p>
            <a:r>
              <a:rPr lang="pt-BR" dirty="0" smtClean="0"/>
              <a:t>Kallyne Layane</a:t>
            </a:r>
          </a:p>
          <a:p>
            <a:r>
              <a:rPr lang="pt-BR" dirty="0" smtClean="0"/>
              <a:t>Matheus Silva</a:t>
            </a:r>
          </a:p>
          <a:p>
            <a:r>
              <a:rPr lang="pt-BR" dirty="0" smtClean="0"/>
              <a:t>Yuri Alex</a:t>
            </a:r>
            <a:endParaRPr lang="pt-BR" dirty="0"/>
          </a:p>
        </p:txBody>
      </p:sp>
    </p:spTree>
    <p:extLst>
      <p:ext uri="{BB962C8B-B14F-4D97-AF65-F5344CB8AC3E}">
        <p14:creationId xmlns:p14="http://schemas.microsoft.com/office/powerpoint/2010/main" val="31897317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609600"/>
            <a:ext cx="8596668" cy="585355"/>
          </a:xfrm>
        </p:spPr>
        <p:txBody>
          <a:bodyPr>
            <a:normAutofit fontScale="90000"/>
          </a:bodyPr>
          <a:lstStyle/>
          <a:p>
            <a:r>
              <a:rPr lang="pt-BR" dirty="0" smtClean="0"/>
              <a:t>Modal </a:t>
            </a:r>
            <a:r>
              <a:rPr lang="pt-BR" dirty="0" err="1" smtClean="0"/>
              <a:t>verbs</a:t>
            </a:r>
            <a:endParaRPr lang="pt-BR" dirty="0"/>
          </a:p>
        </p:txBody>
      </p:sp>
      <p:sp>
        <p:nvSpPr>
          <p:cNvPr id="3" name="Espaço Reservado para Conteúdo 2"/>
          <p:cNvSpPr>
            <a:spLocks noGrp="1"/>
          </p:cNvSpPr>
          <p:nvPr>
            <p:ph idx="1"/>
          </p:nvPr>
        </p:nvSpPr>
        <p:spPr>
          <a:xfrm>
            <a:off x="677333" y="1101436"/>
            <a:ext cx="9391457" cy="5600699"/>
          </a:xfrm>
        </p:spPr>
        <p:txBody>
          <a:bodyPr>
            <a:normAutofit/>
          </a:bodyPr>
          <a:lstStyle/>
          <a:p>
            <a:pPr marL="0" indent="0">
              <a:buNone/>
            </a:pPr>
            <a:endParaRPr lang="pt-BR" dirty="0" smtClean="0"/>
          </a:p>
          <a:p>
            <a:pPr marL="0" indent="0">
              <a:buNone/>
            </a:pPr>
            <a:r>
              <a:rPr lang="en-US" sz="1600" dirty="0" smtClean="0"/>
              <a:t>“They </a:t>
            </a:r>
            <a:r>
              <a:rPr lang="en-US" sz="1600" b="1" dirty="0"/>
              <a:t>might</a:t>
            </a:r>
            <a:r>
              <a:rPr lang="en-US" sz="1600" dirty="0"/>
              <a:t> enable us to attach scents to e-mails, and, all concur, will know where we are on Planet Earth at any given moment, providing us with directions from anywhere to anywhere in real time</a:t>
            </a:r>
            <a:r>
              <a:rPr lang="en-US" sz="1600" dirty="0" smtClean="0"/>
              <a:t>.”</a:t>
            </a:r>
          </a:p>
          <a:p>
            <a:pPr marL="0" indent="0">
              <a:buNone/>
            </a:pPr>
            <a:r>
              <a:rPr lang="pt-PT" sz="1600" dirty="0"/>
              <a:t>Eles podem nos permitir anexar perfumes a e-mails, e, todos concordam, saberão onde estamos no Planeta Terra a qualquer momento, nos fornecendo direções de qualquer lugar para qualquer lugar em tempo real. </a:t>
            </a:r>
            <a:r>
              <a:rPr lang="pt-PT" sz="1600" dirty="0" smtClean="0"/>
              <a:t>”</a:t>
            </a:r>
            <a:endParaRPr lang="en-US" sz="1600" dirty="0" smtClean="0"/>
          </a:p>
          <a:p>
            <a:pPr marL="0" indent="0">
              <a:buNone/>
            </a:pPr>
            <a:r>
              <a:rPr lang="en-US" sz="1600" dirty="0" smtClean="0"/>
              <a:t>(might) – </a:t>
            </a:r>
            <a:r>
              <a:rPr lang="en-US" sz="1600" dirty="0" err="1" smtClean="0"/>
              <a:t>sentido</a:t>
            </a:r>
            <a:r>
              <a:rPr lang="en-US" sz="1600" dirty="0" smtClean="0"/>
              <a:t> de </a:t>
            </a:r>
            <a:r>
              <a:rPr lang="pt-BR" sz="1600" dirty="0" smtClean="0"/>
              <a:t>deixar </a:t>
            </a:r>
            <a:endParaRPr lang="en-US" sz="1600" dirty="0" smtClean="0"/>
          </a:p>
          <a:p>
            <a:pPr marL="0" indent="0">
              <a:buNone/>
            </a:pPr>
            <a:endParaRPr lang="en-US" sz="1600" dirty="0"/>
          </a:p>
          <a:p>
            <a:pPr marL="0" indent="0">
              <a:buNone/>
            </a:pPr>
            <a:r>
              <a:rPr lang="en-US" sz="1600" dirty="0" smtClean="0"/>
              <a:t>“At </a:t>
            </a:r>
            <a:r>
              <a:rPr lang="en-US" sz="1600" dirty="0"/>
              <a:t>first they </a:t>
            </a:r>
            <a:r>
              <a:rPr lang="en-US" sz="1600" b="1" dirty="0"/>
              <a:t>may</a:t>
            </a:r>
            <a:r>
              <a:rPr lang="en-US" sz="1600" dirty="0"/>
              <a:t> seem to be merely more efficient and reliable versions of the mobile phones we use today</a:t>
            </a:r>
            <a:r>
              <a:rPr lang="en-US" sz="1600" dirty="0" smtClean="0"/>
              <a:t>.”</a:t>
            </a:r>
          </a:p>
          <a:p>
            <a:pPr marL="0" indent="0">
              <a:buNone/>
            </a:pPr>
            <a:r>
              <a:rPr lang="pt-PT" sz="1600" dirty="0"/>
              <a:t>No início, eles podem parecer versões mais eficientes e confiáveis ​​dos telefones celulares que usamos hoje</a:t>
            </a:r>
            <a:r>
              <a:rPr lang="pt-PT" sz="1600" dirty="0" smtClean="0"/>
              <a:t>.“</a:t>
            </a:r>
          </a:p>
          <a:p>
            <a:pPr marL="0" indent="0">
              <a:buNone/>
            </a:pPr>
            <a:r>
              <a:rPr lang="pt-PT" sz="1600" dirty="0" smtClean="0"/>
              <a:t>(May) – sentido de semelhança </a:t>
            </a:r>
            <a:endParaRPr lang="pt-BR" sz="1600" dirty="0"/>
          </a:p>
        </p:txBody>
      </p:sp>
    </p:spTree>
    <p:extLst>
      <p:ext uri="{BB962C8B-B14F-4D97-AF65-F5344CB8AC3E}">
        <p14:creationId xmlns:p14="http://schemas.microsoft.com/office/powerpoint/2010/main" val="23824579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609600"/>
            <a:ext cx="8596668" cy="585355"/>
          </a:xfrm>
        </p:spPr>
        <p:txBody>
          <a:bodyPr>
            <a:normAutofit fontScale="90000"/>
          </a:bodyPr>
          <a:lstStyle/>
          <a:p>
            <a:r>
              <a:rPr lang="pt-BR" b="1" dirty="0" smtClean="0"/>
              <a:t>Tempos Verbais</a:t>
            </a:r>
            <a:endParaRPr lang="pt-BR" dirty="0"/>
          </a:p>
        </p:txBody>
      </p:sp>
      <p:sp>
        <p:nvSpPr>
          <p:cNvPr id="3" name="Espaço Reservado para Conteúdo 2"/>
          <p:cNvSpPr>
            <a:spLocks noGrp="1"/>
          </p:cNvSpPr>
          <p:nvPr>
            <p:ph idx="1"/>
          </p:nvPr>
        </p:nvSpPr>
        <p:spPr>
          <a:xfrm>
            <a:off x="427952" y="902277"/>
            <a:ext cx="9391457" cy="5600699"/>
          </a:xfrm>
        </p:spPr>
        <p:txBody>
          <a:bodyPr>
            <a:normAutofit/>
          </a:bodyPr>
          <a:lstStyle/>
          <a:p>
            <a:pPr marL="0" indent="0">
              <a:buNone/>
            </a:pPr>
            <a:endParaRPr lang="pt-BR" dirty="0" smtClean="0"/>
          </a:p>
          <a:p>
            <a:pPr marL="0" indent="0">
              <a:buNone/>
            </a:pPr>
            <a:r>
              <a:rPr lang="pt-BR" b="1" dirty="0" err="1">
                <a:hlinkClick r:id="rId2"/>
              </a:rPr>
              <a:t>Simple</a:t>
            </a:r>
            <a:r>
              <a:rPr lang="pt-BR" b="1" dirty="0">
                <a:hlinkClick r:id="rId2"/>
              </a:rPr>
              <a:t> </a:t>
            </a:r>
            <a:r>
              <a:rPr lang="pt-BR" b="1" dirty="0" err="1">
                <a:hlinkClick r:id="rId2"/>
              </a:rPr>
              <a:t>Present</a:t>
            </a:r>
            <a:r>
              <a:rPr lang="pt-BR" dirty="0"/>
              <a:t> (Presente Simples): descreve uma ação habitual e atual ocorrida no presente. No português, esse tempo verbal é chamado de Presente do Indicativo</a:t>
            </a:r>
            <a:r>
              <a:rPr lang="pt-BR" dirty="0" smtClean="0"/>
              <a:t>.</a:t>
            </a:r>
          </a:p>
          <a:p>
            <a:pPr marL="0" indent="0">
              <a:buNone/>
            </a:pPr>
            <a:r>
              <a:rPr lang="pt-BR" dirty="0" smtClean="0"/>
              <a:t>“...</a:t>
            </a:r>
            <a:r>
              <a:rPr lang="en-US" dirty="0" smtClean="0"/>
              <a:t>coordinate </a:t>
            </a:r>
            <a:r>
              <a:rPr lang="en-US" dirty="0"/>
              <a:t>and customize vast amounts of information from diverse sources through devices that work from any location on the planet and fit in the palm of </a:t>
            </a:r>
            <a:r>
              <a:rPr lang="en-US" b="1" dirty="0"/>
              <a:t>your hand</a:t>
            </a:r>
            <a:r>
              <a:rPr lang="en-US" dirty="0"/>
              <a:t>.</a:t>
            </a:r>
            <a:r>
              <a:rPr lang="pt-BR" dirty="0" smtClean="0"/>
              <a:t>”</a:t>
            </a:r>
          </a:p>
          <a:p>
            <a:pPr marL="0" indent="0">
              <a:buNone/>
            </a:pPr>
            <a:r>
              <a:rPr lang="pt-BR" dirty="0" smtClean="0"/>
              <a:t>“</a:t>
            </a:r>
            <a:r>
              <a:rPr lang="en-US" dirty="0"/>
              <a:t>Connected to the Internet continually, without the requirement of </a:t>
            </a:r>
            <a:r>
              <a:rPr lang="en-US" b="1" dirty="0"/>
              <a:t>your logging</a:t>
            </a:r>
            <a:r>
              <a:rPr lang="en-US" dirty="0"/>
              <a:t> on and off, 3G devices will fit in </a:t>
            </a:r>
            <a:r>
              <a:rPr lang="en-US" b="1" dirty="0"/>
              <a:t>your pocket</a:t>
            </a:r>
            <a:r>
              <a:rPr lang="en-US" dirty="0"/>
              <a:t> or hang from </a:t>
            </a:r>
            <a:r>
              <a:rPr lang="en-US" b="1" dirty="0"/>
              <a:t>your belt</a:t>
            </a:r>
            <a:r>
              <a:rPr lang="pt-BR" dirty="0" smtClean="0"/>
              <a:t>”</a:t>
            </a:r>
          </a:p>
          <a:p>
            <a:pPr marL="0" indent="0">
              <a:buNone/>
            </a:pPr>
            <a:r>
              <a:rPr lang="pt-BR" dirty="0" smtClean="0"/>
              <a:t>“</a:t>
            </a:r>
            <a:r>
              <a:rPr lang="en-US" dirty="0"/>
              <a:t>At first they may seem to be merely more efficient and reliable versions of the mobile phones </a:t>
            </a:r>
            <a:r>
              <a:rPr lang="en-US" b="1" dirty="0"/>
              <a:t>we use</a:t>
            </a:r>
            <a:r>
              <a:rPr lang="en-US" dirty="0"/>
              <a:t> today. </a:t>
            </a:r>
            <a:r>
              <a:rPr lang="pt-BR" dirty="0" smtClean="0"/>
              <a:t>”</a:t>
            </a:r>
          </a:p>
          <a:p>
            <a:pPr marL="0" indent="0">
              <a:buNone/>
            </a:pPr>
            <a:r>
              <a:rPr lang="pt-BR" dirty="0" smtClean="0"/>
              <a:t>“</a:t>
            </a:r>
            <a:r>
              <a:rPr lang="en-US" b="1" dirty="0"/>
              <a:t>They might</a:t>
            </a:r>
            <a:r>
              <a:rPr lang="en-US" dirty="0"/>
              <a:t> enable us to attach scents to e-mails, and, all concur, will know where we are on Planet Earth at any given moment, providing us with directions from anywhere to anywhere in real time</a:t>
            </a:r>
            <a:r>
              <a:rPr lang="en-US" dirty="0" smtClean="0"/>
              <a:t>.</a:t>
            </a:r>
            <a:r>
              <a:rPr lang="pt-BR" dirty="0" smtClean="0"/>
              <a:t>”</a:t>
            </a:r>
          </a:p>
          <a:p>
            <a:pPr marL="0" indent="0">
              <a:buNone/>
            </a:pPr>
            <a:r>
              <a:rPr lang="pt-BR" dirty="0" smtClean="0"/>
              <a:t>“</a:t>
            </a:r>
            <a:r>
              <a:rPr lang="en-US" i="1" dirty="0" smtClean="0"/>
              <a:t>She </a:t>
            </a:r>
            <a:r>
              <a:rPr lang="en-US" i="1" dirty="0"/>
              <a:t>is also the author of 15 books on science and </a:t>
            </a:r>
            <a:r>
              <a:rPr lang="en-US" i="1" dirty="0" smtClean="0"/>
              <a:t>technology.</a:t>
            </a:r>
            <a:r>
              <a:rPr lang="pt-BR" dirty="0" smtClean="0"/>
              <a:t>”</a:t>
            </a:r>
            <a:endParaRPr lang="pt-BR" dirty="0"/>
          </a:p>
        </p:txBody>
      </p:sp>
    </p:spTree>
    <p:extLst>
      <p:ext uri="{BB962C8B-B14F-4D97-AF65-F5344CB8AC3E}">
        <p14:creationId xmlns:p14="http://schemas.microsoft.com/office/powerpoint/2010/main" val="2607905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609600"/>
            <a:ext cx="8596668" cy="585355"/>
          </a:xfrm>
        </p:spPr>
        <p:txBody>
          <a:bodyPr>
            <a:normAutofit fontScale="90000"/>
          </a:bodyPr>
          <a:lstStyle/>
          <a:p>
            <a:r>
              <a:rPr lang="pt-BR" b="1" dirty="0"/>
              <a:t>Tempos Verbais</a:t>
            </a:r>
            <a:endParaRPr lang="pt-BR" dirty="0"/>
          </a:p>
        </p:txBody>
      </p:sp>
      <p:sp>
        <p:nvSpPr>
          <p:cNvPr id="3" name="Espaço Reservado para Conteúdo 2"/>
          <p:cNvSpPr>
            <a:spLocks noGrp="1"/>
          </p:cNvSpPr>
          <p:nvPr>
            <p:ph idx="1"/>
          </p:nvPr>
        </p:nvSpPr>
        <p:spPr>
          <a:xfrm>
            <a:off x="677333" y="1101436"/>
            <a:ext cx="9391457" cy="5600699"/>
          </a:xfrm>
        </p:spPr>
        <p:txBody>
          <a:bodyPr>
            <a:normAutofit/>
          </a:bodyPr>
          <a:lstStyle/>
          <a:p>
            <a:pPr marL="0" indent="0" fontAlgn="base">
              <a:buNone/>
            </a:pPr>
            <a:endParaRPr lang="pt-BR" b="1" dirty="0" smtClean="0">
              <a:hlinkClick r:id="rId2"/>
            </a:endParaRPr>
          </a:p>
          <a:p>
            <a:pPr marL="0" indent="0" fontAlgn="base">
              <a:buNone/>
            </a:pPr>
            <a:r>
              <a:rPr lang="pt-BR" b="1" dirty="0" err="1" smtClean="0">
                <a:hlinkClick r:id="rId2"/>
              </a:rPr>
              <a:t>Present</a:t>
            </a:r>
            <a:r>
              <a:rPr lang="pt-BR" b="1" dirty="0" smtClean="0">
                <a:hlinkClick r:id="rId2"/>
              </a:rPr>
              <a:t> </a:t>
            </a:r>
            <a:r>
              <a:rPr lang="pt-BR" b="1" dirty="0" err="1">
                <a:hlinkClick r:id="rId2"/>
              </a:rPr>
              <a:t>Perfect</a:t>
            </a:r>
            <a:r>
              <a:rPr lang="pt-BR" b="1" dirty="0">
                <a:hlinkClick r:id="rId2"/>
              </a:rPr>
              <a:t> </a:t>
            </a:r>
            <a:r>
              <a:rPr lang="pt-BR" b="1" dirty="0" err="1">
                <a:hlinkClick r:id="rId2"/>
              </a:rPr>
              <a:t>Simple</a:t>
            </a:r>
            <a:r>
              <a:rPr lang="pt-BR" dirty="0"/>
              <a:t> (Presente Perfeito Simples): expressam ações influenciadas pelo presente e que ainda está acontecendo ou que parou recentemente</a:t>
            </a:r>
            <a:r>
              <a:rPr lang="pt-BR" dirty="0" smtClean="0"/>
              <a:t>. São </a:t>
            </a:r>
            <a:r>
              <a:rPr lang="pt-BR" dirty="0"/>
              <a:t>formados pelo verbo auxiliar </a:t>
            </a:r>
            <a:r>
              <a:rPr lang="pt-BR" dirty="0" err="1"/>
              <a:t>to</a:t>
            </a:r>
            <a:r>
              <a:rPr lang="pt-BR" dirty="0"/>
              <a:t> </a:t>
            </a:r>
            <a:r>
              <a:rPr lang="pt-BR" dirty="0" err="1"/>
              <a:t>have</a:t>
            </a:r>
            <a:r>
              <a:rPr lang="pt-BR" dirty="0"/>
              <a:t> (</a:t>
            </a:r>
            <a:r>
              <a:rPr lang="pt-BR" dirty="0" err="1"/>
              <a:t>have</a:t>
            </a:r>
            <a:r>
              <a:rPr lang="pt-BR" dirty="0"/>
              <a:t> / </a:t>
            </a:r>
            <a:r>
              <a:rPr lang="pt-BR" dirty="0" err="1"/>
              <a:t>has</a:t>
            </a:r>
            <a:r>
              <a:rPr lang="pt-BR" dirty="0"/>
              <a:t>) conjugado no </a:t>
            </a:r>
            <a:r>
              <a:rPr lang="pt-BR" dirty="0" err="1"/>
              <a:t>simple</a:t>
            </a:r>
            <a:r>
              <a:rPr lang="pt-BR" dirty="0"/>
              <a:t> presente (presente simples) + o particípio passado (</a:t>
            </a:r>
            <a:r>
              <a:rPr lang="pt-BR" dirty="0" err="1"/>
              <a:t>past</a:t>
            </a:r>
            <a:r>
              <a:rPr lang="pt-BR" dirty="0"/>
              <a:t> </a:t>
            </a:r>
            <a:r>
              <a:rPr lang="pt-BR" dirty="0" err="1"/>
              <a:t>participle</a:t>
            </a:r>
            <a:r>
              <a:rPr lang="pt-BR" dirty="0"/>
              <a:t>) do verbo principal.</a:t>
            </a:r>
          </a:p>
          <a:p>
            <a:pPr marL="0" indent="0">
              <a:buNone/>
            </a:pPr>
            <a:r>
              <a:rPr lang="en-US" dirty="0"/>
              <a:t>“</a:t>
            </a:r>
            <a:r>
              <a:rPr lang="en-US" b="1" dirty="0"/>
              <a:t>has promised</a:t>
            </a:r>
            <a:r>
              <a:rPr lang="en-US" dirty="0"/>
              <a:t> to free us from the confines of cables, </a:t>
            </a:r>
            <a:r>
              <a:rPr lang="en-US" b="1" dirty="0"/>
              <a:t>fixed</a:t>
            </a:r>
            <a:r>
              <a:rPr lang="en-US" dirty="0"/>
              <a:t> access points and slow connection for good.”</a:t>
            </a:r>
          </a:p>
          <a:p>
            <a:pPr marL="0" indent="0">
              <a:buNone/>
            </a:pPr>
            <a:endParaRPr lang="pt-BR" dirty="0" smtClean="0"/>
          </a:p>
        </p:txBody>
      </p:sp>
    </p:spTree>
    <p:extLst>
      <p:ext uri="{BB962C8B-B14F-4D97-AF65-F5344CB8AC3E}">
        <p14:creationId xmlns:p14="http://schemas.microsoft.com/office/powerpoint/2010/main" val="9253883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609600"/>
            <a:ext cx="8596668" cy="585355"/>
          </a:xfrm>
        </p:spPr>
        <p:txBody>
          <a:bodyPr>
            <a:normAutofit fontScale="90000"/>
          </a:bodyPr>
          <a:lstStyle/>
          <a:p>
            <a:r>
              <a:rPr lang="pt-BR" b="1" dirty="0"/>
              <a:t>Tempos Verbais</a:t>
            </a:r>
            <a:endParaRPr lang="pt-BR" dirty="0"/>
          </a:p>
        </p:txBody>
      </p:sp>
      <p:sp>
        <p:nvSpPr>
          <p:cNvPr id="3" name="Espaço Reservado para Conteúdo 2"/>
          <p:cNvSpPr>
            <a:spLocks noGrp="1"/>
          </p:cNvSpPr>
          <p:nvPr>
            <p:ph idx="1"/>
          </p:nvPr>
        </p:nvSpPr>
        <p:spPr>
          <a:xfrm>
            <a:off x="677333" y="1101436"/>
            <a:ext cx="9391457" cy="5600699"/>
          </a:xfrm>
        </p:spPr>
        <p:txBody>
          <a:bodyPr>
            <a:normAutofit/>
          </a:bodyPr>
          <a:lstStyle/>
          <a:p>
            <a:pPr marL="0" indent="0">
              <a:buNone/>
            </a:pPr>
            <a:endParaRPr lang="pt-BR" dirty="0"/>
          </a:p>
          <a:p>
            <a:pPr marL="0" indent="0" fontAlgn="base">
              <a:buNone/>
            </a:pPr>
            <a:r>
              <a:rPr lang="pt-BR" sz="1600" b="1" dirty="0" err="1">
                <a:hlinkClick r:id="rId2"/>
              </a:rPr>
              <a:t>Simple</a:t>
            </a:r>
            <a:r>
              <a:rPr lang="pt-BR" sz="1600" b="1" dirty="0">
                <a:hlinkClick r:id="rId2"/>
              </a:rPr>
              <a:t> Future</a:t>
            </a:r>
            <a:r>
              <a:rPr lang="pt-BR" sz="1600" b="1" dirty="0"/>
              <a:t> </a:t>
            </a:r>
            <a:r>
              <a:rPr lang="pt-BR" sz="1600" dirty="0"/>
              <a:t>(Futuro Simples): expressa ações que irão ocorrer, ou seja, que ainda não aconteceram. É formado pelo auxiliar modal </a:t>
            </a:r>
            <a:r>
              <a:rPr lang="pt-BR" sz="1600" dirty="0" err="1"/>
              <a:t>will</a:t>
            </a:r>
            <a:r>
              <a:rPr lang="pt-BR" sz="1600" dirty="0"/>
              <a:t> + o infinitivo do verbo principal sem “</a:t>
            </a:r>
            <a:r>
              <a:rPr lang="pt-BR" sz="1600" dirty="0" err="1"/>
              <a:t>to</a:t>
            </a:r>
            <a:r>
              <a:rPr lang="pt-BR" sz="1600" dirty="0"/>
              <a:t>”.</a:t>
            </a:r>
          </a:p>
          <a:p>
            <a:pPr marL="0" indent="0">
              <a:buNone/>
            </a:pPr>
            <a:r>
              <a:rPr lang="pt-BR" sz="1600" dirty="0"/>
              <a:t>“</a:t>
            </a:r>
            <a:r>
              <a:rPr lang="en-US" sz="1600" dirty="0"/>
              <a:t>The next wave </a:t>
            </a:r>
            <a:r>
              <a:rPr lang="en-US" sz="1600" b="1" dirty="0"/>
              <a:t>will</a:t>
            </a:r>
            <a:r>
              <a:rPr lang="en-US" sz="1600" dirty="0"/>
              <a:t> surround us with connectivity…</a:t>
            </a:r>
            <a:r>
              <a:rPr lang="pt-BR" sz="1600" dirty="0"/>
              <a:t>”</a:t>
            </a:r>
          </a:p>
          <a:p>
            <a:pPr marL="0" indent="0">
              <a:buNone/>
            </a:pPr>
            <a:r>
              <a:rPr lang="pt-BR" sz="1600" dirty="0"/>
              <a:t>“</a:t>
            </a:r>
            <a:r>
              <a:rPr lang="en-US" sz="1600" dirty="0"/>
              <a:t>3G devices </a:t>
            </a:r>
            <a:r>
              <a:rPr lang="en-US" sz="1600" b="1" dirty="0"/>
              <a:t>will</a:t>
            </a:r>
            <a:r>
              <a:rPr lang="en-US" sz="1600" dirty="0"/>
              <a:t> fit in your pocket or hang from your belt. At first they may seem to be merely more efficient and reliable versions of the mobile phones we use today.</a:t>
            </a:r>
            <a:r>
              <a:rPr lang="pt-BR" sz="1600" dirty="0"/>
              <a:t>”</a:t>
            </a:r>
          </a:p>
          <a:p>
            <a:pPr marL="0" indent="0">
              <a:buNone/>
            </a:pPr>
            <a:r>
              <a:rPr lang="pt-BR" sz="1600" dirty="0"/>
              <a:t>“</a:t>
            </a:r>
            <a:r>
              <a:rPr lang="en-US" sz="1600" dirty="0"/>
              <a:t>But that perception will be short-lived.</a:t>
            </a:r>
            <a:r>
              <a:rPr lang="pt-BR" sz="1600" dirty="0"/>
              <a:t>”</a:t>
            </a:r>
          </a:p>
          <a:p>
            <a:pPr marL="0" indent="0">
              <a:buNone/>
            </a:pPr>
            <a:r>
              <a:rPr lang="pt-BR" sz="1600" dirty="0"/>
              <a:t>“</a:t>
            </a:r>
            <a:r>
              <a:rPr lang="en-US" sz="1600" dirty="0"/>
              <a:t>In the near term, 3G phones </a:t>
            </a:r>
            <a:r>
              <a:rPr lang="en-US" sz="1600" b="1" dirty="0"/>
              <a:t>will</a:t>
            </a:r>
            <a:r>
              <a:rPr lang="en-US" sz="1600" dirty="0"/>
              <a:t> scan the Web at high speed, with pages modified for mini color screens. </a:t>
            </a:r>
            <a:r>
              <a:rPr lang="pt-BR" sz="1600" dirty="0"/>
              <a:t>”</a:t>
            </a:r>
          </a:p>
          <a:p>
            <a:pPr marL="0" indent="0">
              <a:buNone/>
            </a:pPr>
            <a:r>
              <a:rPr lang="pt-BR" sz="1600" dirty="0"/>
              <a:t>“</a:t>
            </a:r>
            <a:r>
              <a:rPr lang="en-US" sz="1600" dirty="0"/>
              <a:t>Later versions, say forecasters, </a:t>
            </a:r>
            <a:r>
              <a:rPr lang="en-US" sz="1600" b="1" dirty="0"/>
              <a:t>will be </a:t>
            </a:r>
            <a:r>
              <a:rPr lang="en-US" sz="1600" dirty="0"/>
              <a:t>operated by tapping a screen or issuing voice commands.</a:t>
            </a:r>
            <a:r>
              <a:rPr lang="pt-BR" sz="1600" dirty="0"/>
              <a:t>”</a:t>
            </a:r>
          </a:p>
          <a:p>
            <a:pPr marL="0" indent="0">
              <a:buNone/>
            </a:pPr>
            <a:r>
              <a:rPr lang="pt-BR" sz="1600" dirty="0"/>
              <a:t>“</a:t>
            </a:r>
            <a:r>
              <a:rPr lang="en-US" sz="1600" b="1" dirty="0"/>
              <a:t>will</a:t>
            </a:r>
            <a:r>
              <a:rPr lang="en-US" sz="1600" dirty="0"/>
              <a:t> know where we are on Planet Earth at any given moment, providing us with directions from anywhere to anywhere in real time.</a:t>
            </a:r>
            <a:r>
              <a:rPr lang="pt-BR" sz="1600" dirty="0"/>
              <a:t>”</a:t>
            </a:r>
          </a:p>
          <a:p>
            <a:pPr marL="0" indent="0">
              <a:buNone/>
            </a:pPr>
            <a:r>
              <a:rPr lang="pt-BR" sz="1600" dirty="0"/>
              <a:t>“</a:t>
            </a:r>
            <a:r>
              <a:rPr lang="en-US" sz="1600" dirty="0"/>
              <a:t>predicts 3G </a:t>
            </a:r>
            <a:r>
              <a:rPr lang="en-US" sz="1600" b="1" dirty="0"/>
              <a:t>will</a:t>
            </a:r>
            <a:r>
              <a:rPr lang="en-US" sz="1600" dirty="0"/>
              <a:t> provide workers with immediate access to corporate intranets</a:t>
            </a:r>
            <a:r>
              <a:rPr lang="pt-BR" sz="1600" dirty="0"/>
              <a:t>”</a:t>
            </a:r>
          </a:p>
          <a:p>
            <a:pPr marL="0" indent="0">
              <a:buNone/>
            </a:pPr>
            <a:r>
              <a:rPr lang="pt-BR" sz="1600" dirty="0"/>
              <a:t>“</a:t>
            </a:r>
            <a:r>
              <a:rPr lang="en-US" sz="1600" dirty="0"/>
              <a:t>Streaming media will enable users to pull out their phones and videoconference with colleagues or clients from the airport or the car.</a:t>
            </a:r>
            <a:r>
              <a:rPr lang="pt-BR" sz="1600" dirty="0"/>
              <a:t>”</a:t>
            </a:r>
          </a:p>
          <a:p>
            <a:pPr marL="0" indent="0">
              <a:buNone/>
            </a:pPr>
            <a:endParaRPr lang="pt-BR" sz="1600" dirty="0" smtClean="0"/>
          </a:p>
          <a:p>
            <a:pPr marL="0" indent="0">
              <a:buNone/>
            </a:pPr>
            <a:endParaRPr lang="pt-BR" sz="1600" dirty="0"/>
          </a:p>
          <a:p>
            <a:pPr marL="0" indent="0">
              <a:buNone/>
            </a:pPr>
            <a:endParaRPr lang="pt-BR" sz="1600" dirty="0"/>
          </a:p>
          <a:p>
            <a:pPr marL="0" indent="0">
              <a:buNone/>
            </a:pPr>
            <a:endParaRPr lang="pt-BR" sz="1600" dirty="0"/>
          </a:p>
        </p:txBody>
      </p:sp>
    </p:spTree>
    <p:extLst>
      <p:ext uri="{BB962C8B-B14F-4D97-AF65-F5344CB8AC3E}">
        <p14:creationId xmlns:p14="http://schemas.microsoft.com/office/powerpoint/2010/main" val="35557603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BR" sz="2800" dirty="0" smtClean="0"/>
              <a:t>1.</a:t>
            </a:r>
            <a:r>
              <a:rPr lang="en-US" sz="2800" dirty="0"/>
              <a:t> Is connectivity a keyword when we talk about wireless? justify</a:t>
            </a:r>
            <a:r>
              <a:rPr lang="en-US" sz="2800" dirty="0" smtClean="0"/>
              <a:t>.(</a:t>
            </a:r>
            <a:r>
              <a:rPr lang="pt-BR" sz="2800" dirty="0"/>
              <a:t>A conectividade é uma palavra-chave quando falamos de wireless? justificar.</a:t>
            </a:r>
            <a:r>
              <a:rPr lang="en-US" sz="2800" dirty="0" smtClean="0"/>
              <a:t>)</a:t>
            </a:r>
            <a:endParaRPr lang="pt-BR" sz="2800" dirty="0"/>
          </a:p>
        </p:txBody>
      </p:sp>
      <p:sp>
        <p:nvSpPr>
          <p:cNvPr id="3" name="Espaço Reservado para Conteúdo 2"/>
          <p:cNvSpPr>
            <a:spLocks noGrp="1"/>
          </p:cNvSpPr>
          <p:nvPr>
            <p:ph idx="1"/>
          </p:nvPr>
        </p:nvSpPr>
        <p:spPr/>
        <p:txBody>
          <a:bodyPr/>
          <a:lstStyle/>
          <a:p>
            <a:pPr marL="0" indent="0">
              <a:buNone/>
            </a:pPr>
            <a:endParaRPr lang="pt-BR" dirty="0" smtClean="0"/>
          </a:p>
          <a:p>
            <a:pPr marL="0" indent="0">
              <a:buNone/>
            </a:pPr>
            <a:r>
              <a:rPr lang="pt-BR" dirty="0" smtClean="0"/>
              <a:t>Sim, pois a conectividade irá nos livra dos cabos e assim facilitar nossa forma de entramos e nos comunicamos via internet, sem se importa com o local. </a:t>
            </a:r>
            <a:endParaRPr lang="pt-BR" dirty="0"/>
          </a:p>
        </p:txBody>
      </p:sp>
    </p:spTree>
    <p:extLst>
      <p:ext uri="{BB962C8B-B14F-4D97-AF65-F5344CB8AC3E}">
        <p14:creationId xmlns:p14="http://schemas.microsoft.com/office/powerpoint/2010/main" val="11105263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BR" sz="2600" dirty="0" smtClean="0"/>
              <a:t>2.</a:t>
            </a:r>
            <a:r>
              <a:rPr lang="en-US" sz="2600" dirty="0"/>
              <a:t> Does the text help you to understand what is 3g? how? which lines explain it</a:t>
            </a:r>
            <a:r>
              <a:rPr lang="en-US" sz="2600" dirty="0" smtClean="0"/>
              <a:t>?(</a:t>
            </a:r>
            <a:r>
              <a:rPr lang="pt-BR" sz="2600" dirty="0"/>
              <a:t>O texto ajuda você a entender o que é 3g? como? quais linhas explicam isso</a:t>
            </a:r>
            <a:r>
              <a:rPr lang="pt-BR" sz="2600" dirty="0" smtClean="0"/>
              <a:t>?</a:t>
            </a:r>
            <a:r>
              <a:rPr lang="en-US" sz="2600" dirty="0" smtClean="0"/>
              <a:t>)</a:t>
            </a:r>
            <a:endParaRPr lang="pt-BR" sz="2600" dirty="0"/>
          </a:p>
        </p:txBody>
      </p:sp>
      <p:sp>
        <p:nvSpPr>
          <p:cNvPr id="3" name="Espaço Reservado para Conteúdo 2"/>
          <p:cNvSpPr>
            <a:spLocks noGrp="1"/>
          </p:cNvSpPr>
          <p:nvPr>
            <p:ph idx="1"/>
          </p:nvPr>
        </p:nvSpPr>
        <p:spPr/>
        <p:txBody>
          <a:bodyPr/>
          <a:lstStyle/>
          <a:p>
            <a:pPr marL="0" indent="0">
              <a:buNone/>
            </a:pPr>
            <a:endParaRPr lang="pt-BR" dirty="0" smtClean="0"/>
          </a:p>
          <a:p>
            <a:pPr marL="0" indent="0">
              <a:buNone/>
            </a:pPr>
            <a:r>
              <a:rPr lang="pt-BR" dirty="0" smtClean="0"/>
              <a:t>Sim, em alguns parágrafos, exemplo:</a:t>
            </a:r>
          </a:p>
          <a:p>
            <a:pPr marL="0" indent="0">
              <a:buNone/>
            </a:pPr>
            <a:r>
              <a:rPr lang="pt-BR" dirty="0" smtClean="0"/>
              <a:t>“</a:t>
            </a:r>
            <a:r>
              <a:rPr lang="pt-BR" dirty="0"/>
              <a:t>acesso instantâneo a notícias, bens e serviços, transações bancárias e de ações, jogos multijogadores e a capacidade de trocar mensagens multimídia com pessoas de todo o mundo</a:t>
            </a:r>
            <a:r>
              <a:rPr lang="pt-BR" dirty="0" smtClean="0"/>
              <a:t>”</a:t>
            </a:r>
            <a:endParaRPr lang="pt-BR" dirty="0"/>
          </a:p>
        </p:txBody>
      </p:sp>
    </p:spTree>
    <p:extLst>
      <p:ext uri="{BB962C8B-B14F-4D97-AF65-F5344CB8AC3E}">
        <p14:creationId xmlns:p14="http://schemas.microsoft.com/office/powerpoint/2010/main" val="24595081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BR" sz="2800" dirty="0" smtClean="0"/>
              <a:t>3.</a:t>
            </a:r>
            <a:r>
              <a:rPr lang="en-US" sz="2800" dirty="0"/>
              <a:t> Find in the text words </a:t>
            </a:r>
            <a:r>
              <a:rPr lang="en-US" sz="2800" dirty="0" smtClean="0"/>
              <a:t>equivalent </a:t>
            </a:r>
            <a:r>
              <a:rPr lang="en-US" sz="2800" dirty="0"/>
              <a:t>to the following meaning </a:t>
            </a:r>
            <a:r>
              <a:rPr lang="en-US" sz="2800" dirty="0" smtClean="0">
                <a:sym typeface="Wingdings" panose="05000000000000000000" pitchFamily="2" charset="2"/>
              </a:rPr>
              <a:t>(</a:t>
            </a:r>
            <a:r>
              <a:rPr lang="pt-BR" sz="2800" dirty="0">
                <a:sym typeface="Wingdings" panose="05000000000000000000" pitchFamily="2" charset="2"/>
              </a:rPr>
              <a:t>Encontre no texto palavras equivalentes ao seguinte significado</a:t>
            </a:r>
            <a:r>
              <a:rPr lang="pt-BR" sz="2800" dirty="0" smtClean="0">
                <a:sym typeface="Wingdings" panose="05000000000000000000" pitchFamily="2" charset="2"/>
              </a:rPr>
              <a:t>:</a:t>
            </a:r>
            <a:r>
              <a:rPr lang="en-US" sz="2800" dirty="0" smtClean="0">
                <a:sym typeface="Wingdings" panose="05000000000000000000" pitchFamily="2" charset="2"/>
              </a:rPr>
              <a:t>)</a:t>
            </a:r>
            <a:endParaRPr lang="pt-BR" sz="2800" dirty="0"/>
          </a:p>
        </p:txBody>
      </p:sp>
      <p:sp>
        <p:nvSpPr>
          <p:cNvPr id="3" name="Espaço Reservado para Conteúdo 2"/>
          <p:cNvSpPr>
            <a:spLocks noGrp="1"/>
          </p:cNvSpPr>
          <p:nvPr>
            <p:ph idx="1"/>
          </p:nvPr>
        </p:nvSpPr>
        <p:spPr/>
        <p:txBody>
          <a:bodyPr/>
          <a:lstStyle/>
          <a:p>
            <a:r>
              <a:rPr lang="en-US" dirty="0" smtClean="0"/>
              <a:t>you </a:t>
            </a:r>
            <a:r>
              <a:rPr lang="en-US" dirty="0"/>
              <a:t>start using a computer system</a:t>
            </a:r>
            <a:r>
              <a:rPr lang="en-US" dirty="0" smtClean="0"/>
              <a:t>, especially </a:t>
            </a:r>
            <a:r>
              <a:rPr lang="en-US" dirty="0"/>
              <a:t>by giving a passwords </a:t>
            </a:r>
            <a:r>
              <a:rPr lang="en-US" dirty="0" smtClean="0"/>
              <a:t>=</a:t>
            </a:r>
            <a:r>
              <a:rPr lang="en-US" dirty="0"/>
              <a:t> (</a:t>
            </a:r>
            <a:r>
              <a:rPr lang="pt-BR" dirty="0"/>
              <a:t>você começa a usar um sistema de computador, especialmente dando uma senha</a:t>
            </a:r>
            <a:r>
              <a:rPr lang="en-US" dirty="0" smtClean="0"/>
              <a:t>)</a:t>
            </a:r>
          </a:p>
          <a:p>
            <a:pPr marL="0" indent="0">
              <a:buNone/>
            </a:pPr>
            <a:r>
              <a:rPr lang="en-US" dirty="0" smtClean="0"/>
              <a:t>     Login</a:t>
            </a:r>
          </a:p>
          <a:p>
            <a:pPr marL="0" indent="0">
              <a:buNone/>
            </a:pPr>
            <a:endParaRPr lang="en-US" dirty="0"/>
          </a:p>
          <a:p>
            <a:r>
              <a:rPr lang="en-US" dirty="0" smtClean="0"/>
              <a:t>you </a:t>
            </a:r>
            <a:r>
              <a:rPr lang="en-US" dirty="0"/>
              <a:t>finish using the system by following an approved set of instructions </a:t>
            </a:r>
            <a:r>
              <a:rPr lang="en-US" dirty="0" smtClean="0"/>
              <a:t>=</a:t>
            </a:r>
            <a:r>
              <a:rPr lang="en-US" dirty="0"/>
              <a:t> (</a:t>
            </a:r>
            <a:r>
              <a:rPr lang="pt-BR" dirty="0"/>
              <a:t>você termina de usar o sistema seguindo um conjunto de instruções aprovadas</a:t>
            </a:r>
            <a:r>
              <a:rPr lang="en-US" dirty="0"/>
              <a:t>) </a:t>
            </a:r>
            <a:endParaRPr lang="en-US" dirty="0" smtClean="0"/>
          </a:p>
          <a:p>
            <a:pPr marL="0" indent="0">
              <a:buNone/>
            </a:pPr>
            <a:r>
              <a:rPr lang="en-US" dirty="0" smtClean="0"/>
              <a:t>    Logoff</a:t>
            </a:r>
            <a:endParaRPr lang="en-US" dirty="0"/>
          </a:p>
          <a:p>
            <a:pPr marL="0" indent="0">
              <a:buNone/>
            </a:pPr>
            <a:endParaRPr lang="en-US" dirty="0" smtClean="0"/>
          </a:p>
          <a:p>
            <a:pPr marL="0" indent="0">
              <a:buNone/>
            </a:pPr>
            <a:endParaRPr lang="en-US" dirty="0"/>
          </a:p>
          <a:p>
            <a:pPr marL="0" indent="0">
              <a:buNone/>
            </a:pPr>
            <a:endParaRPr lang="pt-BR" dirty="0"/>
          </a:p>
        </p:txBody>
      </p:sp>
    </p:spTree>
    <p:extLst>
      <p:ext uri="{BB962C8B-B14F-4D97-AF65-F5344CB8AC3E}">
        <p14:creationId xmlns:p14="http://schemas.microsoft.com/office/powerpoint/2010/main" val="3084898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3" y="609599"/>
            <a:ext cx="8705657" cy="2133601"/>
          </a:xfrm>
        </p:spPr>
        <p:txBody>
          <a:bodyPr>
            <a:normAutofit fontScale="90000"/>
          </a:bodyPr>
          <a:lstStyle/>
          <a:p>
            <a:r>
              <a:rPr lang="pt-BR" sz="2900" dirty="0" smtClean="0"/>
              <a:t>4.</a:t>
            </a:r>
            <a:r>
              <a:rPr lang="en-US" sz="2900" dirty="0"/>
              <a:t> Match the words with the meaning that best suits them </a:t>
            </a:r>
            <a:r>
              <a:rPr lang="en-US" sz="2900" dirty="0" smtClean="0"/>
              <a:t>talking </a:t>
            </a:r>
            <a:r>
              <a:rPr lang="en-US" sz="2900" dirty="0"/>
              <a:t>into consideration the context where they </a:t>
            </a:r>
            <a:r>
              <a:rPr lang="en-US" sz="2900" dirty="0" smtClean="0"/>
              <a:t>appear</a:t>
            </a:r>
            <a:r>
              <a:rPr lang="en-US" sz="2900" dirty="0" smtClean="0">
                <a:sym typeface="Wingdings" panose="05000000000000000000" pitchFamily="2" charset="2"/>
              </a:rPr>
              <a:t>(</a:t>
            </a:r>
            <a:r>
              <a:rPr lang="pt-BR" sz="2900" dirty="0">
                <a:sym typeface="Wingdings" panose="05000000000000000000" pitchFamily="2" charset="2"/>
              </a:rPr>
              <a:t>Combine as palavras com o significado que melhor lhes convier, levando em consideração o contexto em que </a:t>
            </a:r>
            <a:r>
              <a:rPr lang="pt-BR" sz="2900" dirty="0" smtClean="0">
                <a:sym typeface="Wingdings" panose="05000000000000000000" pitchFamily="2" charset="2"/>
              </a:rPr>
              <a:t>aparecem</a:t>
            </a:r>
            <a:r>
              <a:rPr lang="en-US" sz="2900" dirty="0" smtClean="0">
                <a:sym typeface="Wingdings" panose="05000000000000000000" pitchFamily="2" charset="2"/>
              </a:rPr>
              <a:t>)</a:t>
            </a:r>
            <a:endParaRPr lang="pt-BR" sz="2900" dirty="0"/>
          </a:p>
        </p:txBody>
      </p:sp>
      <p:graphicFrame>
        <p:nvGraphicFramePr>
          <p:cNvPr id="5" name="Espaço Reservado para Conteúdo 4"/>
          <p:cNvGraphicFramePr>
            <a:graphicFrameLocks noGrp="1"/>
          </p:cNvGraphicFramePr>
          <p:nvPr>
            <p:ph idx="1"/>
            <p:extLst>
              <p:ext uri="{D42A27DB-BD31-4B8C-83A1-F6EECF244321}">
                <p14:modId xmlns:p14="http://schemas.microsoft.com/office/powerpoint/2010/main" val="2251218714"/>
              </p:ext>
            </p:extLst>
          </p:nvPr>
        </p:nvGraphicFramePr>
        <p:xfrm>
          <a:off x="677334" y="2909454"/>
          <a:ext cx="8331584" cy="3252354"/>
        </p:xfrm>
        <a:graphic>
          <a:graphicData uri="http://schemas.openxmlformats.org/drawingml/2006/table">
            <a:tbl>
              <a:tblPr firstRow="1" bandRow="1">
                <a:tableStyleId>{5202B0CA-FC54-4496-8BCA-5EF66A818D29}</a:tableStyleId>
              </a:tblPr>
              <a:tblGrid>
                <a:gridCol w="2102611"/>
                <a:gridCol w="6228973"/>
              </a:tblGrid>
              <a:tr h="542059">
                <a:tc>
                  <a:txBody>
                    <a:bodyPr/>
                    <a:lstStyle/>
                    <a:p>
                      <a:r>
                        <a:rPr lang="pt-BR" b="0" dirty="0" smtClean="0">
                          <a:solidFill>
                            <a:sysClr val="windowText" lastClr="000000"/>
                          </a:solidFill>
                        </a:rPr>
                        <a:t>a. </a:t>
                      </a:r>
                      <a:r>
                        <a:rPr lang="pt-BR" b="0" dirty="0" err="1" smtClean="0">
                          <a:solidFill>
                            <a:sysClr val="windowText" lastClr="000000"/>
                          </a:solidFill>
                        </a:rPr>
                        <a:t>Sources</a:t>
                      </a:r>
                      <a:endParaRPr lang="pt-BR" b="0" dirty="0">
                        <a:solidFill>
                          <a:sysClr val="windowText" lastClr="000000"/>
                        </a:solidFill>
                      </a:endParaRPr>
                    </a:p>
                  </a:txBody>
                  <a:tcPr>
                    <a:lnL>
                      <a:noFill/>
                    </a:lnL>
                    <a:lnR>
                      <a:noFill/>
                    </a:lnR>
                    <a:lnT>
                      <a:noFill/>
                    </a:lnT>
                    <a:lnB>
                      <a:noFill/>
                    </a:lnB>
                    <a:lnTlToBr w="12700" cmpd="sng">
                      <a:noFill/>
                      <a:prstDash val="solid"/>
                    </a:lnTlToBr>
                    <a:lnBlToTr w="12700" cmpd="sng">
                      <a:noFill/>
                      <a:prstDash val="solid"/>
                    </a:lnBlToTr>
                    <a:solidFill>
                      <a:schemeClr val="bg2"/>
                    </a:solidFill>
                  </a:tcPr>
                </a:tc>
                <a:tc>
                  <a:txBody>
                    <a:bodyPr/>
                    <a:lstStyle/>
                    <a:p>
                      <a:r>
                        <a:rPr lang="pt-BR" b="0" dirty="0" smtClean="0">
                          <a:solidFill>
                            <a:sysClr val="windowText" lastClr="000000"/>
                          </a:solidFill>
                        </a:rPr>
                        <a:t>( c ) Vantagens, benefícios</a:t>
                      </a:r>
                      <a:endParaRPr lang="pt-BR" b="0" dirty="0">
                        <a:solidFill>
                          <a:sysClr val="windowText" lastClr="000000"/>
                        </a:solidFill>
                      </a:endParaRPr>
                    </a:p>
                  </a:txBody>
                  <a:tcPr>
                    <a:lnL>
                      <a:noFill/>
                    </a:lnL>
                    <a:solidFill>
                      <a:schemeClr val="bg2"/>
                    </a:solidFill>
                  </a:tcPr>
                </a:tc>
              </a:tr>
              <a:tr h="542059">
                <a:tc>
                  <a:txBody>
                    <a:bodyPr/>
                    <a:lstStyle/>
                    <a:p>
                      <a:r>
                        <a:rPr lang="pt-BR" dirty="0" smtClean="0"/>
                        <a:t>b. Short-</a:t>
                      </a:r>
                      <a:r>
                        <a:rPr lang="pt-BR" dirty="0" err="1" smtClean="0"/>
                        <a:t>lived</a:t>
                      </a:r>
                      <a:endParaRPr lang="pt-BR" dirty="0"/>
                    </a:p>
                  </a:txBody>
                  <a:tcPr>
                    <a:lnT>
                      <a:noFill/>
                    </a:lnT>
                  </a:tcPr>
                </a:tc>
                <a:tc>
                  <a:txBody>
                    <a:bodyPr/>
                    <a:lstStyle/>
                    <a:p>
                      <a:r>
                        <a:rPr lang="pt-BR" dirty="0" smtClean="0"/>
                        <a:t>( f ) Rendimento</a:t>
                      </a:r>
                      <a:endParaRPr lang="pt-BR" dirty="0"/>
                    </a:p>
                  </a:txBody>
                  <a:tcPr/>
                </a:tc>
              </a:tr>
              <a:tr h="542059">
                <a:tc>
                  <a:txBody>
                    <a:bodyPr/>
                    <a:lstStyle/>
                    <a:p>
                      <a:r>
                        <a:rPr lang="pt-BR" dirty="0" smtClean="0"/>
                        <a:t>c. </a:t>
                      </a:r>
                      <a:r>
                        <a:rPr lang="pt-BR" dirty="0" err="1" smtClean="0"/>
                        <a:t>Perks</a:t>
                      </a:r>
                      <a:endParaRPr lang="pt-BR" dirty="0"/>
                    </a:p>
                  </a:txBody>
                  <a:tcPr/>
                </a:tc>
                <a:tc>
                  <a:txBody>
                    <a:bodyPr/>
                    <a:lstStyle/>
                    <a:p>
                      <a:r>
                        <a:rPr lang="pt-BR" dirty="0" smtClean="0"/>
                        <a:t>( a ) Fontes</a:t>
                      </a:r>
                      <a:endParaRPr lang="pt-BR" dirty="0"/>
                    </a:p>
                  </a:txBody>
                  <a:tcPr/>
                </a:tc>
              </a:tr>
              <a:tr h="542059">
                <a:tc>
                  <a:txBody>
                    <a:bodyPr/>
                    <a:lstStyle/>
                    <a:p>
                      <a:r>
                        <a:rPr lang="pt-BR" dirty="0" smtClean="0"/>
                        <a:t>d. </a:t>
                      </a:r>
                      <a:r>
                        <a:rPr lang="pt-BR" dirty="0" err="1" smtClean="0"/>
                        <a:t>Forecasters</a:t>
                      </a:r>
                      <a:endParaRPr lang="pt-BR" dirty="0"/>
                    </a:p>
                  </a:txBody>
                  <a:tcPr/>
                </a:tc>
                <a:tc>
                  <a:txBody>
                    <a:bodyPr/>
                    <a:lstStyle/>
                    <a:p>
                      <a:r>
                        <a:rPr lang="pt-BR" dirty="0" smtClean="0"/>
                        <a:t>( e ) Estar</a:t>
                      </a:r>
                      <a:r>
                        <a:rPr lang="pt-BR" baseline="0" dirty="0" smtClean="0"/>
                        <a:t> pronto para fazer algo a qualquer momento</a:t>
                      </a:r>
                      <a:endParaRPr lang="pt-BR" dirty="0"/>
                    </a:p>
                  </a:txBody>
                  <a:tcPr/>
                </a:tc>
              </a:tr>
              <a:tr h="542059">
                <a:tc>
                  <a:txBody>
                    <a:bodyPr/>
                    <a:lstStyle/>
                    <a:p>
                      <a:r>
                        <a:rPr lang="pt-BR" dirty="0" smtClean="0"/>
                        <a:t>e. </a:t>
                      </a:r>
                      <a:r>
                        <a:rPr lang="pt-BR" dirty="0" err="1" smtClean="0"/>
                        <a:t>Poised</a:t>
                      </a:r>
                      <a:endParaRPr lang="pt-BR" dirty="0"/>
                    </a:p>
                  </a:txBody>
                  <a:tcPr/>
                </a:tc>
                <a:tc>
                  <a:txBody>
                    <a:bodyPr/>
                    <a:lstStyle/>
                    <a:p>
                      <a:r>
                        <a:rPr lang="pt-BR" dirty="0" smtClean="0"/>
                        <a:t>( b ) Será</a:t>
                      </a:r>
                      <a:r>
                        <a:rPr lang="pt-BR" baseline="0" dirty="0" smtClean="0"/>
                        <a:t> de vida curta, efêmera</a:t>
                      </a:r>
                      <a:endParaRPr lang="pt-BR" dirty="0"/>
                    </a:p>
                  </a:txBody>
                  <a:tcPr/>
                </a:tc>
              </a:tr>
              <a:tr h="542059">
                <a:tc>
                  <a:txBody>
                    <a:bodyPr/>
                    <a:lstStyle/>
                    <a:p>
                      <a:r>
                        <a:rPr lang="pt-BR" dirty="0" smtClean="0"/>
                        <a:t>f. </a:t>
                      </a:r>
                      <a:r>
                        <a:rPr lang="pt-BR" dirty="0" err="1" smtClean="0"/>
                        <a:t>Revenue</a:t>
                      </a:r>
                      <a:endParaRPr lang="pt-BR" dirty="0"/>
                    </a:p>
                  </a:txBody>
                  <a:tcPr/>
                </a:tc>
                <a:tc>
                  <a:txBody>
                    <a:bodyPr/>
                    <a:lstStyle/>
                    <a:p>
                      <a:r>
                        <a:rPr lang="pt-BR" dirty="0" smtClean="0"/>
                        <a:t>( d ) Pessoas</a:t>
                      </a:r>
                      <a:r>
                        <a:rPr lang="pt-BR" baseline="0" dirty="0" smtClean="0"/>
                        <a:t> que fazem previsões</a:t>
                      </a:r>
                      <a:endParaRPr lang="pt-BR" dirty="0"/>
                    </a:p>
                  </a:txBody>
                  <a:tcPr/>
                </a:tc>
              </a:tr>
            </a:tbl>
          </a:graphicData>
        </a:graphic>
      </p:graphicFrame>
    </p:spTree>
    <p:extLst>
      <p:ext uri="{BB962C8B-B14F-4D97-AF65-F5344CB8AC3E}">
        <p14:creationId xmlns:p14="http://schemas.microsoft.com/office/powerpoint/2010/main" val="13340946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692727"/>
            <a:ext cx="8596668" cy="1320800"/>
          </a:xfrm>
        </p:spPr>
        <p:txBody>
          <a:bodyPr>
            <a:noAutofit/>
          </a:bodyPr>
          <a:lstStyle/>
          <a:p>
            <a:r>
              <a:rPr lang="pt-BR" sz="3000" dirty="0" smtClean="0"/>
              <a:t>5.</a:t>
            </a:r>
            <a:r>
              <a:rPr lang="en-US" sz="3000" dirty="0" smtClean="0"/>
              <a:t> Explain the numbers and acronyms below</a:t>
            </a:r>
            <a:r>
              <a:rPr lang="en-US" sz="3000" dirty="0" smtClean="0">
                <a:sym typeface="Wingdings" panose="05000000000000000000" pitchFamily="2" charset="2"/>
              </a:rPr>
              <a:t>(</a:t>
            </a:r>
            <a:r>
              <a:rPr lang="pt-BR" sz="3000" dirty="0" smtClean="0">
                <a:sym typeface="Wingdings" panose="05000000000000000000" pitchFamily="2" charset="2"/>
              </a:rPr>
              <a:t>Explique os números e acrônimos abaixo:</a:t>
            </a:r>
            <a:r>
              <a:rPr lang="en-US" sz="3000" dirty="0" smtClean="0">
                <a:sym typeface="Wingdings" panose="05000000000000000000" pitchFamily="2" charset="2"/>
              </a:rPr>
              <a:t>)</a:t>
            </a:r>
            <a:endParaRPr lang="pt-BR" sz="3000" dirty="0"/>
          </a:p>
        </p:txBody>
      </p:sp>
      <p:graphicFrame>
        <p:nvGraphicFramePr>
          <p:cNvPr id="4" name="Espaço Reservado para Conteúdo 3"/>
          <p:cNvGraphicFramePr>
            <a:graphicFrameLocks noGrp="1"/>
          </p:cNvGraphicFramePr>
          <p:nvPr>
            <p:ph idx="1"/>
            <p:extLst>
              <p:ext uri="{D42A27DB-BD31-4B8C-83A1-F6EECF244321}">
                <p14:modId xmlns:p14="http://schemas.microsoft.com/office/powerpoint/2010/main" val="635855528"/>
              </p:ext>
            </p:extLst>
          </p:nvPr>
        </p:nvGraphicFramePr>
        <p:xfrm>
          <a:off x="677863" y="2160588"/>
          <a:ext cx="8596312" cy="2966720"/>
        </p:xfrm>
        <a:graphic>
          <a:graphicData uri="http://schemas.openxmlformats.org/drawingml/2006/table">
            <a:tbl>
              <a:tblPr firstRow="1" bandRow="1">
                <a:tableStyleId>{5C22544A-7EE6-4342-B048-85BDC9FD1C3A}</a:tableStyleId>
              </a:tblPr>
              <a:tblGrid>
                <a:gridCol w="8596312"/>
              </a:tblGrid>
              <a:tr h="370840">
                <a:tc>
                  <a:txBody>
                    <a:bodyPr/>
                    <a:lstStyle/>
                    <a:p>
                      <a:r>
                        <a:rPr lang="pt-BR" smtClean="0">
                          <a:solidFill>
                            <a:schemeClr val="tx1"/>
                          </a:solidFill>
                        </a:rPr>
                        <a:t>a. </a:t>
                      </a:r>
                      <a:r>
                        <a:rPr lang="pt-BR" b="0" dirty="0" smtClean="0">
                          <a:solidFill>
                            <a:schemeClr val="tx1"/>
                          </a:solidFill>
                        </a:rPr>
                        <a:t>WWW</a:t>
                      </a:r>
                      <a:r>
                        <a:rPr lang="pt-BR" b="0" baseline="0" dirty="0" smtClean="0">
                          <a:solidFill>
                            <a:schemeClr val="tx1"/>
                          </a:solidFill>
                        </a:rPr>
                        <a:t> = </a:t>
                      </a:r>
                      <a:r>
                        <a:rPr lang="pt-BR" sz="1800" b="1" kern="1200" dirty="0" smtClean="0">
                          <a:solidFill>
                            <a:schemeClr val="tx1"/>
                          </a:solidFill>
                          <a:effectLst/>
                          <a:latin typeface="+mn-lt"/>
                          <a:ea typeface="+mn-ea"/>
                          <a:cs typeface="+mn-cs"/>
                        </a:rPr>
                        <a:t>World </a:t>
                      </a:r>
                      <a:r>
                        <a:rPr lang="pt-BR" sz="1800" b="1" kern="1200" dirty="0" err="1" smtClean="0">
                          <a:solidFill>
                            <a:schemeClr val="tx1"/>
                          </a:solidFill>
                          <a:effectLst/>
                          <a:latin typeface="+mn-lt"/>
                          <a:ea typeface="+mn-ea"/>
                          <a:cs typeface="+mn-cs"/>
                        </a:rPr>
                        <a:t>Wide</a:t>
                      </a:r>
                      <a:r>
                        <a:rPr lang="pt-BR" sz="1800" b="1" kern="1200" dirty="0" smtClean="0">
                          <a:solidFill>
                            <a:schemeClr val="tx1"/>
                          </a:solidFill>
                          <a:effectLst/>
                          <a:latin typeface="+mn-lt"/>
                          <a:ea typeface="+mn-ea"/>
                          <a:cs typeface="+mn-cs"/>
                        </a:rPr>
                        <a:t> Web</a:t>
                      </a:r>
                      <a:endParaRPr lang="pt-BR" dirty="0">
                        <a:solidFill>
                          <a:schemeClr val="tx1"/>
                        </a:solidFill>
                      </a:endParaRPr>
                    </a:p>
                  </a:txBody>
                  <a:tcPr>
                    <a:solidFill>
                      <a:srgbClr val="EEF4E8"/>
                    </a:solidFill>
                  </a:tcPr>
                </a:tc>
              </a:tr>
              <a:tr h="370840">
                <a:tc>
                  <a:txBody>
                    <a:bodyPr/>
                    <a:lstStyle/>
                    <a:p>
                      <a:r>
                        <a:rPr lang="pt-BR" dirty="0" smtClean="0"/>
                        <a:t>b. 24 = </a:t>
                      </a:r>
                      <a:r>
                        <a:rPr lang="pt-BR" sz="1800" kern="1200" dirty="0" err="1" smtClean="0">
                          <a:solidFill>
                            <a:schemeClr val="dk1"/>
                          </a:solidFill>
                          <a:effectLst/>
                          <a:latin typeface="+mn-lt"/>
                          <a:ea typeface="+mn-ea"/>
                          <a:cs typeface="+mn-cs"/>
                        </a:rPr>
                        <a:t>Twenty</a:t>
                      </a:r>
                      <a:r>
                        <a:rPr lang="pt-BR" sz="1800" kern="1200" dirty="0" smtClean="0">
                          <a:solidFill>
                            <a:schemeClr val="dk1"/>
                          </a:solidFill>
                          <a:effectLst/>
                          <a:latin typeface="+mn-lt"/>
                          <a:ea typeface="+mn-ea"/>
                          <a:cs typeface="+mn-cs"/>
                        </a:rPr>
                        <a:t> four</a:t>
                      </a:r>
                      <a:endParaRPr lang="pt-BR" dirty="0"/>
                    </a:p>
                  </a:txBody>
                  <a:tcPr>
                    <a:solidFill>
                      <a:srgbClr val="DBE9CD"/>
                    </a:solidFill>
                  </a:tcPr>
                </a:tc>
              </a:tr>
              <a:tr h="370840">
                <a:tc>
                  <a:txBody>
                    <a:bodyPr/>
                    <a:lstStyle/>
                    <a:p>
                      <a:r>
                        <a:rPr lang="pt-BR" dirty="0" smtClean="0"/>
                        <a:t>c. UMTS= </a:t>
                      </a:r>
                      <a:r>
                        <a:rPr lang="en-US" sz="1800" kern="1200" dirty="0" smtClean="0">
                          <a:solidFill>
                            <a:schemeClr val="dk1"/>
                          </a:solidFill>
                          <a:effectLst/>
                          <a:latin typeface="+mn-lt"/>
                          <a:ea typeface="+mn-ea"/>
                          <a:cs typeface="+mn-cs"/>
                        </a:rPr>
                        <a:t>Universal Mobile Telecommunications System</a:t>
                      </a:r>
                      <a:endParaRPr lang="pt-BR" dirty="0"/>
                    </a:p>
                  </a:txBody>
                  <a:tcPr/>
                </a:tc>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pt-BR" dirty="0" smtClean="0"/>
                        <a:t>d. $1 </a:t>
                      </a:r>
                      <a:r>
                        <a:rPr lang="pt-BR" dirty="0" err="1" smtClean="0"/>
                        <a:t>trillion</a:t>
                      </a:r>
                      <a:r>
                        <a:rPr lang="pt-BR" dirty="0" smtClean="0"/>
                        <a:t> = </a:t>
                      </a:r>
                      <a:r>
                        <a:rPr lang="pt-BR" sz="1800" kern="1200" dirty="0" err="1" smtClean="0">
                          <a:solidFill>
                            <a:schemeClr val="dk1"/>
                          </a:solidFill>
                          <a:effectLst/>
                          <a:latin typeface="+mn-lt"/>
                          <a:ea typeface="+mn-ea"/>
                          <a:cs typeface="+mn-cs"/>
                        </a:rPr>
                        <a:t>One</a:t>
                      </a:r>
                      <a:r>
                        <a:rPr lang="pt-BR" sz="1800" kern="1200" dirty="0" smtClean="0">
                          <a:solidFill>
                            <a:schemeClr val="dk1"/>
                          </a:solidFill>
                          <a:effectLst/>
                          <a:latin typeface="+mn-lt"/>
                          <a:ea typeface="+mn-ea"/>
                          <a:cs typeface="+mn-cs"/>
                        </a:rPr>
                        <a:t> </a:t>
                      </a:r>
                      <a:r>
                        <a:rPr lang="pt-BR" sz="1800" kern="1200" dirty="0" err="1" smtClean="0">
                          <a:solidFill>
                            <a:schemeClr val="dk1"/>
                          </a:solidFill>
                          <a:effectLst/>
                          <a:latin typeface="+mn-lt"/>
                          <a:ea typeface="+mn-ea"/>
                          <a:cs typeface="+mn-cs"/>
                        </a:rPr>
                        <a:t>trillion</a:t>
                      </a:r>
                      <a:r>
                        <a:rPr lang="pt-BR" sz="1800" kern="1200" dirty="0" smtClean="0">
                          <a:solidFill>
                            <a:schemeClr val="dk1"/>
                          </a:solidFill>
                          <a:effectLst/>
                          <a:latin typeface="+mn-lt"/>
                          <a:ea typeface="+mn-ea"/>
                          <a:cs typeface="+mn-cs"/>
                        </a:rPr>
                        <a:t> </a:t>
                      </a:r>
                      <a:r>
                        <a:rPr lang="pt-BR" sz="1800" kern="1200" dirty="0" err="1" smtClean="0">
                          <a:solidFill>
                            <a:schemeClr val="dk1"/>
                          </a:solidFill>
                          <a:effectLst/>
                          <a:latin typeface="+mn-lt"/>
                          <a:ea typeface="+mn-ea"/>
                          <a:cs typeface="+mn-cs"/>
                        </a:rPr>
                        <a:t>dollars</a:t>
                      </a:r>
                      <a:endParaRPr lang="pt-BR" sz="1800" kern="1200" dirty="0" smtClean="0">
                        <a:solidFill>
                          <a:schemeClr val="dk1"/>
                        </a:solidFill>
                        <a:effectLst/>
                        <a:latin typeface="+mn-lt"/>
                        <a:ea typeface="+mn-ea"/>
                        <a:cs typeface="+mn-cs"/>
                      </a:endParaRPr>
                    </a:p>
                  </a:txBody>
                  <a:tcPr/>
                </a:tc>
              </a:tr>
              <a:tr h="370840">
                <a:tc>
                  <a:txBody>
                    <a:bodyPr/>
                    <a:lstStyle/>
                    <a:p>
                      <a:r>
                        <a:rPr lang="pt-BR" dirty="0" smtClean="0"/>
                        <a:t>e. $300 </a:t>
                      </a:r>
                      <a:r>
                        <a:rPr lang="pt-BR" dirty="0" err="1" smtClean="0"/>
                        <a:t>billion</a:t>
                      </a:r>
                      <a:r>
                        <a:rPr lang="pt-BR" dirty="0" smtClean="0"/>
                        <a:t> = </a:t>
                      </a:r>
                      <a:r>
                        <a:rPr lang="pt-BR" sz="1800" kern="1200" dirty="0" err="1" smtClean="0">
                          <a:solidFill>
                            <a:schemeClr val="dk1"/>
                          </a:solidFill>
                          <a:effectLst/>
                          <a:latin typeface="+mn-lt"/>
                          <a:ea typeface="+mn-ea"/>
                          <a:cs typeface="+mn-cs"/>
                        </a:rPr>
                        <a:t>Three</a:t>
                      </a:r>
                      <a:r>
                        <a:rPr lang="pt-BR" sz="1800" kern="1200" dirty="0" smtClean="0">
                          <a:solidFill>
                            <a:schemeClr val="dk1"/>
                          </a:solidFill>
                          <a:effectLst/>
                          <a:latin typeface="+mn-lt"/>
                          <a:ea typeface="+mn-ea"/>
                          <a:cs typeface="+mn-cs"/>
                        </a:rPr>
                        <a:t> </a:t>
                      </a:r>
                      <a:r>
                        <a:rPr lang="pt-BR" sz="1800" kern="1200" dirty="0" err="1" smtClean="0">
                          <a:solidFill>
                            <a:schemeClr val="dk1"/>
                          </a:solidFill>
                          <a:effectLst/>
                          <a:latin typeface="+mn-lt"/>
                          <a:ea typeface="+mn-ea"/>
                          <a:cs typeface="+mn-cs"/>
                        </a:rPr>
                        <a:t>hundred</a:t>
                      </a:r>
                      <a:r>
                        <a:rPr lang="pt-BR" sz="1800" kern="1200" dirty="0" smtClean="0">
                          <a:solidFill>
                            <a:schemeClr val="dk1"/>
                          </a:solidFill>
                          <a:effectLst/>
                          <a:latin typeface="+mn-lt"/>
                          <a:ea typeface="+mn-ea"/>
                          <a:cs typeface="+mn-cs"/>
                        </a:rPr>
                        <a:t> </a:t>
                      </a:r>
                      <a:r>
                        <a:rPr lang="pt-BR" sz="1800" kern="1200" dirty="0" err="1" smtClean="0">
                          <a:solidFill>
                            <a:schemeClr val="dk1"/>
                          </a:solidFill>
                          <a:effectLst/>
                          <a:latin typeface="+mn-lt"/>
                          <a:ea typeface="+mn-ea"/>
                          <a:cs typeface="+mn-cs"/>
                        </a:rPr>
                        <a:t>billion</a:t>
                      </a:r>
                      <a:r>
                        <a:rPr lang="pt-BR" sz="1800" kern="1200" dirty="0" smtClean="0">
                          <a:solidFill>
                            <a:schemeClr val="dk1"/>
                          </a:solidFill>
                          <a:effectLst/>
                          <a:latin typeface="+mn-lt"/>
                          <a:ea typeface="+mn-ea"/>
                          <a:cs typeface="+mn-cs"/>
                        </a:rPr>
                        <a:t> </a:t>
                      </a:r>
                      <a:r>
                        <a:rPr lang="pt-BR" sz="1800" kern="1200" dirty="0" err="1" smtClean="0">
                          <a:solidFill>
                            <a:schemeClr val="dk1"/>
                          </a:solidFill>
                          <a:effectLst/>
                          <a:latin typeface="+mn-lt"/>
                          <a:ea typeface="+mn-ea"/>
                          <a:cs typeface="+mn-cs"/>
                        </a:rPr>
                        <a:t>dollars</a:t>
                      </a:r>
                      <a:endParaRPr lang="pt-BR" dirty="0"/>
                    </a:p>
                  </a:txBody>
                  <a:tcPr/>
                </a:tc>
              </a:tr>
              <a:tr h="370840">
                <a:tc>
                  <a:txBody>
                    <a:bodyPr/>
                    <a:lstStyle/>
                    <a:p>
                      <a:r>
                        <a:rPr lang="pt-BR" dirty="0" smtClean="0"/>
                        <a:t>f. $30 = </a:t>
                      </a:r>
                      <a:r>
                        <a:rPr lang="pt-BR" sz="1800" kern="1200" dirty="0" err="1" smtClean="0">
                          <a:solidFill>
                            <a:schemeClr val="dk1"/>
                          </a:solidFill>
                          <a:effectLst/>
                          <a:latin typeface="+mn-lt"/>
                          <a:ea typeface="+mn-ea"/>
                          <a:cs typeface="+mn-cs"/>
                        </a:rPr>
                        <a:t>Thirty</a:t>
                      </a:r>
                      <a:r>
                        <a:rPr lang="pt-BR" sz="1800" kern="1200" dirty="0" smtClean="0">
                          <a:solidFill>
                            <a:schemeClr val="dk1"/>
                          </a:solidFill>
                          <a:effectLst/>
                          <a:latin typeface="+mn-lt"/>
                          <a:ea typeface="+mn-ea"/>
                          <a:cs typeface="+mn-cs"/>
                        </a:rPr>
                        <a:t> </a:t>
                      </a:r>
                      <a:r>
                        <a:rPr lang="pt-BR" sz="1800" kern="1200" dirty="0" err="1" smtClean="0">
                          <a:solidFill>
                            <a:schemeClr val="dk1"/>
                          </a:solidFill>
                          <a:effectLst/>
                          <a:latin typeface="+mn-lt"/>
                          <a:ea typeface="+mn-ea"/>
                          <a:cs typeface="+mn-cs"/>
                        </a:rPr>
                        <a:t>dollars</a:t>
                      </a:r>
                      <a:r>
                        <a:rPr lang="pt-BR" sz="1800" kern="1200" dirty="0" smtClean="0">
                          <a:solidFill>
                            <a:schemeClr val="dk1"/>
                          </a:solidFill>
                          <a:effectLst/>
                          <a:latin typeface="+mn-lt"/>
                          <a:ea typeface="+mn-ea"/>
                          <a:cs typeface="+mn-cs"/>
                        </a:rPr>
                        <a:t> </a:t>
                      </a:r>
                      <a:endParaRPr lang="pt-BR" dirty="0"/>
                    </a:p>
                  </a:txBody>
                  <a:tcPr/>
                </a:tc>
              </a:tr>
              <a:tr h="370840">
                <a:tc>
                  <a:txBody>
                    <a:bodyPr/>
                    <a:lstStyle/>
                    <a:p>
                      <a:r>
                        <a:rPr lang="pt-BR" dirty="0" smtClean="0"/>
                        <a:t>g. 66% = </a:t>
                      </a:r>
                      <a:r>
                        <a:rPr lang="pt-BR" sz="1800" kern="1200" dirty="0" err="1" smtClean="0">
                          <a:solidFill>
                            <a:schemeClr val="dk1"/>
                          </a:solidFill>
                          <a:effectLst/>
                          <a:latin typeface="+mn-lt"/>
                          <a:ea typeface="+mn-ea"/>
                          <a:cs typeface="+mn-cs"/>
                        </a:rPr>
                        <a:t>Sixty-six</a:t>
                      </a:r>
                      <a:r>
                        <a:rPr lang="pt-BR" sz="1800" kern="1200" dirty="0" smtClean="0">
                          <a:solidFill>
                            <a:schemeClr val="dk1"/>
                          </a:solidFill>
                          <a:effectLst/>
                          <a:latin typeface="+mn-lt"/>
                          <a:ea typeface="+mn-ea"/>
                          <a:cs typeface="+mn-cs"/>
                        </a:rPr>
                        <a:t> </a:t>
                      </a:r>
                      <a:r>
                        <a:rPr lang="pt-BR" sz="1800" kern="1200" dirty="0" err="1" smtClean="0">
                          <a:solidFill>
                            <a:schemeClr val="dk1"/>
                          </a:solidFill>
                          <a:effectLst/>
                          <a:latin typeface="+mn-lt"/>
                          <a:ea typeface="+mn-ea"/>
                          <a:cs typeface="+mn-cs"/>
                        </a:rPr>
                        <a:t>percent</a:t>
                      </a:r>
                      <a:endParaRPr lang="pt-BR" dirty="0"/>
                    </a:p>
                  </a:txBody>
                  <a:tcPr/>
                </a:tc>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pt-BR" dirty="0" smtClean="0"/>
                        <a:t>h. 2010 = </a:t>
                      </a:r>
                      <a:r>
                        <a:rPr lang="pt-BR" sz="1800" kern="1200" dirty="0" err="1" smtClean="0">
                          <a:solidFill>
                            <a:schemeClr val="dk1"/>
                          </a:solidFill>
                          <a:effectLst/>
                          <a:latin typeface="+mn-lt"/>
                          <a:ea typeface="+mn-ea"/>
                          <a:cs typeface="+mn-cs"/>
                        </a:rPr>
                        <a:t>Twenty</a:t>
                      </a:r>
                      <a:r>
                        <a:rPr lang="pt-BR" sz="1800" kern="1200" dirty="0" smtClean="0">
                          <a:solidFill>
                            <a:schemeClr val="dk1"/>
                          </a:solidFill>
                          <a:effectLst/>
                          <a:latin typeface="+mn-lt"/>
                          <a:ea typeface="+mn-ea"/>
                          <a:cs typeface="+mn-cs"/>
                        </a:rPr>
                        <a:t> </a:t>
                      </a:r>
                      <a:r>
                        <a:rPr lang="pt-BR" sz="1800" kern="1200" dirty="0" err="1" smtClean="0">
                          <a:solidFill>
                            <a:schemeClr val="dk1"/>
                          </a:solidFill>
                          <a:effectLst/>
                          <a:latin typeface="+mn-lt"/>
                          <a:ea typeface="+mn-ea"/>
                          <a:cs typeface="+mn-cs"/>
                        </a:rPr>
                        <a:t>ten</a:t>
                      </a:r>
                      <a:endParaRPr lang="pt-BR" sz="1800" kern="1200" dirty="0" smtClean="0">
                        <a:solidFill>
                          <a:schemeClr val="dk1"/>
                        </a:solidFill>
                        <a:effectLst/>
                        <a:latin typeface="+mn-lt"/>
                        <a:ea typeface="+mn-ea"/>
                        <a:cs typeface="+mn-cs"/>
                      </a:endParaRPr>
                    </a:p>
                  </a:txBody>
                  <a:tcPr/>
                </a:tc>
              </a:tr>
            </a:tbl>
          </a:graphicData>
        </a:graphic>
      </p:graphicFrame>
    </p:spTree>
    <p:extLst>
      <p:ext uri="{BB962C8B-B14F-4D97-AF65-F5344CB8AC3E}">
        <p14:creationId xmlns:p14="http://schemas.microsoft.com/office/powerpoint/2010/main" val="32084104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609599"/>
            <a:ext cx="8596668" cy="1550989"/>
          </a:xfrm>
        </p:spPr>
        <p:txBody>
          <a:bodyPr>
            <a:noAutofit/>
          </a:bodyPr>
          <a:lstStyle/>
          <a:p>
            <a:r>
              <a:rPr lang="pt-BR" sz="3200" dirty="0" smtClean="0"/>
              <a:t>6.Read </a:t>
            </a:r>
            <a:r>
              <a:rPr lang="pt-BR" sz="3200" dirty="0" err="1" smtClean="0"/>
              <a:t>the</a:t>
            </a:r>
            <a:r>
              <a:rPr lang="pt-BR" sz="3200" dirty="0" smtClean="0"/>
              <a:t> </a:t>
            </a:r>
            <a:r>
              <a:rPr lang="pt-BR" sz="3200" dirty="0" err="1" smtClean="0"/>
              <a:t>sentences</a:t>
            </a:r>
            <a:r>
              <a:rPr lang="pt-BR" sz="3200" dirty="0" smtClean="0"/>
              <a:t> </a:t>
            </a:r>
            <a:r>
              <a:rPr lang="pt-BR" sz="3200" dirty="0" err="1" smtClean="0"/>
              <a:t>and</a:t>
            </a:r>
            <a:r>
              <a:rPr lang="pt-BR" sz="3200" dirty="0" smtClean="0"/>
              <a:t> </a:t>
            </a:r>
            <a:r>
              <a:rPr lang="pt-BR" sz="3200" dirty="0" err="1" smtClean="0"/>
              <a:t>identify</a:t>
            </a:r>
            <a:r>
              <a:rPr lang="pt-BR" sz="3200" dirty="0" smtClean="0"/>
              <a:t> </a:t>
            </a:r>
            <a:r>
              <a:rPr lang="pt-BR" sz="3200" dirty="0" err="1" smtClean="0"/>
              <a:t>the</a:t>
            </a:r>
            <a:r>
              <a:rPr lang="pt-BR" sz="3200" dirty="0" smtClean="0"/>
              <a:t> </a:t>
            </a:r>
            <a:r>
              <a:rPr lang="pt-BR" sz="3200" dirty="0" err="1" smtClean="0"/>
              <a:t>verb</a:t>
            </a:r>
            <a:r>
              <a:rPr lang="pt-BR" sz="3200" dirty="0" smtClean="0"/>
              <a:t> tenses:</a:t>
            </a:r>
            <a:r>
              <a:rPr lang="pt-BR" sz="3200" dirty="0">
                <a:sym typeface="Wingdings" panose="05000000000000000000" pitchFamily="2" charset="2"/>
              </a:rPr>
              <a:t>(Leia as frases e identifique os tempos verbais:)</a:t>
            </a:r>
            <a:endParaRPr lang="pt-BR" sz="3200" dirty="0"/>
          </a:p>
        </p:txBody>
      </p:sp>
      <p:sp>
        <p:nvSpPr>
          <p:cNvPr id="3" name="Espaço Reservado para Conteúdo 2"/>
          <p:cNvSpPr>
            <a:spLocks noGrp="1"/>
          </p:cNvSpPr>
          <p:nvPr>
            <p:ph idx="1"/>
          </p:nvPr>
        </p:nvSpPr>
        <p:spPr>
          <a:xfrm>
            <a:off x="677334" y="2160589"/>
            <a:ext cx="9973348" cy="3880773"/>
          </a:xfrm>
        </p:spPr>
        <p:txBody>
          <a:bodyPr>
            <a:normAutofit lnSpcReduction="10000"/>
          </a:bodyPr>
          <a:lstStyle/>
          <a:p>
            <a:pPr marL="0" indent="0">
              <a:buNone/>
            </a:pPr>
            <a:endParaRPr lang="pt-BR" dirty="0" smtClean="0"/>
          </a:p>
          <a:p>
            <a:pPr marL="0" indent="0">
              <a:buNone/>
            </a:pPr>
            <a:r>
              <a:rPr lang="pt-BR" dirty="0" err="1" smtClean="0"/>
              <a:t>I.”Just</a:t>
            </a:r>
            <a:r>
              <a:rPr lang="pt-BR" dirty="0" smtClean="0"/>
              <a:t> </a:t>
            </a:r>
            <a:r>
              <a:rPr lang="pt-BR" dirty="0" err="1" smtClean="0"/>
              <a:t>when</a:t>
            </a:r>
            <a:r>
              <a:rPr lang="pt-BR" dirty="0" smtClean="0"/>
              <a:t> </a:t>
            </a:r>
            <a:r>
              <a:rPr lang="pt-BR" dirty="0" err="1" smtClean="0"/>
              <a:t>we</a:t>
            </a:r>
            <a:r>
              <a:rPr lang="pt-BR" dirty="0" smtClean="0"/>
              <a:t> </a:t>
            </a:r>
            <a:r>
              <a:rPr lang="pt-BR" dirty="0" err="1" smtClean="0"/>
              <a:t>think</a:t>
            </a:r>
            <a:r>
              <a:rPr lang="pt-BR" dirty="0" smtClean="0"/>
              <a:t> </a:t>
            </a:r>
            <a:r>
              <a:rPr lang="pt-BR" dirty="0" err="1" smtClean="0"/>
              <a:t>we</a:t>
            </a:r>
            <a:r>
              <a:rPr lang="pt-BR" dirty="0" smtClean="0"/>
              <a:t> </a:t>
            </a:r>
            <a:r>
              <a:rPr lang="pt-BR" b="1" dirty="0" err="1" smtClean="0"/>
              <a:t>have</a:t>
            </a:r>
            <a:r>
              <a:rPr lang="pt-BR" b="1" dirty="0" smtClean="0"/>
              <a:t> </a:t>
            </a:r>
            <a:r>
              <a:rPr lang="pt-BR" b="1" dirty="0" err="1" smtClean="0"/>
              <a:t>seen</a:t>
            </a:r>
            <a:r>
              <a:rPr lang="pt-BR" dirty="0" smtClean="0"/>
              <a:t> </a:t>
            </a:r>
            <a:r>
              <a:rPr lang="pt-BR" dirty="0" err="1" smtClean="0"/>
              <a:t>the</a:t>
            </a:r>
            <a:r>
              <a:rPr lang="pt-BR" dirty="0" smtClean="0"/>
              <a:t> </a:t>
            </a:r>
            <a:r>
              <a:rPr lang="pt-BR" dirty="0" err="1" smtClean="0"/>
              <a:t>last</a:t>
            </a:r>
            <a:r>
              <a:rPr lang="pt-BR" dirty="0" smtClean="0"/>
              <a:t>  </a:t>
            </a:r>
            <a:r>
              <a:rPr lang="pt-BR" dirty="0" err="1" smtClean="0"/>
              <a:t>great</a:t>
            </a:r>
            <a:r>
              <a:rPr lang="pt-BR" dirty="0" smtClean="0"/>
              <a:t> communications </a:t>
            </a:r>
            <a:r>
              <a:rPr lang="pt-BR" dirty="0" err="1" smtClean="0"/>
              <a:t>revolution</a:t>
            </a:r>
            <a:r>
              <a:rPr lang="pt-BR" dirty="0" smtClean="0"/>
              <a:t>...”</a:t>
            </a:r>
          </a:p>
          <a:p>
            <a:pPr marL="0" indent="0">
              <a:buNone/>
            </a:pPr>
            <a:r>
              <a:rPr lang="pt-BR" dirty="0" err="1" smtClean="0"/>
              <a:t>II.”The</a:t>
            </a:r>
            <a:r>
              <a:rPr lang="pt-BR" dirty="0" smtClean="0"/>
              <a:t> </a:t>
            </a:r>
            <a:r>
              <a:rPr lang="pt-BR" dirty="0" err="1" smtClean="0"/>
              <a:t>next</a:t>
            </a:r>
            <a:r>
              <a:rPr lang="pt-BR" dirty="0" smtClean="0"/>
              <a:t> </a:t>
            </a:r>
            <a:r>
              <a:rPr lang="pt-BR" dirty="0" err="1" smtClean="0"/>
              <a:t>wave</a:t>
            </a:r>
            <a:r>
              <a:rPr lang="pt-BR" dirty="0" smtClean="0"/>
              <a:t> </a:t>
            </a:r>
            <a:r>
              <a:rPr lang="pt-BR" b="1" dirty="0" smtClean="0"/>
              <a:t>Will surround </a:t>
            </a:r>
            <a:r>
              <a:rPr lang="pt-BR" dirty="0" err="1" smtClean="0"/>
              <a:t>us</a:t>
            </a:r>
            <a:r>
              <a:rPr lang="pt-BR" dirty="0" smtClean="0"/>
              <a:t> </a:t>
            </a:r>
            <a:r>
              <a:rPr lang="pt-BR" dirty="0" err="1" smtClean="0"/>
              <a:t>with</a:t>
            </a:r>
            <a:r>
              <a:rPr lang="pt-BR" dirty="0" smtClean="0"/>
              <a:t> </a:t>
            </a:r>
            <a:r>
              <a:rPr lang="pt-BR" dirty="0" err="1" smtClean="0"/>
              <a:t>connectivity</a:t>
            </a:r>
            <a:r>
              <a:rPr lang="pt-BR" dirty="0" smtClean="0"/>
              <a:t>...”</a:t>
            </a:r>
          </a:p>
          <a:p>
            <a:pPr marL="0" indent="0">
              <a:buNone/>
            </a:pPr>
            <a:r>
              <a:rPr lang="pt-BR" dirty="0" smtClean="0"/>
              <a:t>III.”</a:t>
            </a:r>
            <a:r>
              <a:rPr lang="pt-BR" dirty="0" err="1" smtClean="0"/>
              <a:t>What</a:t>
            </a:r>
            <a:r>
              <a:rPr lang="pt-BR" dirty="0" smtClean="0"/>
              <a:t> some </a:t>
            </a:r>
            <a:r>
              <a:rPr lang="pt-BR" dirty="0" err="1" smtClean="0"/>
              <a:t>people</a:t>
            </a:r>
            <a:r>
              <a:rPr lang="pt-BR" dirty="0" smtClean="0"/>
              <a:t> </a:t>
            </a:r>
            <a:r>
              <a:rPr lang="pt-BR" b="1" dirty="0" smtClean="0"/>
              <a:t>are </a:t>
            </a:r>
            <a:r>
              <a:rPr lang="pt-BR" b="1" dirty="0" err="1" smtClean="0"/>
              <a:t>calling</a:t>
            </a:r>
            <a:r>
              <a:rPr lang="pt-BR" dirty="0" smtClean="0"/>
              <a:t> </a:t>
            </a:r>
            <a:r>
              <a:rPr lang="pt-BR" dirty="0" err="1" smtClean="0"/>
              <a:t>the</a:t>
            </a:r>
            <a:r>
              <a:rPr lang="pt-BR" dirty="0" smtClean="0"/>
              <a:t> Big </a:t>
            </a:r>
            <a:r>
              <a:rPr lang="pt-BR" dirty="0" err="1" smtClean="0"/>
              <a:t>Bang</a:t>
            </a:r>
            <a:r>
              <a:rPr lang="pt-BR" dirty="0" smtClean="0"/>
              <a:t> </a:t>
            </a:r>
            <a:r>
              <a:rPr lang="pt-BR" dirty="0" err="1" smtClean="0"/>
              <a:t>of</a:t>
            </a:r>
            <a:r>
              <a:rPr lang="pt-BR" dirty="0" smtClean="0"/>
              <a:t> </a:t>
            </a:r>
            <a:r>
              <a:rPr lang="pt-BR" dirty="0" err="1" smtClean="0"/>
              <a:t>connectivity</a:t>
            </a:r>
            <a:r>
              <a:rPr lang="pt-BR" dirty="0" smtClean="0"/>
              <a:t>...”</a:t>
            </a:r>
          </a:p>
          <a:p>
            <a:pPr marL="0" indent="0">
              <a:buNone/>
            </a:pPr>
            <a:r>
              <a:rPr lang="pt-BR" dirty="0" err="1" smtClean="0"/>
              <a:t>IV.”Later</a:t>
            </a:r>
            <a:r>
              <a:rPr lang="pt-BR" dirty="0" smtClean="0"/>
              <a:t> </a:t>
            </a:r>
            <a:r>
              <a:rPr lang="pt-BR" dirty="0" err="1" smtClean="0"/>
              <a:t>version</a:t>
            </a:r>
            <a:r>
              <a:rPr lang="pt-BR" b="1" dirty="0" smtClean="0"/>
              <a:t>, </a:t>
            </a:r>
            <a:r>
              <a:rPr lang="pt-BR" b="1" dirty="0" err="1" smtClean="0"/>
              <a:t>say</a:t>
            </a:r>
            <a:r>
              <a:rPr lang="pt-BR" b="1" dirty="0" smtClean="0"/>
              <a:t> </a:t>
            </a:r>
            <a:r>
              <a:rPr lang="pt-BR" dirty="0" err="1" smtClean="0"/>
              <a:t>forecasters</a:t>
            </a:r>
            <a:r>
              <a:rPr lang="pt-BR" dirty="0" smtClean="0"/>
              <a:t>...</a:t>
            </a:r>
            <a:r>
              <a:rPr lang="pt-BR" b="1" dirty="0" smtClean="0"/>
              <a:t>”</a:t>
            </a:r>
          </a:p>
          <a:p>
            <a:pPr marL="0" indent="0">
              <a:buNone/>
            </a:pPr>
            <a:endParaRPr lang="pt-BR" dirty="0" smtClean="0"/>
          </a:p>
          <a:p>
            <a:pPr marL="0" indent="0">
              <a:buNone/>
            </a:pPr>
            <a:r>
              <a:rPr lang="pt-BR" dirty="0" smtClean="0"/>
              <a:t>( IV) </a:t>
            </a:r>
            <a:r>
              <a:rPr lang="pt-BR" dirty="0" err="1" smtClean="0"/>
              <a:t>Simple</a:t>
            </a:r>
            <a:r>
              <a:rPr lang="pt-BR" dirty="0" smtClean="0"/>
              <a:t> </a:t>
            </a:r>
            <a:r>
              <a:rPr lang="pt-BR" dirty="0" err="1" smtClean="0"/>
              <a:t>Present</a:t>
            </a:r>
            <a:endParaRPr lang="pt-BR" dirty="0" smtClean="0"/>
          </a:p>
          <a:p>
            <a:pPr marL="0" indent="0">
              <a:buNone/>
            </a:pPr>
            <a:r>
              <a:rPr lang="pt-BR" dirty="0" smtClean="0"/>
              <a:t>( III ) </a:t>
            </a:r>
            <a:r>
              <a:rPr lang="pt-BR" dirty="0" err="1" smtClean="0"/>
              <a:t>Present</a:t>
            </a:r>
            <a:r>
              <a:rPr lang="pt-BR" dirty="0" smtClean="0"/>
              <a:t> </a:t>
            </a:r>
            <a:r>
              <a:rPr lang="pt-BR" dirty="0" err="1" smtClean="0"/>
              <a:t>Continuous</a:t>
            </a:r>
            <a:endParaRPr lang="pt-BR" dirty="0" smtClean="0"/>
          </a:p>
          <a:p>
            <a:pPr marL="0" indent="0">
              <a:buNone/>
            </a:pPr>
            <a:r>
              <a:rPr lang="pt-BR" dirty="0" smtClean="0"/>
              <a:t>( II ) </a:t>
            </a:r>
            <a:r>
              <a:rPr lang="pt-BR" dirty="0" err="1" smtClean="0"/>
              <a:t>Simple</a:t>
            </a:r>
            <a:r>
              <a:rPr lang="pt-BR" dirty="0" smtClean="0"/>
              <a:t> Future</a:t>
            </a:r>
          </a:p>
          <a:p>
            <a:pPr marL="0" indent="0">
              <a:buNone/>
            </a:pPr>
            <a:r>
              <a:rPr lang="pt-BR" dirty="0" smtClean="0"/>
              <a:t>( I ) </a:t>
            </a:r>
            <a:r>
              <a:rPr lang="pt-BR" dirty="0" err="1" smtClean="0"/>
              <a:t>Present</a:t>
            </a:r>
            <a:r>
              <a:rPr lang="pt-BR" dirty="0" smtClean="0"/>
              <a:t> </a:t>
            </a:r>
            <a:r>
              <a:rPr lang="pt-BR" dirty="0" err="1" smtClean="0"/>
              <a:t>Perfect</a:t>
            </a:r>
            <a:endParaRPr lang="pt-BR" dirty="0"/>
          </a:p>
        </p:txBody>
      </p:sp>
    </p:spTree>
    <p:extLst>
      <p:ext uri="{BB962C8B-B14F-4D97-AF65-F5344CB8AC3E}">
        <p14:creationId xmlns:p14="http://schemas.microsoft.com/office/powerpoint/2010/main" val="15147651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609600"/>
            <a:ext cx="8596668" cy="1375064"/>
          </a:xfrm>
        </p:spPr>
        <p:txBody>
          <a:bodyPr>
            <a:normAutofit fontScale="90000"/>
          </a:bodyPr>
          <a:lstStyle/>
          <a:p>
            <a:pPr algn="ctr"/>
            <a:r>
              <a:rPr lang="en-US" dirty="0"/>
              <a:t>3G: The Coming Revolution in Wireless</a:t>
            </a:r>
            <a:br>
              <a:rPr lang="en-US" dirty="0"/>
            </a:br>
            <a:r>
              <a:rPr lang="en-US" dirty="0" smtClean="0"/>
              <a:t>(</a:t>
            </a:r>
            <a:r>
              <a:rPr lang="en-US" dirty="0"/>
              <a:t>3G: </a:t>
            </a:r>
            <a:r>
              <a:rPr lang="en-US" dirty="0" smtClean="0"/>
              <a:t>A </a:t>
            </a:r>
            <a:r>
              <a:rPr lang="en-US" dirty="0" err="1"/>
              <a:t>Revolução</a:t>
            </a:r>
            <a:r>
              <a:rPr lang="en-US" dirty="0"/>
              <a:t> </a:t>
            </a:r>
            <a:r>
              <a:rPr lang="en-US" dirty="0" err="1"/>
              <a:t>Vinda</a:t>
            </a:r>
            <a:r>
              <a:rPr lang="en-US" dirty="0"/>
              <a:t> </a:t>
            </a:r>
            <a:r>
              <a:rPr lang="en-US" dirty="0" smtClean="0"/>
              <a:t>no </a:t>
            </a:r>
            <a:r>
              <a:rPr lang="en-US" dirty="0"/>
              <a:t>Wireless</a:t>
            </a:r>
            <a:r>
              <a:rPr lang="en-US" dirty="0" smtClean="0"/>
              <a:t>)</a:t>
            </a:r>
            <a:br>
              <a:rPr lang="en-US" dirty="0" smtClean="0"/>
            </a:br>
            <a:r>
              <a:rPr lang="pt-BR" sz="1600" b="1" dirty="0" err="1"/>
              <a:t>by</a:t>
            </a:r>
            <a:r>
              <a:rPr lang="pt-BR" sz="1600" b="1" dirty="0"/>
              <a:t> Pamela </a:t>
            </a:r>
            <a:r>
              <a:rPr lang="pt-BR" sz="1600" b="1" dirty="0" err="1"/>
              <a:t>Weintraub</a:t>
            </a:r>
            <a:endParaRPr lang="pt-BR" sz="1600" dirty="0"/>
          </a:p>
        </p:txBody>
      </p:sp>
      <p:sp>
        <p:nvSpPr>
          <p:cNvPr id="3" name="Espaço Reservado para Conteúdo 2"/>
          <p:cNvSpPr>
            <a:spLocks noGrp="1"/>
          </p:cNvSpPr>
          <p:nvPr>
            <p:ph idx="1"/>
          </p:nvPr>
        </p:nvSpPr>
        <p:spPr>
          <a:xfrm>
            <a:off x="230525" y="2160589"/>
            <a:ext cx="10181166" cy="4499984"/>
          </a:xfrm>
        </p:spPr>
        <p:txBody>
          <a:bodyPr>
            <a:normAutofit/>
          </a:bodyPr>
          <a:lstStyle/>
          <a:p>
            <a:pPr marL="0" indent="0">
              <a:buNone/>
            </a:pPr>
            <a:r>
              <a:rPr lang="en-US" dirty="0"/>
              <a:t>Just when we think we have seen the last great communications revolution in the form of the Internet, another, even more radical, shift is about to come our way. The next wave will surround us with connectivity, not only to the World Wide Web, but also to our telephones, our sources of entertainment, our offices, even the appliances in our home, from wherever we are, 24 hours a day. What some people are calling the Big Bang of connectivity – third-generation mobile telephony, or 3G – has promised to free us from the confines of cables, fixed access points and slow connection for good</a:t>
            </a:r>
            <a:r>
              <a:rPr lang="en-US" dirty="0" smtClean="0"/>
              <a:t>.</a:t>
            </a:r>
          </a:p>
          <a:p>
            <a:pPr marL="0" indent="0">
              <a:buNone/>
            </a:pPr>
            <a:r>
              <a:rPr lang="en-US" dirty="0" smtClean="0"/>
              <a:t>(</a:t>
            </a:r>
            <a:r>
              <a:rPr lang="pt-BR" dirty="0"/>
              <a:t>Apenas quando pensamos que vimos a última grande revolução da comunicação na forma da Internet, outra mudança, ainda mais radical, está prestes a surgir. A próxima onda nos cercará de conectividade, não só para a World </a:t>
            </a:r>
            <a:r>
              <a:rPr lang="pt-BR" dirty="0" err="1"/>
              <a:t>Wide</a:t>
            </a:r>
            <a:r>
              <a:rPr lang="pt-BR" dirty="0"/>
              <a:t> Web, mas também para nossos telefones, nossas fontes de entretenimento, nossos escritórios, até mesmo os eletrodomésticos em nossa casa, de onde quer que estejamos, 24 horas por dia. O que algumas pessoas chamam de Big </a:t>
            </a:r>
            <a:r>
              <a:rPr lang="pt-BR" dirty="0" err="1"/>
              <a:t>Bang</a:t>
            </a:r>
            <a:r>
              <a:rPr lang="pt-BR" dirty="0"/>
              <a:t> da conectividade - a telefonia móvel de terceira geração, ou 3G - prometeu nos libertar dos limites de cabos, pontos de acesso fixos e conexão lenta para sempre.</a:t>
            </a:r>
            <a:r>
              <a:rPr lang="en-US" dirty="0" smtClean="0"/>
              <a:t>)</a:t>
            </a:r>
            <a:endParaRPr lang="pt-BR" dirty="0"/>
          </a:p>
        </p:txBody>
      </p:sp>
    </p:spTree>
    <p:extLst>
      <p:ext uri="{BB962C8B-B14F-4D97-AF65-F5344CB8AC3E}">
        <p14:creationId xmlns:p14="http://schemas.microsoft.com/office/powerpoint/2010/main" val="13777568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609600"/>
            <a:ext cx="8596668" cy="1447800"/>
          </a:xfrm>
        </p:spPr>
        <p:txBody>
          <a:bodyPr>
            <a:noAutofit/>
          </a:bodyPr>
          <a:lstStyle/>
          <a:p>
            <a:r>
              <a:rPr lang="pt-BR" sz="2400" dirty="0"/>
              <a:t>7.What </a:t>
            </a:r>
            <a:r>
              <a:rPr lang="pt-BR" sz="2400" dirty="0" err="1"/>
              <a:t>is</a:t>
            </a:r>
            <a:r>
              <a:rPr lang="pt-BR" sz="2400" dirty="0"/>
              <a:t> </a:t>
            </a:r>
            <a:r>
              <a:rPr lang="pt-BR" sz="2400" dirty="0" err="1"/>
              <a:t>the</a:t>
            </a:r>
            <a:r>
              <a:rPr lang="pt-BR" sz="2400" dirty="0"/>
              <a:t> </a:t>
            </a:r>
            <a:r>
              <a:rPr lang="pt-BR" sz="2400" dirty="0" err="1"/>
              <a:t>predominant</a:t>
            </a:r>
            <a:r>
              <a:rPr lang="pt-BR" sz="2400" dirty="0"/>
              <a:t> </a:t>
            </a:r>
            <a:r>
              <a:rPr lang="pt-BR" sz="2400" dirty="0" err="1"/>
              <a:t>verbs</a:t>
            </a:r>
            <a:r>
              <a:rPr lang="pt-BR" sz="2400" dirty="0"/>
              <a:t> tense in </a:t>
            </a:r>
            <a:r>
              <a:rPr lang="pt-BR" sz="2400" dirty="0" err="1"/>
              <a:t>the</a:t>
            </a:r>
            <a:r>
              <a:rPr lang="pt-BR" sz="2400" dirty="0"/>
              <a:t> </a:t>
            </a:r>
            <a:r>
              <a:rPr lang="pt-BR" sz="2400" dirty="0" err="1"/>
              <a:t>text</a:t>
            </a:r>
            <a:r>
              <a:rPr lang="pt-BR" sz="2400" dirty="0"/>
              <a:t>? </a:t>
            </a:r>
            <a:r>
              <a:rPr lang="pt-BR" sz="2400" dirty="0" err="1"/>
              <a:t>How</a:t>
            </a:r>
            <a:r>
              <a:rPr lang="pt-BR" sz="2400" dirty="0"/>
              <a:t> </a:t>
            </a:r>
            <a:r>
              <a:rPr lang="pt-BR" sz="2400" dirty="0" err="1"/>
              <a:t>can</a:t>
            </a:r>
            <a:r>
              <a:rPr lang="pt-BR" sz="2400" dirty="0"/>
              <a:t> </a:t>
            </a:r>
            <a:r>
              <a:rPr lang="pt-BR" sz="2400" dirty="0" err="1"/>
              <a:t>you</a:t>
            </a:r>
            <a:r>
              <a:rPr lang="pt-BR" sz="2400" dirty="0"/>
              <a:t> </a:t>
            </a:r>
            <a:r>
              <a:rPr lang="pt-BR" sz="2400" dirty="0" err="1"/>
              <a:t>explain</a:t>
            </a:r>
            <a:r>
              <a:rPr lang="pt-BR" sz="2400" dirty="0"/>
              <a:t> </a:t>
            </a:r>
            <a:r>
              <a:rPr lang="pt-BR" sz="2400" dirty="0" err="1"/>
              <a:t>the</a:t>
            </a:r>
            <a:r>
              <a:rPr lang="pt-BR" sz="2400" dirty="0"/>
              <a:t> </a:t>
            </a:r>
            <a:r>
              <a:rPr lang="pt-BR" sz="2400" dirty="0" err="1"/>
              <a:t>repetition</a:t>
            </a:r>
            <a:r>
              <a:rPr lang="pt-BR" sz="2400" dirty="0"/>
              <a:t> </a:t>
            </a:r>
            <a:r>
              <a:rPr lang="pt-BR" sz="2400" dirty="0" err="1"/>
              <a:t>of</a:t>
            </a:r>
            <a:r>
              <a:rPr lang="pt-BR" sz="2400" dirty="0"/>
              <a:t> </a:t>
            </a:r>
            <a:r>
              <a:rPr lang="pt-BR" sz="2400" dirty="0" err="1"/>
              <a:t>this</a:t>
            </a:r>
            <a:r>
              <a:rPr lang="pt-BR" sz="2400" dirty="0"/>
              <a:t> </a:t>
            </a:r>
            <a:r>
              <a:rPr lang="pt-BR" sz="2400" dirty="0" err="1"/>
              <a:t>verb</a:t>
            </a:r>
            <a:r>
              <a:rPr lang="pt-BR" sz="2400" dirty="0"/>
              <a:t> tense?(Quais são os verbos predominantes no texto? Como você pode explicar a repetição desse tempo verbal?)</a:t>
            </a:r>
          </a:p>
        </p:txBody>
      </p:sp>
      <p:sp>
        <p:nvSpPr>
          <p:cNvPr id="3" name="Espaço Reservado para Conteúdo 2"/>
          <p:cNvSpPr>
            <a:spLocks noGrp="1"/>
          </p:cNvSpPr>
          <p:nvPr>
            <p:ph idx="1"/>
          </p:nvPr>
        </p:nvSpPr>
        <p:spPr/>
        <p:txBody>
          <a:bodyPr/>
          <a:lstStyle/>
          <a:p>
            <a:pPr marL="0" indent="0">
              <a:buNone/>
            </a:pPr>
            <a:endParaRPr lang="pt-BR" dirty="0" smtClean="0"/>
          </a:p>
          <a:p>
            <a:pPr marL="0" indent="0">
              <a:buNone/>
            </a:pPr>
            <a:r>
              <a:rPr lang="pt-BR" dirty="0" smtClean="0"/>
              <a:t>O </a:t>
            </a:r>
            <a:r>
              <a:rPr lang="pt-BR" dirty="0"/>
              <a:t>tempo verbal predominante no texto é o futuro, sua repetição pode ser explicada pela forma como o conteúdo do texto é abordado, falando constantemente de como a tecnologia das redes sem fio poderá ser útil no futuro.</a:t>
            </a:r>
            <a:endParaRPr lang="pt-BR" b="1" dirty="0"/>
          </a:p>
        </p:txBody>
      </p:sp>
    </p:spTree>
    <p:extLst>
      <p:ext uri="{BB962C8B-B14F-4D97-AF65-F5344CB8AC3E}">
        <p14:creationId xmlns:p14="http://schemas.microsoft.com/office/powerpoint/2010/main" val="21645202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609599"/>
            <a:ext cx="8596668" cy="1550989"/>
          </a:xfrm>
        </p:spPr>
        <p:txBody>
          <a:bodyPr>
            <a:noAutofit/>
          </a:bodyPr>
          <a:lstStyle/>
          <a:p>
            <a:r>
              <a:rPr lang="pt-BR" sz="3100" dirty="0" smtClean="0"/>
              <a:t>8.In </a:t>
            </a:r>
            <a:r>
              <a:rPr lang="pt-BR" sz="3100" dirty="0" err="1" smtClean="0"/>
              <a:t>the</a:t>
            </a:r>
            <a:r>
              <a:rPr lang="pt-BR" sz="3100" dirty="0" smtClean="0"/>
              <a:t> </a:t>
            </a:r>
            <a:r>
              <a:rPr lang="pt-BR" sz="3100" dirty="0" err="1" smtClean="0"/>
              <a:t>sentences</a:t>
            </a:r>
            <a:r>
              <a:rPr lang="pt-BR" sz="3100" dirty="0" smtClean="0"/>
              <a:t> </a:t>
            </a:r>
            <a:r>
              <a:rPr lang="pt-BR" sz="3100" dirty="0" err="1" smtClean="0"/>
              <a:t>below</a:t>
            </a:r>
            <a:r>
              <a:rPr lang="pt-BR" sz="3100" dirty="0" smtClean="0"/>
              <a:t> </a:t>
            </a:r>
            <a:r>
              <a:rPr lang="pt-BR" sz="3100" dirty="0" err="1" smtClean="0"/>
              <a:t>the</a:t>
            </a:r>
            <a:r>
              <a:rPr lang="pt-BR" sz="3100" dirty="0" smtClean="0"/>
              <a:t> </a:t>
            </a:r>
            <a:r>
              <a:rPr lang="pt-BR" sz="3100" dirty="0" err="1" smtClean="0"/>
              <a:t>verb</a:t>
            </a:r>
            <a:r>
              <a:rPr lang="pt-BR" sz="3100" dirty="0" smtClean="0"/>
              <a:t> </a:t>
            </a:r>
            <a:r>
              <a:rPr lang="pt-BR" sz="3100" dirty="0" err="1" smtClean="0"/>
              <a:t>underlined</a:t>
            </a:r>
            <a:r>
              <a:rPr lang="pt-BR" sz="3100" dirty="0" smtClean="0"/>
              <a:t> expresses</a:t>
            </a:r>
            <a:r>
              <a:rPr lang="pt-BR" sz="3100" dirty="0">
                <a:sym typeface="Wingdings" panose="05000000000000000000" pitchFamily="2" charset="2"/>
              </a:rPr>
              <a:t>(Nas frases abaixo, o verbo sublinhado expressa:)</a:t>
            </a:r>
            <a:endParaRPr lang="pt-BR" sz="3100" dirty="0"/>
          </a:p>
        </p:txBody>
      </p:sp>
      <p:sp>
        <p:nvSpPr>
          <p:cNvPr id="3" name="Espaço Reservado para Conteúdo 2"/>
          <p:cNvSpPr>
            <a:spLocks noGrp="1"/>
          </p:cNvSpPr>
          <p:nvPr>
            <p:ph idx="1"/>
          </p:nvPr>
        </p:nvSpPr>
        <p:spPr/>
        <p:txBody>
          <a:bodyPr>
            <a:normAutofit fontScale="85000" lnSpcReduction="20000"/>
          </a:bodyPr>
          <a:lstStyle/>
          <a:p>
            <a:pPr marL="0" indent="0">
              <a:buNone/>
            </a:pPr>
            <a:endParaRPr lang="pt-BR" dirty="0" smtClean="0"/>
          </a:p>
          <a:p>
            <a:pPr marL="0" indent="0">
              <a:buNone/>
            </a:pPr>
            <a:r>
              <a:rPr lang="pt-BR" dirty="0" err="1" smtClean="0"/>
              <a:t>I.”Telecom</a:t>
            </a:r>
            <a:r>
              <a:rPr lang="pt-BR" dirty="0" smtClean="0"/>
              <a:t> </a:t>
            </a:r>
            <a:r>
              <a:rPr lang="pt-BR" dirty="0" err="1" smtClean="0"/>
              <a:t>operators</a:t>
            </a:r>
            <a:r>
              <a:rPr lang="pt-BR" dirty="0" smtClean="0"/>
              <a:t> </a:t>
            </a:r>
            <a:r>
              <a:rPr lang="pt-BR" b="1" u="sng" dirty="0" err="1" smtClean="0"/>
              <a:t>could</a:t>
            </a:r>
            <a:r>
              <a:rPr lang="pt-BR" b="1" dirty="0" smtClean="0"/>
              <a:t> </a:t>
            </a:r>
            <a:r>
              <a:rPr lang="pt-BR" b="1" dirty="0" err="1" smtClean="0"/>
              <a:t>see</a:t>
            </a:r>
            <a:r>
              <a:rPr lang="pt-BR" dirty="0" smtClean="0"/>
              <a:t> $300 </a:t>
            </a:r>
            <a:r>
              <a:rPr lang="pt-BR" dirty="0" err="1" smtClean="0"/>
              <a:t>billions</a:t>
            </a:r>
            <a:r>
              <a:rPr lang="pt-BR" dirty="0" smtClean="0"/>
              <a:t>...”</a:t>
            </a:r>
          </a:p>
          <a:p>
            <a:pPr marL="0" indent="0">
              <a:buNone/>
            </a:pPr>
            <a:r>
              <a:rPr lang="pt-BR" dirty="0" smtClean="0"/>
              <a:t>(</a:t>
            </a:r>
            <a:r>
              <a:rPr lang="pt-PT" dirty="0"/>
              <a:t>Operadoras de telecomunicações </a:t>
            </a:r>
            <a:r>
              <a:rPr lang="pt-PT" b="1" dirty="0"/>
              <a:t>podem ver </a:t>
            </a:r>
            <a:r>
              <a:rPr lang="pt-PT" dirty="0"/>
              <a:t>US $ 300 </a:t>
            </a:r>
            <a:r>
              <a:rPr lang="pt-PT" dirty="0" smtClean="0"/>
              <a:t>bilhões)</a:t>
            </a:r>
            <a:endParaRPr lang="pt-BR" dirty="0" smtClean="0"/>
          </a:p>
          <a:p>
            <a:pPr marL="0" indent="0">
              <a:buNone/>
            </a:pPr>
            <a:r>
              <a:rPr lang="pt-BR" dirty="0" smtClean="0"/>
              <a:t>II.”... </a:t>
            </a:r>
            <a:r>
              <a:rPr lang="pt-BR" dirty="0" err="1" smtClean="0"/>
              <a:t>Individuals</a:t>
            </a:r>
            <a:r>
              <a:rPr lang="pt-BR" dirty="0" smtClean="0"/>
              <a:t> </a:t>
            </a:r>
            <a:r>
              <a:rPr lang="pt-BR" dirty="0" err="1" smtClean="0"/>
              <a:t>with</a:t>
            </a:r>
            <a:r>
              <a:rPr lang="pt-BR" dirty="0" smtClean="0"/>
              <a:t> 3G </a:t>
            </a:r>
            <a:r>
              <a:rPr lang="pt-BR" dirty="0" err="1" smtClean="0"/>
              <a:t>service</a:t>
            </a:r>
            <a:r>
              <a:rPr lang="pt-BR" dirty="0" smtClean="0"/>
              <a:t> </a:t>
            </a:r>
            <a:r>
              <a:rPr lang="pt-BR" b="1" u="sng" dirty="0" err="1" smtClean="0"/>
              <a:t>could</a:t>
            </a:r>
            <a:r>
              <a:rPr lang="pt-BR" b="1" dirty="0" smtClean="0"/>
              <a:t> </a:t>
            </a:r>
            <a:r>
              <a:rPr lang="pt-BR" b="1" dirty="0" err="1" smtClean="0"/>
              <a:t>spend</a:t>
            </a:r>
            <a:r>
              <a:rPr lang="pt-BR" dirty="0" smtClean="0"/>
              <a:t>...”</a:t>
            </a:r>
          </a:p>
          <a:p>
            <a:pPr marL="0" indent="0">
              <a:buNone/>
            </a:pPr>
            <a:r>
              <a:rPr lang="pt-BR" dirty="0" smtClean="0"/>
              <a:t>(Indivíduos </a:t>
            </a:r>
            <a:r>
              <a:rPr lang="pt-BR" dirty="0"/>
              <a:t>com serviço 3G </a:t>
            </a:r>
            <a:r>
              <a:rPr lang="pt-BR" b="1" dirty="0"/>
              <a:t>podem </a:t>
            </a:r>
            <a:r>
              <a:rPr lang="pt-BR" b="1" dirty="0" smtClean="0"/>
              <a:t>gastar</a:t>
            </a:r>
            <a:r>
              <a:rPr lang="pt-BR" dirty="0" smtClean="0"/>
              <a:t>)</a:t>
            </a:r>
          </a:p>
          <a:p>
            <a:pPr marL="0" indent="0">
              <a:buNone/>
            </a:pPr>
            <a:r>
              <a:rPr lang="pt-BR" dirty="0" smtClean="0"/>
              <a:t>III.”A </a:t>
            </a:r>
            <a:r>
              <a:rPr lang="pt-BR" dirty="0" err="1" smtClean="0"/>
              <a:t>user</a:t>
            </a:r>
            <a:r>
              <a:rPr lang="pt-BR" dirty="0" smtClean="0"/>
              <a:t> </a:t>
            </a:r>
            <a:r>
              <a:rPr lang="pt-BR" b="1" u="sng" dirty="0" err="1" smtClean="0"/>
              <a:t>could</a:t>
            </a:r>
            <a:r>
              <a:rPr lang="pt-BR" b="1" dirty="0" smtClean="0"/>
              <a:t> </a:t>
            </a:r>
            <a:r>
              <a:rPr lang="pt-BR" b="1" dirty="0" err="1" smtClean="0"/>
              <a:t>videotape</a:t>
            </a:r>
            <a:r>
              <a:rPr lang="pt-BR" dirty="0" smtClean="0"/>
              <a:t> a </a:t>
            </a:r>
            <a:r>
              <a:rPr lang="pt-BR" dirty="0" err="1" smtClean="0"/>
              <a:t>scene</a:t>
            </a:r>
            <a:r>
              <a:rPr lang="pt-BR" dirty="0" smtClean="0"/>
              <a:t> </a:t>
            </a:r>
            <a:r>
              <a:rPr lang="pt-BR" dirty="0" err="1" smtClean="0"/>
              <a:t>through</a:t>
            </a:r>
            <a:r>
              <a:rPr lang="pt-BR" dirty="0" smtClean="0"/>
              <a:t> a digital câmera in </a:t>
            </a:r>
            <a:r>
              <a:rPr lang="pt-BR" dirty="0" err="1" smtClean="0"/>
              <a:t>the</a:t>
            </a:r>
            <a:r>
              <a:rPr lang="pt-BR" dirty="0" smtClean="0"/>
              <a:t> </a:t>
            </a:r>
            <a:r>
              <a:rPr lang="pt-BR" dirty="0" err="1" smtClean="0"/>
              <a:t>phone</a:t>
            </a:r>
            <a:r>
              <a:rPr lang="pt-BR" dirty="0" smtClean="0"/>
              <a:t>...”</a:t>
            </a:r>
          </a:p>
          <a:p>
            <a:pPr marL="0" indent="0">
              <a:buNone/>
            </a:pPr>
            <a:r>
              <a:rPr lang="pt-BR" dirty="0" smtClean="0"/>
              <a:t>(</a:t>
            </a:r>
            <a:r>
              <a:rPr lang="pt-PT" dirty="0"/>
              <a:t>Um usuário </a:t>
            </a:r>
            <a:r>
              <a:rPr lang="pt-PT" b="1" dirty="0"/>
              <a:t>pode filmar </a:t>
            </a:r>
            <a:r>
              <a:rPr lang="pt-PT" dirty="0"/>
              <a:t>uma cena através de uma câmera digital no </a:t>
            </a:r>
            <a:r>
              <a:rPr lang="pt-PT" dirty="0" smtClean="0"/>
              <a:t>telefone)</a:t>
            </a:r>
            <a:endParaRPr lang="pt-BR" dirty="0" smtClean="0"/>
          </a:p>
          <a:p>
            <a:pPr marL="0" indent="0">
              <a:buNone/>
            </a:pPr>
            <a:endParaRPr lang="pt-BR" dirty="0"/>
          </a:p>
          <a:p>
            <a:pPr marL="0" indent="0">
              <a:buNone/>
            </a:pPr>
            <a:r>
              <a:rPr lang="pt-BR" dirty="0" smtClean="0"/>
              <a:t>a. Possibilidade ( X )</a:t>
            </a:r>
          </a:p>
          <a:p>
            <a:pPr marL="0" indent="0">
              <a:buNone/>
            </a:pPr>
            <a:r>
              <a:rPr lang="pt-BR" dirty="0" smtClean="0"/>
              <a:t>b.  Permissão (  )</a:t>
            </a:r>
          </a:p>
          <a:p>
            <a:pPr marL="0" indent="0">
              <a:buNone/>
            </a:pPr>
            <a:r>
              <a:rPr lang="pt-BR" dirty="0" smtClean="0"/>
              <a:t>c. Conselho (  )</a:t>
            </a:r>
            <a:r>
              <a:rPr lang="pt-BR" dirty="0"/>
              <a:t> </a:t>
            </a:r>
          </a:p>
          <a:p>
            <a:pPr marL="0" indent="0">
              <a:buNone/>
            </a:pPr>
            <a:r>
              <a:rPr lang="pt-BR" dirty="0" smtClean="0"/>
              <a:t>d. Obrigatoriedade(  )</a:t>
            </a:r>
            <a:endParaRPr lang="pt-BR" dirty="0"/>
          </a:p>
        </p:txBody>
      </p:sp>
    </p:spTree>
    <p:extLst>
      <p:ext uri="{BB962C8B-B14F-4D97-AF65-F5344CB8AC3E}">
        <p14:creationId xmlns:p14="http://schemas.microsoft.com/office/powerpoint/2010/main" val="313510904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BR" sz="2800" dirty="0" smtClean="0"/>
              <a:t>9.Separate </a:t>
            </a:r>
            <a:r>
              <a:rPr lang="pt-BR" sz="2800" dirty="0" err="1" smtClean="0"/>
              <a:t>the</a:t>
            </a:r>
            <a:r>
              <a:rPr lang="pt-BR" sz="2800" dirty="0" smtClean="0"/>
              <a:t> </a:t>
            </a:r>
            <a:r>
              <a:rPr lang="pt-BR" sz="2800" dirty="0" err="1" smtClean="0"/>
              <a:t>suffix</a:t>
            </a:r>
            <a:r>
              <a:rPr lang="pt-BR" sz="2800" dirty="0" smtClean="0"/>
              <a:t> </a:t>
            </a:r>
            <a:r>
              <a:rPr lang="pt-BR" sz="2800" dirty="0" err="1" smtClean="0"/>
              <a:t>and</a:t>
            </a:r>
            <a:r>
              <a:rPr lang="pt-BR" sz="2800" dirty="0" smtClean="0"/>
              <a:t>/</a:t>
            </a:r>
            <a:r>
              <a:rPr lang="pt-BR" sz="2800" dirty="0" err="1" smtClean="0"/>
              <a:t>or</a:t>
            </a:r>
            <a:r>
              <a:rPr lang="pt-BR" sz="2800" dirty="0" smtClean="0"/>
              <a:t> </a:t>
            </a:r>
            <a:r>
              <a:rPr lang="pt-BR" sz="2800" dirty="0" err="1" smtClean="0"/>
              <a:t>the</a:t>
            </a:r>
            <a:r>
              <a:rPr lang="pt-BR" sz="2800" dirty="0" smtClean="0"/>
              <a:t> </a:t>
            </a:r>
            <a:r>
              <a:rPr lang="pt-BR" sz="2800" dirty="0" err="1" smtClean="0"/>
              <a:t>prefix</a:t>
            </a:r>
            <a:r>
              <a:rPr lang="pt-BR" sz="2800" dirty="0" smtClean="0"/>
              <a:t> </a:t>
            </a:r>
            <a:r>
              <a:rPr lang="pt-BR" sz="2800" dirty="0" err="1" smtClean="0"/>
              <a:t>of</a:t>
            </a:r>
            <a:r>
              <a:rPr lang="pt-BR" sz="2800" dirty="0" smtClean="0"/>
              <a:t> </a:t>
            </a:r>
            <a:r>
              <a:rPr lang="pt-BR" sz="2800" dirty="0" err="1" smtClean="0"/>
              <a:t>the</a:t>
            </a:r>
            <a:r>
              <a:rPr lang="pt-BR" sz="2800" dirty="0" smtClean="0"/>
              <a:t> </a:t>
            </a:r>
            <a:r>
              <a:rPr lang="pt-BR" sz="2800" dirty="0" err="1" smtClean="0"/>
              <a:t>words</a:t>
            </a:r>
            <a:r>
              <a:rPr lang="pt-BR" sz="2800" dirty="0" smtClean="0"/>
              <a:t> </a:t>
            </a:r>
            <a:r>
              <a:rPr lang="pt-BR" sz="2800" dirty="0" err="1" smtClean="0"/>
              <a:t>and</a:t>
            </a:r>
            <a:r>
              <a:rPr lang="pt-BR" sz="2800" dirty="0" smtClean="0"/>
              <a:t> </a:t>
            </a:r>
            <a:r>
              <a:rPr lang="pt-BR" sz="2800" dirty="0" err="1" smtClean="0"/>
              <a:t>write</a:t>
            </a:r>
            <a:r>
              <a:rPr lang="pt-BR" sz="2800" dirty="0" smtClean="0"/>
              <a:t> </a:t>
            </a:r>
            <a:r>
              <a:rPr lang="pt-BR" sz="2800" dirty="0" err="1" smtClean="0"/>
              <a:t>their</a:t>
            </a:r>
            <a:r>
              <a:rPr lang="pt-BR" sz="2800" dirty="0" smtClean="0"/>
              <a:t> </a:t>
            </a:r>
            <a:r>
              <a:rPr lang="pt-BR" sz="2800" dirty="0"/>
              <a:t>roots:(Separe o sufixo e / ou o prefixo das palavras e escreva </a:t>
            </a:r>
            <a:r>
              <a:rPr lang="pt-BR" sz="2800" dirty="0" smtClean="0"/>
              <a:t>seus radicais:)</a:t>
            </a:r>
            <a:endParaRPr lang="pt-BR" sz="2800" dirty="0"/>
          </a:p>
        </p:txBody>
      </p:sp>
      <p:graphicFrame>
        <p:nvGraphicFramePr>
          <p:cNvPr id="4" name="Espaço Reservado para Conteúdo 3"/>
          <p:cNvGraphicFramePr>
            <a:graphicFrameLocks noGrp="1"/>
          </p:cNvGraphicFramePr>
          <p:nvPr>
            <p:ph idx="1"/>
            <p:extLst>
              <p:ext uri="{D42A27DB-BD31-4B8C-83A1-F6EECF244321}">
                <p14:modId xmlns:p14="http://schemas.microsoft.com/office/powerpoint/2010/main" val="1475588286"/>
              </p:ext>
            </p:extLst>
          </p:nvPr>
        </p:nvGraphicFramePr>
        <p:xfrm>
          <a:off x="677863" y="2160588"/>
          <a:ext cx="8596312" cy="3708400"/>
        </p:xfrm>
        <a:graphic>
          <a:graphicData uri="http://schemas.openxmlformats.org/drawingml/2006/table">
            <a:tbl>
              <a:tblPr firstRow="1" bandRow="1">
                <a:tableStyleId>{5202B0CA-FC54-4496-8BCA-5EF66A818D29}</a:tableStyleId>
              </a:tblPr>
              <a:tblGrid>
                <a:gridCol w="2149078"/>
                <a:gridCol w="2149078"/>
                <a:gridCol w="2149078"/>
                <a:gridCol w="2149078"/>
              </a:tblGrid>
              <a:tr h="370840">
                <a:tc>
                  <a:txBody>
                    <a:bodyPr/>
                    <a:lstStyle/>
                    <a:p>
                      <a:r>
                        <a:rPr lang="pt-BR" dirty="0" smtClean="0"/>
                        <a:t>Word</a:t>
                      </a:r>
                      <a:endParaRPr lang="pt-BR" dirty="0"/>
                    </a:p>
                  </a:txBody>
                  <a:tcPr/>
                </a:tc>
                <a:tc>
                  <a:txBody>
                    <a:bodyPr/>
                    <a:lstStyle/>
                    <a:p>
                      <a:r>
                        <a:rPr lang="pt-BR" dirty="0" smtClean="0"/>
                        <a:t> </a:t>
                      </a:r>
                      <a:r>
                        <a:rPr lang="pt-BR" dirty="0" err="1" smtClean="0"/>
                        <a:t>Suffix</a:t>
                      </a:r>
                      <a:endParaRPr lang="pt-BR" dirty="0"/>
                    </a:p>
                  </a:txBody>
                  <a:tcPr/>
                </a:tc>
                <a:tc>
                  <a:txBody>
                    <a:bodyPr/>
                    <a:lstStyle/>
                    <a:p>
                      <a:r>
                        <a:rPr lang="pt-BR" dirty="0" smtClean="0"/>
                        <a:t> </a:t>
                      </a:r>
                      <a:r>
                        <a:rPr lang="pt-BR" dirty="0" err="1" smtClean="0"/>
                        <a:t>Prefix</a:t>
                      </a:r>
                      <a:endParaRPr lang="pt-BR" dirty="0"/>
                    </a:p>
                  </a:txBody>
                  <a:tcPr/>
                </a:tc>
                <a:tc>
                  <a:txBody>
                    <a:bodyPr/>
                    <a:lstStyle/>
                    <a:p>
                      <a:r>
                        <a:rPr lang="pt-BR" dirty="0" smtClean="0"/>
                        <a:t> Root</a:t>
                      </a:r>
                      <a:endParaRPr lang="pt-BR" dirty="0"/>
                    </a:p>
                  </a:txBody>
                  <a:tcPr/>
                </a:tc>
              </a:tr>
              <a:tr h="370840">
                <a:tc>
                  <a:txBody>
                    <a:bodyPr/>
                    <a:lstStyle/>
                    <a:p>
                      <a:r>
                        <a:rPr lang="pt-BR" dirty="0" err="1" smtClean="0"/>
                        <a:t>Revolution</a:t>
                      </a:r>
                      <a:endParaRPr lang="pt-BR" dirty="0"/>
                    </a:p>
                  </a:txBody>
                  <a:tcPr/>
                </a:tc>
                <a:tc>
                  <a:txBody>
                    <a:bodyPr/>
                    <a:lstStyle/>
                    <a:p>
                      <a:r>
                        <a:rPr lang="pt-BR" dirty="0" err="1" smtClean="0"/>
                        <a:t>Tion</a:t>
                      </a:r>
                      <a:endParaRPr lang="pt-BR" dirty="0"/>
                    </a:p>
                  </a:txBody>
                  <a:tcPr/>
                </a:tc>
                <a:tc>
                  <a:txBody>
                    <a:bodyPr/>
                    <a:lstStyle/>
                    <a:p>
                      <a:endParaRPr lang="pt-BR"/>
                    </a:p>
                  </a:txBody>
                  <a:tcPr/>
                </a:tc>
                <a:tc>
                  <a:txBody>
                    <a:bodyPr/>
                    <a:lstStyle/>
                    <a:p>
                      <a:r>
                        <a:rPr lang="pt-BR" u="sng" dirty="0" err="1" smtClean="0"/>
                        <a:t>Revol</a:t>
                      </a:r>
                      <a:endParaRPr lang="pt-BR" u="sng" dirty="0"/>
                    </a:p>
                  </a:txBody>
                  <a:tcPr/>
                </a:tc>
              </a:tr>
              <a:tr h="370840">
                <a:tc>
                  <a:txBody>
                    <a:bodyPr/>
                    <a:lstStyle/>
                    <a:p>
                      <a:r>
                        <a:rPr lang="pt-BR" dirty="0" err="1" smtClean="0"/>
                        <a:t>Entertainment</a:t>
                      </a:r>
                      <a:endParaRPr lang="pt-BR" dirty="0"/>
                    </a:p>
                  </a:txBody>
                  <a:tcPr/>
                </a:tc>
                <a:tc>
                  <a:txBody>
                    <a:bodyPr/>
                    <a:lstStyle/>
                    <a:p>
                      <a:r>
                        <a:rPr lang="pt-BR" dirty="0" err="1" smtClean="0"/>
                        <a:t>Ment</a:t>
                      </a:r>
                      <a:endParaRPr lang="pt-BR" dirty="0"/>
                    </a:p>
                  </a:txBody>
                  <a:tcPr/>
                </a:tc>
                <a:tc>
                  <a:txBody>
                    <a:bodyPr/>
                    <a:lstStyle/>
                    <a:p>
                      <a:endParaRPr lang="pt-BR"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pt-BR" dirty="0" err="1" smtClean="0"/>
                        <a:t>Entertain</a:t>
                      </a:r>
                      <a:endParaRPr lang="pt-BR" dirty="0" smtClean="0"/>
                    </a:p>
                  </a:txBody>
                  <a:tcPr/>
                </a:tc>
              </a:tr>
              <a:tr h="370840">
                <a:tc>
                  <a:txBody>
                    <a:bodyPr/>
                    <a:lstStyle/>
                    <a:p>
                      <a:r>
                        <a:rPr lang="pt-BR" dirty="0" err="1" smtClean="0"/>
                        <a:t>Connectivity</a:t>
                      </a:r>
                      <a:endParaRPr lang="pt-BR" dirty="0"/>
                    </a:p>
                  </a:txBody>
                  <a:tcPr/>
                </a:tc>
                <a:tc>
                  <a:txBody>
                    <a:bodyPr/>
                    <a:lstStyle/>
                    <a:p>
                      <a:r>
                        <a:rPr lang="pt-BR" dirty="0" err="1" smtClean="0"/>
                        <a:t>Tivity</a:t>
                      </a:r>
                      <a:endParaRPr lang="pt-BR" dirty="0"/>
                    </a:p>
                  </a:txBody>
                  <a:tcPr/>
                </a:tc>
                <a:tc>
                  <a:txBody>
                    <a:bodyPr/>
                    <a:lstStyle/>
                    <a:p>
                      <a:endParaRPr lang="pt-BR" dirty="0"/>
                    </a:p>
                  </a:txBody>
                  <a:tcPr/>
                </a:tc>
                <a:tc>
                  <a:txBody>
                    <a:bodyPr/>
                    <a:lstStyle/>
                    <a:p>
                      <a:r>
                        <a:rPr lang="pt-BR" dirty="0" smtClean="0"/>
                        <a:t>Connect</a:t>
                      </a:r>
                      <a:endParaRPr lang="pt-BR" dirty="0"/>
                    </a:p>
                  </a:txBody>
                  <a:tcPr/>
                </a:tc>
              </a:tr>
              <a:tr h="370840">
                <a:tc>
                  <a:txBody>
                    <a:bodyPr/>
                    <a:lstStyle/>
                    <a:p>
                      <a:r>
                        <a:rPr lang="pt-BR" dirty="0" err="1" smtClean="0"/>
                        <a:t>Requirement</a:t>
                      </a:r>
                      <a:endParaRPr lang="pt-BR" dirty="0"/>
                    </a:p>
                  </a:txBody>
                  <a:tcPr/>
                </a:tc>
                <a:tc>
                  <a:txBody>
                    <a:bodyPr/>
                    <a:lstStyle/>
                    <a:p>
                      <a:r>
                        <a:rPr lang="pt-BR" dirty="0" err="1" smtClean="0"/>
                        <a:t>Ment</a:t>
                      </a:r>
                      <a:endParaRPr lang="pt-BR" dirty="0"/>
                    </a:p>
                  </a:txBody>
                  <a:tcPr/>
                </a:tc>
                <a:tc>
                  <a:txBody>
                    <a:bodyPr/>
                    <a:lstStyle/>
                    <a:p>
                      <a:endParaRPr lang="pt-BR" dirty="0"/>
                    </a:p>
                  </a:txBody>
                  <a:tcPr/>
                </a:tc>
                <a:tc>
                  <a:txBody>
                    <a:bodyPr/>
                    <a:lstStyle/>
                    <a:p>
                      <a:r>
                        <a:rPr lang="pt-BR" dirty="0" err="1" smtClean="0"/>
                        <a:t>Require</a:t>
                      </a:r>
                      <a:endParaRPr lang="pt-BR" dirty="0"/>
                    </a:p>
                  </a:txBody>
                  <a:tcPr/>
                </a:tc>
              </a:tr>
              <a:tr h="370840">
                <a:tc>
                  <a:txBody>
                    <a:bodyPr/>
                    <a:lstStyle/>
                    <a:p>
                      <a:r>
                        <a:rPr lang="pt-BR" dirty="0" err="1" smtClean="0"/>
                        <a:t>Conducted</a:t>
                      </a:r>
                      <a:endParaRPr lang="pt-BR" dirty="0"/>
                    </a:p>
                  </a:txBody>
                  <a:tcPr/>
                </a:tc>
                <a:tc>
                  <a:txBody>
                    <a:bodyPr/>
                    <a:lstStyle/>
                    <a:p>
                      <a:r>
                        <a:rPr lang="pt-BR" dirty="0" smtClean="0"/>
                        <a:t>Ed</a:t>
                      </a:r>
                      <a:endParaRPr lang="pt-BR" dirty="0"/>
                    </a:p>
                  </a:txBody>
                  <a:tcPr/>
                </a:tc>
                <a:tc>
                  <a:txBody>
                    <a:bodyPr/>
                    <a:lstStyle/>
                    <a:p>
                      <a:endParaRPr lang="pt-BR" dirty="0"/>
                    </a:p>
                  </a:txBody>
                  <a:tcPr/>
                </a:tc>
                <a:tc>
                  <a:txBody>
                    <a:bodyPr/>
                    <a:lstStyle/>
                    <a:p>
                      <a:r>
                        <a:rPr lang="pt-BR" dirty="0" err="1" smtClean="0"/>
                        <a:t>Conduct</a:t>
                      </a:r>
                      <a:endParaRPr lang="pt-BR" dirty="0"/>
                    </a:p>
                  </a:txBody>
                  <a:tcPr/>
                </a:tc>
              </a:tr>
              <a:tr h="370840">
                <a:tc>
                  <a:txBody>
                    <a:bodyPr/>
                    <a:lstStyle/>
                    <a:p>
                      <a:r>
                        <a:rPr lang="pt-BR" dirty="0" err="1" smtClean="0"/>
                        <a:t>Operators</a:t>
                      </a:r>
                      <a:endParaRPr lang="pt-BR" dirty="0"/>
                    </a:p>
                  </a:txBody>
                  <a:tcPr/>
                </a:tc>
                <a:tc>
                  <a:txBody>
                    <a:bodyPr/>
                    <a:lstStyle/>
                    <a:p>
                      <a:r>
                        <a:rPr lang="pt-BR" dirty="0" err="1" smtClean="0"/>
                        <a:t>Ors</a:t>
                      </a:r>
                      <a:endParaRPr lang="pt-BR" dirty="0"/>
                    </a:p>
                  </a:txBody>
                  <a:tcPr/>
                </a:tc>
                <a:tc>
                  <a:txBody>
                    <a:bodyPr/>
                    <a:lstStyle/>
                    <a:p>
                      <a:endParaRPr lang="pt-BR" dirty="0"/>
                    </a:p>
                  </a:txBody>
                  <a:tcPr/>
                </a:tc>
                <a:tc>
                  <a:txBody>
                    <a:bodyPr/>
                    <a:lstStyle/>
                    <a:p>
                      <a:r>
                        <a:rPr lang="pt-BR" dirty="0" err="1" smtClean="0"/>
                        <a:t>Operat</a:t>
                      </a:r>
                      <a:endParaRPr lang="pt-BR" dirty="0"/>
                    </a:p>
                  </a:txBody>
                  <a:tcPr/>
                </a:tc>
              </a:tr>
              <a:tr h="370840">
                <a:tc>
                  <a:txBody>
                    <a:bodyPr/>
                    <a:lstStyle/>
                    <a:p>
                      <a:r>
                        <a:rPr lang="pt-BR" dirty="0" err="1" smtClean="0"/>
                        <a:t>Multinational</a:t>
                      </a:r>
                      <a:endParaRPr lang="pt-BR" dirty="0"/>
                    </a:p>
                  </a:txBody>
                  <a:tcPr/>
                </a:tc>
                <a:tc>
                  <a:txBody>
                    <a:bodyPr/>
                    <a:lstStyle/>
                    <a:p>
                      <a:r>
                        <a:rPr lang="pt-BR" dirty="0" smtClean="0"/>
                        <a:t>Al</a:t>
                      </a:r>
                      <a:endParaRPr lang="pt-BR" dirty="0"/>
                    </a:p>
                  </a:txBody>
                  <a:tcPr/>
                </a:tc>
                <a:tc>
                  <a:txBody>
                    <a:bodyPr/>
                    <a:lstStyle/>
                    <a:p>
                      <a:r>
                        <a:rPr lang="pt-BR" dirty="0" err="1" smtClean="0"/>
                        <a:t>Multi</a:t>
                      </a:r>
                      <a:endParaRPr lang="pt-BR" dirty="0"/>
                    </a:p>
                  </a:txBody>
                  <a:tcPr/>
                </a:tc>
                <a:tc>
                  <a:txBody>
                    <a:bodyPr/>
                    <a:lstStyle/>
                    <a:p>
                      <a:r>
                        <a:rPr lang="pt-BR" dirty="0" err="1" smtClean="0"/>
                        <a:t>Nation</a:t>
                      </a:r>
                      <a:endParaRPr lang="pt-BR" dirty="0"/>
                    </a:p>
                  </a:txBody>
                  <a:tcPr/>
                </a:tc>
              </a:tr>
              <a:tr h="370840">
                <a:tc>
                  <a:txBody>
                    <a:bodyPr/>
                    <a:lstStyle/>
                    <a:p>
                      <a:r>
                        <a:rPr lang="pt-BR" dirty="0" err="1" smtClean="0"/>
                        <a:t>Forecasters</a:t>
                      </a:r>
                      <a:endParaRPr lang="pt-BR" dirty="0"/>
                    </a:p>
                  </a:txBody>
                  <a:tcPr/>
                </a:tc>
                <a:tc>
                  <a:txBody>
                    <a:bodyPr/>
                    <a:lstStyle/>
                    <a:p>
                      <a:r>
                        <a:rPr lang="pt-BR" dirty="0" err="1" smtClean="0"/>
                        <a:t>Ers</a:t>
                      </a:r>
                      <a:endParaRPr lang="pt-BR" dirty="0"/>
                    </a:p>
                  </a:txBody>
                  <a:tcPr/>
                </a:tc>
                <a:tc>
                  <a:txBody>
                    <a:bodyPr/>
                    <a:lstStyle/>
                    <a:p>
                      <a:r>
                        <a:rPr lang="pt-BR" dirty="0" err="1" smtClean="0"/>
                        <a:t>Fore</a:t>
                      </a:r>
                      <a:endParaRPr lang="pt-BR" dirty="0"/>
                    </a:p>
                  </a:txBody>
                  <a:tcPr/>
                </a:tc>
                <a:tc>
                  <a:txBody>
                    <a:bodyPr/>
                    <a:lstStyle/>
                    <a:p>
                      <a:r>
                        <a:rPr lang="pt-BR" dirty="0" err="1" smtClean="0"/>
                        <a:t>Cast</a:t>
                      </a:r>
                      <a:endParaRPr lang="pt-BR" dirty="0"/>
                    </a:p>
                  </a:txBody>
                  <a:tcPr/>
                </a:tc>
              </a:tr>
              <a:tr h="370840">
                <a:tc>
                  <a:txBody>
                    <a:bodyPr/>
                    <a:lstStyle/>
                    <a:p>
                      <a:r>
                        <a:rPr lang="pt-BR" dirty="0" err="1" smtClean="0"/>
                        <a:t>expectations</a:t>
                      </a:r>
                      <a:endParaRPr lang="pt-BR" dirty="0"/>
                    </a:p>
                  </a:txBody>
                  <a:tcPr/>
                </a:tc>
                <a:tc>
                  <a:txBody>
                    <a:bodyPr/>
                    <a:lstStyle/>
                    <a:p>
                      <a:r>
                        <a:rPr lang="pt-BR" dirty="0" err="1" smtClean="0"/>
                        <a:t>tions</a:t>
                      </a:r>
                      <a:endParaRPr lang="pt-BR" dirty="0"/>
                    </a:p>
                  </a:txBody>
                  <a:tcPr/>
                </a:tc>
                <a:tc>
                  <a:txBody>
                    <a:bodyPr/>
                    <a:lstStyle/>
                    <a:p>
                      <a:endParaRPr lang="pt-BR" dirty="0"/>
                    </a:p>
                  </a:txBody>
                  <a:tcPr/>
                </a:tc>
                <a:tc>
                  <a:txBody>
                    <a:bodyPr/>
                    <a:lstStyle/>
                    <a:p>
                      <a:r>
                        <a:rPr lang="pt-BR" smtClean="0"/>
                        <a:t>Expecta</a:t>
                      </a:r>
                      <a:endParaRPr lang="pt-BR" dirty="0"/>
                    </a:p>
                  </a:txBody>
                  <a:tcPr/>
                </a:tc>
              </a:tr>
            </a:tbl>
          </a:graphicData>
        </a:graphic>
      </p:graphicFrame>
    </p:spTree>
    <p:extLst>
      <p:ext uri="{BB962C8B-B14F-4D97-AF65-F5344CB8AC3E}">
        <p14:creationId xmlns:p14="http://schemas.microsoft.com/office/powerpoint/2010/main" val="9365940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2400" dirty="0" smtClean="0"/>
              <a:t>10.Select </a:t>
            </a:r>
            <a:r>
              <a:rPr lang="pt-BR" sz="2400" dirty="0" err="1" smtClean="0"/>
              <a:t>three</a:t>
            </a:r>
            <a:r>
              <a:rPr lang="pt-BR" sz="2400" dirty="0" smtClean="0"/>
              <a:t> </a:t>
            </a:r>
            <a:r>
              <a:rPr lang="pt-BR" sz="2400" dirty="0" err="1" smtClean="0"/>
              <a:t>sentences</a:t>
            </a:r>
            <a:r>
              <a:rPr lang="pt-BR" sz="2400" dirty="0" smtClean="0"/>
              <a:t> </a:t>
            </a:r>
            <a:r>
              <a:rPr lang="pt-BR" sz="2400" dirty="0" err="1" smtClean="0"/>
              <a:t>from</a:t>
            </a:r>
            <a:r>
              <a:rPr lang="pt-BR" sz="2400" dirty="0" smtClean="0"/>
              <a:t> </a:t>
            </a:r>
            <a:r>
              <a:rPr lang="pt-BR" sz="2400" dirty="0" err="1" smtClean="0"/>
              <a:t>the</a:t>
            </a:r>
            <a:r>
              <a:rPr lang="pt-BR" sz="2400" dirty="0" smtClean="0"/>
              <a:t> </a:t>
            </a:r>
            <a:r>
              <a:rPr lang="pt-BR" sz="2400" dirty="0" err="1" smtClean="0"/>
              <a:t>text</a:t>
            </a:r>
            <a:r>
              <a:rPr lang="pt-BR" sz="2400" dirty="0" smtClean="0"/>
              <a:t> </a:t>
            </a:r>
            <a:r>
              <a:rPr lang="pt-BR" sz="2400" dirty="0" err="1" smtClean="0"/>
              <a:t>which</a:t>
            </a:r>
            <a:r>
              <a:rPr lang="pt-BR" sz="2400" dirty="0" smtClean="0"/>
              <a:t> </a:t>
            </a:r>
            <a:r>
              <a:rPr lang="pt-BR" sz="2400" dirty="0" err="1" smtClean="0"/>
              <a:t>have</a:t>
            </a:r>
            <a:r>
              <a:rPr lang="pt-BR" sz="2400" dirty="0" smtClean="0"/>
              <a:t> </a:t>
            </a:r>
            <a:r>
              <a:rPr lang="pt-BR" sz="2400" dirty="0" err="1" smtClean="0"/>
              <a:t>the</a:t>
            </a:r>
            <a:r>
              <a:rPr lang="pt-BR" sz="2400" dirty="0" smtClean="0"/>
              <a:t> </a:t>
            </a:r>
            <a:r>
              <a:rPr lang="pt-BR" sz="2400" dirty="0" err="1" smtClean="0"/>
              <a:t>linker</a:t>
            </a:r>
            <a:r>
              <a:rPr lang="pt-BR" sz="2400" dirty="0" smtClean="0"/>
              <a:t> </a:t>
            </a:r>
            <a:r>
              <a:rPr lang="pt-BR" sz="2400" b="1" dirty="0" err="1" smtClean="0"/>
              <a:t>but</a:t>
            </a:r>
            <a:r>
              <a:rPr lang="pt-BR" sz="2400" dirty="0" smtClean="0"/>
              <a:t>, </a:t>
            </a:r>
            <a:r>
              <a:rPr lang="pt-BR" sz="2400" dirty="0" err="1" smtClean="0"/>
              <a:t>then</a:t>
            </a:r>
            <a:r>
              <a:rPr lang="pt-BR" sz="2400" dirty="0" smtClean="0"/>
              <a:t> </a:t>
            </a:r>
            <a:r>
              <a:rPr lang="pt-BR" sz="2400" dirty="0" err="1" smtClean="0"/>
              <a:t>translate</a:t>
            </a:r>
            <a:r>
              <a:rPr lang="pt-BR" sz="2400" dirty="0" smtClean="0"/>
              <a:t> </a:t>
            </a:r>
            <a:r>
              <a:rPr lang="pt-BR" sz="2400" dirty="0" err="1" smtClean="0"/>
              <a:t>them</a:t>
            </a:r>
            <a:r>
              <a:rPr lang="pt-BR" sz="2400" dirty="0" smtClean="0"/>
              <a:t>: (</a:t>
            </a:r>
            <a:r>
              <a:rPr lang="pt-PT" sz="2400" dirty="0"/>
              <a:t>Selecione três frases do texto que têm o linker, mas depois as </a:t>
            </a:r>
            <a:r>
              <a:rPr lang="pt-PT" sz="2400" dirty="0" smtClean="0"/>
              <a:t>traduza)</a:t>
            </a:r>
            <a:endParaRPr lang="pt-BR" sz="2400" dirty="0"/>
          </a:p>
        </p:txBody>
      </p:sp>
      <p:sp>
        <p:nvSpPr>
          <p:cNvPr id="3" name="Espaço Reservado para Conteúdo 2"/>
          <p:cNvSpPr>
            <a:spLocks noGrp="1"/>
          </p:cNvSpPr>
          <p:nvPr>
            <p:ph idx="1"/>
          </p:nvPr>
        </p:nvSpPr>
        <p:spPr>
          <a:xfrm>
            <a:off x="677333" y="2160589"/>
            <a:ext cx="9755139" cy="4697411"/>
          </a:xfrm>
        </p:spPr>
        <p:txBody>
          <a:bodyPr>
            <a:normAutofit/>
          </a:bodyPr>
          <a:lstStyle/>
          <a:p>
            <a:pPr marL="0" lvl="0" indent="0">
              <a:buNone/>
            </a:pPr>
            <a:r>
              <a:rPr lang="en-US" b="1" dirty="0" smtClean="0"/>
              <a:t>I. </a:t>
            </a:r>
            <a:r>
              <a:rPr lang="en-US" dirty="0" smtClean="0"/>
              <a:t>The </a:t>
            </a:r>
            <a:r>
              <a:rPr lang="en-US" dirty="0"/>
              <a:t>next wave will surround us with connectivity, not only to the World Wide Web, but also to our telephones, our sources of entertainment, our offices, even the appliances in our home, from wherever we are, 24 hours a day</a:t>
            </a:r>
            <a:r>
              <a:rPr lang="en-US" dirty="0" smtClean="0"/>
              <a:t>.</a:t>
            </a:r>
            <a:endParaRPr lang="pt-BR" dirty="0"/>
          </a:p>
          <a:p>
            <a:pPr marL="0" lvl="0" indent="0">
              <a:buNone/>
            </a:pPr>
            <a:r>
              <a:rPr lang="pt-BR" dirty="0" smtClean="0"/>
              <a:t>( </a:t>
            </a:r>
            <a:r>
              <a:rPr lang="pt-BR" dirty="0"/>
              <a:t>A próxima onda nos cercará de conectividade, não só para a World </a:t>
            </a:r>
            <a:r>
              <a:rPr lang="pt-BR" dirty="0" err="1"/>
              <a:t>Wide</a:t>
            </a:r>
            <a:r>
              <a:rPr lang="pt-BR" dirty="0"/>
              <a:t> Web, mas também para nossos telefones, nossas fontes de entretenimento, nossos escritórios, até mesmo os eletrodomésticos em nossa casa, de onde quer que estejamos, 24 horas por dia</a:t>
            </a:r>
            <a:r>
              <a:rPr lang="pt-BR" dirty="0" smtClean="0"/>
              <a:t>.)</a:t>
            </a:r>
          </a:p>
          <a:p>
            <a:pPr marL="0" lvl="0" indent="0">
              <a:buNone/>
            </a:pPr>
            <a:r>
              <a:rPr lang="en-US" b="1" dirty="0" smtClean="0"/>
              <a:t>II.</a:t>
            </a:r>
            <a:r>
              <a:rPr lang="en-US" dirty="0" smtClean="0"/>
              <a:t>  At </a:t>
            </a:r>
            <a:r>
              <a:rPr lang="en-US" dirty="0"/>
              <a:t>first they may seem to be merely more efficient and reliable versions of the mobile phones we use today. </a:t>
            </a:r>
            <a:r>
              <a:rPr lang="pt-BR" dirty="0" err="1"/>
              <a:t>But</a:t>
            </a:r>
            <a:r>
              <a:rPr lang="pt-BR" dirty="0"/>
              <a:t> </a:t>
            </a:r>
            <a:r>
              <a:rPr lang="pt-BR" dirty="0" err="1"/>
              <a:t>that</a:t>
            </a:r>
            <a:r>
              <a:rPr lang="pt-BR" dirty="0"/>
              <a:t> </a:t>
            </a:r>
            <a:r>
              <a:rPr lang="pt-BR" dirty="0" err="1"/>
              <a:t>perception</a:t>
            </a:r>
            <a:r>
              <a:rPr lang="pt-BR" dirty="0"/>
              <a:t> </a:t>
            </a:r>
            <a:r>
              <a:rPr lang="pt-BR" dirty="0" err="1"/>
              <a:t>will</a:t>
            </a:r>
            <a:r>
              <a:rPr lang="pt-BR" dirty="0"/>
              <a:t> </a:t>
            </a:r>
            <a:r>
              <a:rPr lang="pt-BR" dirty="0" err="1"/>
              <a:t>be</a:t>
            </a:r>
            <a:r>
              <a:rPr lang="pt-BR" dirty="0"/>
              <a:t> short-</a:t>
            </a:r>
            <a:r>
              <a:rPr lang="pt-BR" dirty="0" err="1"/>
              <a:t>lived</a:t>
            </a:r>
            <a:r>
              <a:rPr lang="pt-BR" dirty="0" smtClean="0"/>
              <a:t>.                                 </a:t>
            </a:r>
          </a:p>
          <a:p>
            <a:pPr marL="0" lvl="0" indent="0">
              <a:buNone/>
            </a:pPr>
            <a:r>
              <a:rPr lang="pt-BR" dirty="0" smtClean="0"/>
              <a:t>(No </a:t>
            </a:r>
            <a:r>
              <a:rPr lang="pt-BR" dirty="0"/>
              <a:t>começo, eles podem parecer versões mais eficientes e confiáveis dos telefones celulares que usamos hoje. Mas essa percepção será de curta duração</a:t>
            </a:r>
            <a:r>
              <a:rPr lang="pt-BR" dirty="0" smtClean="0"/>
              <a:t>.)</a:t>
            </a:r>
            <a:endParaRPr lang="pt-BR" dirty="0"/>
          </a:p>
          <a:p>
            <a:pPr marL="0" lvl="0" indent="0">
              <a:buNone/>
            </a:pPr>
            <a:r>
              <a:rPr lang="en-US" b="1" dirty="0" smtClean="0"/>
              <a:t>III. </a:t>
            </a:r>
            <a:r>
              <a:rPr lang="en-US" dirty="0" smtClean="0"/>
              <a:t>But </a:t>
            </a:r>
            <a:r>
              <a:rPr lang="en-US" dirty="0"/>
              <a:t>these specifics are just part of the Big Bang vision that industry architects propose.</a:t>
            </a:r>
            <a:endParaRPr lang="pt-BR" dirty="0"/>
          </a:p>
          <a:p>
            <a:pPr marL="0" indent="0">
              <a:buNone/>
            </a:pPr>
            <a:r>
              <a:rPr lang="pt-BR" dirty="0"/>
              <a:t>(Mas essas especificidades são apenas parte da visão do Big </a:t>
            </a:r>
            <a:r>
              <a:rPr lang="pt-BR" dirty="0" err="1"/>
              <a:t>Bang</a:t>
            </a:r>
            <a:r>
              <a:rPr lang="pt-BR" dirty="0"/>
              <a:t> proposta pelos arquitetos do setor.)</a:t>
            </a:r>
          </a:p>
          <a:p>
            <a:pPr>
              <a:buFont typeface="+mj-lt"/>
              <a:buAutoNum type="arabicPeriod"/>
            </a:pPr>
            <a:endParaRPr lang="pt-BR" dirty="0"/>
          </a:p>
        </p:txBody>
      </p:sp>
    </p:spTree>
    <p:extLst>
      <p:ext uri="{BB962C8B-B14F-4D97-AF65-F5344CB8AC3E}">
        <p14:creationId xmlns:p14="http://schemas.microsoft.com/office/powerpoint/2010/main" val="1974564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488375"/>
            <a:ext cx="10557164" cy="5995552"/>
          </a:xfrm>
        </p:spPr>
        <p:txBody>
          <a:bodyPr>
            <a:normAutofit/>
          </a:bodyPr>
          <a:lstStyle/>
          <a:p>
            <a:pPr marL="0" indent="0">
              <a:buNone/>
            </a:pPr>
            <a:r>
              <a:rPr lang="en-US" dirty="0"/>
              <a:t>Connected to the Internet continually, without the requirement of your logging on and off, 3G devices will fit in your pocket or hang from your belt. At first they may seem to be merely more efficient and reliable versions of the mobile phones we use today. But that perception will be short-lived. At 3G speeds, a pocket-size communicator could zoom beyond simple voice calls and messaging to include mobile video-conferencing, the routine use of video postcards, the delivery of CD-quality music, the storage and retrieval of personal information, as well as potentially endless variations on mobile electronic commerce</a:t>
            </a:r>
            <a:r>
              <a:rPr lang="en-US" dirty="0" smtClean="0"/>
              <a:t>.</a:t>
            </a:r>
          </a:p>
          <a:p>
            <a:pPr marL="0" indent="0">
              <a:buNone/>
            </a:pPr>
            <a:r>
              <a:rPr lang="en-US" dirty="0" smtClean="0"/>
              <a:t>(</a:t>
            </a:r>
            <a:r>
              <a:rPr lang="pt-BR" dirty="0"/>
              <a:t>Conectado à Internet continuamente, sem a necessidade de fazer </a:t>
            </a:r>
            <a:r>
              <a:rPr lang="pt-BR" dirty="0" err="1"/>
              <a:t>login</a:t>
            </a:r>
            <a:r>
              <a:rPr lang="pt-BR" dirty="0"/>
              <a:t> e </a:t>
            </a:r>
            <a:r>
              <a:rPr lang="pt-BR" dirty="0" err="1"/>
              <a:t>logoff</a:t>
            </a:r>
            <a:r>
              <a:rPr lang="pt-BR" dirty="0"/>
              <a:t>, os dispositivos 3G caberão no seu bolso ou pendurarão no cinto. No começo, eles podem parecer versões mais eficientes e confiáveis dos telefones celulares que usamos hoje. Mas essa percepção será de curta duração. Nas velocidades de 3G, um comunicador de tamanho de bolso pode ir além de simples chamadas de voz e mensagens para incluir videoconferência móvel, o uso rotineiro de cartões postais de vídeo, a entrega de música com qualidade de CD, armazenamento e recuperação de informações pessoais, bem como variações potencialmente infinitas no comércio eletrônico móvel.</a:t>
            </a:r>
            <a:r>
              <a:rPr lang="en-US" dirty="0" smtClean="0"/>
              <a:t>)</a:t>
            </a:r>
          </a:p>
          <a:p>
            <a:pPr marL="0" indent="0">
              <a:buNone/>
            </a:pPr>
            <a:endParaRPr lang="pt-BR" dirty="0"/>
          </a:p>
        </p:txBody>
      </p:sp>
    </p:spTree>
    <p:extLst>
      <p:ext uri="{BB962C8B-B14F-4D97-AF65-F5344CB8AC3E}">
        <p14:creationId xmlns:p14="http://schemas.microsoft.com/office/powerpoint/2010/main" val="23236775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97427" y="374073"/>
            <a:ext cx="9632373" cy="6182591"/>
          </a:xfrm>
        </p:spPr>
        <p:txBody>
          <a:bodyPr>
            <a:normAutofit/>
          </a:bodyPr>
          <a:lstStyle/>
          <a:p>
            <a:pPr marL="0" indent="0">
              <a:buNone/>
            </a:pPr>
            <a:r>
              <a:rPr lang="en-US" dirty="0"/>
              <a:t>In the near term, 3G phones will scan the Web at high speed, with pages modified for mini color screens. Among the perks: instant access to news, goods and services, banking and stock trading, multiplayer games and the ability to exchange multimedia messages with people all over the world. A user could videotape a scene through a digital camera in the phone, then send it to computers or other mobile phones anywhere in the world</a:t>
            </a:r>
            <a:r>
              <a:rPr lang="en-US" dirty="0" smtClean="0"/>
              <a:t>.</a:t>
            </a:r>
          </a:p>
          <a:p>
            <a:pPr marL="0" indent="0">
              <a:buNone/>
            </a:pPr>
            <a:r>
              <a:rPr lang="en-US" dirty="0" smtClean="0"/>
              <a:t>(</a:t>
            </a:r>
            <a:r>
              <a:rPr lang="pt-BR" dirty="0"/>
              <a:t>No curto prazo, os telefones 3G varrerão a Web em alta velocidade, com páginas modificadas para telas coloridas em miniatura. Entre as vantagens: acesso instantâneo a notícias, bens e serviços, transações bancárias e de ações, jogos multijogadores e a capacidade de trocar mensagens multimídia com pessoas de todo o mundo. Um usuário pode filmar uma cena através de uma câmera digital no telefone e depois enviá-la para computadores ou outros telefones móveis em qualquer lugar do mundo.</a:t>
            </a:r>
            <a:r>
              <a:rPr lang="en-US" dirty="0" smtClean="0"/>
              <a:t>)</a:t>
            </a:r>
          </a:p>
          <a:p>
            <a:pPr marL="0" indent="0">
              <a:buNone/>
            </a:pPr>
            <a:r>
              <a:rPr lang="en-US" dirty="0"/>
              <a:t>Later versions, say forecasters, will be operated by tapping a screen or issuing voice commands. They might enable us to attach scents to e-mails, and, all concur, will know where we are on Planet Earth at any given moment, providing us with directions from anywhere to anywhere in real time</a:t>
            </a:r>
            <a:r>
              <a:rPr lang="en-US" dirty="0" smtClean="0"/>
              <a:t>.</a:t>
            </a:r>
          </a:p>
          <a:p>
            <a:pPr marL="0" indent="0">
              <a:buNone/>
            </a:pPr>
            <a:r>
              <a:rPr lang="en-US" dirty="0" smtClean="0"/>
              <a:t>(</a:t>
            </a:r>
            <a:r>
              <a:rPr lang="pt-BR" dirty="0"/>
              <a:t>Versões posteriores, dizem os previsores, serão operadas tocando uma tela ou emitindo comandos de voz. Eles podem nos permitir anexar perfumes a e-mails, e, todos concordam, saberão onde estamos no Planeta Terra a qualquer momento, nos fornecendo direções de qualquer lugar para qualquer lugar em tempo real.</a:t>
            </a:r>
            <a:r>
              <a:rPr lang="en-US" dirty="0" smtClean="0"/>
              <a:t>)</a:t>
            </a:r>
            <a:endParaRPr lang="pt-BR" dirty="0"/>
          </a:p>
        </p:txBody>
      </p:sp>
    </p:spTree>
    <p:extLst>
      <p:ext uri="{BB962C8B-B14F-4D97-AF65-F5344CB8AC3E}">
        <p14:creationId xmlns:p14="http://schemas.microsoft.com/office/powerpoint/2010/main" val="40936103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24691" y="498764"/>
            <a:ext cx="9466118" cy="6037117"/>
          </a:xfrm>
        </p:spPr>
        <p:txBody>
          <a:bodyPr/>
          <a:lstStyle/>
          <a:p>
            <a:pPr marL="0" indent="0">
              <a:buNone/>
            </a:pPr>
            <a:r>
              <a:rPr lang="en-US" dirty="0"/>
              <a:t>Gunnar </a:t>
            </a:r>
            <a:r>
              <a:rPr lang="en-US" dirty="0" err="1"/>
              <a:t>Liljegren</a:t>
            </a:r>
            <a:r>
              <a:rPr lang="en-US" dirty="0"/>
              <a:t>, director of corporate marketing for Ericsson, says that we'll be able to use our 3G mobile phone to book a court at the tennis club. "You'll be able to view the openings available on your screen and reserve the time and date with the push of a pen, and then pay the club by credit card through the phone, too</a:t>
            </a:r>
            <a:r>
              <a:rPr lang="en-US" dirty="0" smtClean="0"/>
              <a:t>.“</a:t>
            </a:r>
          </a:p>
          <a:p>
            <a:pPr marL="0" indent="0">
              <a:buNone/>
            </a:pPr>
            <a:r>
              <a:rPr lang="en-US" dirty="0" smtClean="0"/>
              <a:t>(</a:t>
            </a:r>
            <a:r>
              <a:rPr lang="pt-BR" dirty="0"/>
              <a:t>Gunnar </a:t>
            </a:r>
            <a:r>
              <a:rPr lang="pt-BR" dirty="0" err="1"/>
              <a:t>Liljegren</a:t>
            </a:r>
            <a:r>
              <a:rPr lang="pt-BR" dirty="0"/>
              <a:t>, diretor de marketing corporativo da Ericsson, diz que poderemos usar nosso celular 3G para reservar uma quadra no clube de tênis. "Você poderá ver as aberturas disponíveis em sua tela e reservar a hora e a data com o apertar de uma caneta, e então pagar o clube com cartão de crédito pelo telefone também".</a:t>
            </a:r>
            <a:r>
              <a:rPr lang="en-US" dirty="0" smtClean="0"/>
              <a:t>)</a:t>
            </a:r>
          </a:p>
          <a:p>
            <a:pPr marL="0" indent="0">
              <a:buNone/>
            </a:pPr>
            <a:r>
              <a:rPr lang="en-US" dirty="0"/>
              <a:t>Rod Nelson, chief technology officer at AT&amp;T Wireless, predicts 3G will provide workers with immediate access to corporate intranets. Streaming media will enable users to pull out their phones and videoconference with colleagues or clients from the airport or the car</a:t>
            </a:r>
            <a:r>
              <a:rPr lang="en-US" dirty="0" smtClean="0"/>
              <a:t>.</a:t>
            </a:r>
          </a:p>
          <a:p>
            <a:pPr marL="0" indent="0">
              <a:buNone/>
            </a:pPr>
            <a:r>
              <a:rPr lang="en-US" dirty="0" smtClean="0"/>
              <a:t>(</a:t>
            </a:r>
            <a:r>
              <a:rPr lang="pt-BR" dirty="0"/>
              <a:t>Rod Nelson, diretor de tecnologia da AT &amp; T Wireless, prevê que a 3G proporcionará aos trabalhadores acesso imediato às intranets corporativas. A transmissão de mídia permitirá que os usuários retirem seus telefones e realizem videoconferências com colegas ou clientes do aeroporto ou do carro.</a:t>
            </a:r>
            <a:r>
              <a:rPr lang="en-US" dirty="0" smtClean="0"/>
              <a:t>)</a:t>
            </a:r>
            <a:endParaRPr lang="pt-BR" dirty="0"/>
          </a:p>
        </p:txBody>
      </p:sp>
    </p:spTree>
    <p:extLst>
      <p:ext uri="{BB962C8B-B14F-4D97-AF65-F5344CB8AC3E}">
        <p14:creationId xmlns:p14="http://schemas.microsoft.com/office/powerpoint/2010/main" val="25291110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51307" y="737035"/>
            <a:ext cx="9817484" cy="5549465"/>
          </a:xfrm>
        </p:spPr>
        <p:txBody>
          <a:bodyPr>
            <a:normAutofit fontScale="92500" lnSpcReduction="20000"/>
          </a:bodyPr>
          <a:lstStyle/>
          <a:p>
            <a:pPr marL="0" indent="0">
              <a:buNone/>
            </a:pPr>
            <a:r>
              <a:rPr lang="en-US" dirty="0"/>
              <a:t>But these specifics are just part of the Big Bang vision that industry architects propose. Third-generation is much more than Internet or wireless communications, according to the UMTS (Universal Mobile Telecommunications System) Forum, a multinational group formed to increase awareness of 3G issues. Instead, the group says, next-generation wireless is a paradigm-shifting technology poised to create "new pathways for business, entertainment and information" through "the convergence of telecommunications, Internet and media</a:t>
            </a:r>
            <a:r>
              <a:rPr lang="en-US" dirty="0" smtClean="0"/>
              <a:t>.“</a:t>
            </a:r>
          </a:p>
          <a:p>
            <a:pPr marL="0" indent="0">
              <a:buNone/>
            </a:pPr>
            <a:r>
              <a:rPr lang="en-US" dirty="0" smtClean="0"/>
              <a:t>(</a:t>
            </a:r>
            <a:r>
              <a:rPr lang="pt-BR" dirty="0"/>
              <a:t>Mas essas especificidades são apenas parte da visão do Big </a:t>
            </a:r>
            <a:r>
              <a:rPr lang="pt-BR" dirty="0" err="1"/>
              <a:t>Bang</a:t>
            </a:r>
            <a:r>
              <a:rPr lang="pt-BR" dirty="0"/>
              <a:t> proposta pelos arquitetos do setor. A terceira geração é muito mais do que a Internet ou comunicações sem fio, de acordo com o Fórum UMTS (Universal Mobile </a:t>
            </a:r>
            <a:r>
              <a:rPr lang="pt-BR" dirty="0" err="1"/>
              <a:t>Telecommunications</a:t>
            </a:r>
            <a:r>
              <a:rPr lang="pt-BR" dirty="0"/>
              <a:t> System), um grupo multinacional formado para aumentar a conscientização sobre as questões 3G. Em vez disso, o grupo diz que a tecnologia sem fio de próxima geração é uma tecnologia de mudança de paradigma, pronta para criar "novos caminhos para negócios, entretenimento e informação" por meio da "convergência de telecomunicações, Internet e mídia".</a:t>
            </a:r>
            <a:r>
              <a:rPr lang="en-US" dirty="0" smtClean="0"/>
              <a:t>)</a:t>
            </a:r>
          </a:p>
          <a:p>
            <a:pPr marL="0" indent="0">
              <a:buNone/>
            </a:pPr>
            <a:r>
              <a:rPr lang="en-US" dirty="0"/>
              <a:t>One result will be a "trading revolution" driven by mobile commerce and the development of mobile, Internet-based electronic payment systems. Another will be the ability to control, coordinate and customize vast amounts of information from diverse sources through devices that work from any location on the planet and fit in the palm of your hand</a:t>
            </a:r>
            <a:r>
              <a:rPr lang="en-US" dirty="0" smtClean="0"/>
              <a:t>.</a:t>
            </a:r>
          </a:p>
          <a:p>
            <a:pPr marL="0" indent="0">
              <a:buNone/>
            </a:pPr>
            <a:r>
              <a:rPr lang="en-US" dirty="0" smtClean="0"/>
              <a:t>(</a:t>
            </a:r>
            <a:r>
              <a:rPr lang="pt-BR" dirty="0"/>
              <a:t>Um resultado será uma "revolução comercial" impulsionada pelo comércio móvel e o desenvolvimento de sistemas de pagamentos eletrônicos móveis baseados na Internet. Outra será a capacidade de controlar, coordenar e personalizar grandes quantidades de informações de diversas fontes por meio de dispositivos que funcionam em qualquer lugar do planeta e cabem na palma da sua mão.</a:t>
            </a:r>
            <a:r>
              <a:rPr lang="en-US" dirty="0" smtClean="0"/>
              <a:t>)</a:t>
            </a:r>
            <a:endParaRPr lang="pt-BR" dirty="0"/>
          </a:p>
        </p:txBody>
      </p:sp>
    </p:spTree>
    <p:extLst>
      <p:ext uri="{BB962C8B-B14F-4D97-AF65-F5344CB8AC3E}">
        <p14:creationId xmlns:p14="http://schemas.microsoft.com/office/powerpoint/2010/main" val="19122307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14299" y="426027"/>
            <a:ext cx="9996055" cy="6099464"/>
          </a:xfrm>
        </p:spPr>
        <p:txBody>
          <a:bodyPr/>
          <a:lstStyle/>
          <a:p>
            <a:pPr marL="0" indent="0">
              <a:buNone/>
            </a:pPr>
            <a:r>
              <a:rPr lang="en-US" dirty="0"/>
              <a:t>Given a multitude of such 3G applications, the size of the new industry is bound to be vast. According to a recent survey conducted by the UMTS Forum, the new technology will represent a cumulative market opportunity worth as much as $1 trillion for mobile operators between now and 2010. Telecom operators could see $300 billion a year in revenue from third-generation services by 2010, the report found, and individuals with 3G service could spend about $30 per month on data services alone. If predictions are correct, in fact, third-generation providers could see more revenue from data services – including transmission of text and graphics – than voice, with data representing 66 percent of 3G service revenue by 2010</a:t>
            </a:r>
            <a:r>
              <a:rPr lang="en-US" dirty="0" smtClean="0"/>
              <a:t>.</a:t>
            </a:r>
          </a:p>
          <a:p>
            <a:pPr marL="0" indent="0">
              <a:buNone/>
            </a:pPr>
            <a:r>
              <a:rPr lang="en-US" dirty="0" smtClean="0"/>
              <a:t>(</a:t>
            </a:r>
            <a:r>
              <a:rPr lang="pt-BR" dirty="0"/>
              <a:t>Dada uma infinidade de aplicações 3G, o tamanho da nova indústria é imenso. Segundo uma pesquisa recente realizada pelo UMTS </a:t>
            </a:r>
            <a:r>
              <a:rPr lang="pt-BR" dirty="0" err="1"/>
              <a:t>Forum</a:t>
            </a:r>
            <a:r>
              <a:rPr lang="pt-BR" dirty="0"/>
              <a:t>, a nova tecnologia representará uma oportunidade cumulativa de mercado de até US $ 1 trilhão para operadoras de telefonia móvel entre agora e 2010. As operadoras de telefonia poderiam obter US $ 300 bilhões por ano em receita de serviços de terceira geração. 2010, o relatório descobriu, e indivíduos com serviço 3G poderiam gastar cerca de US $ 30 por mês apenas com serviços de dados. Se as previsões estiverem corretas, de fato, os provedores de terceira geração poderão ver mais receita de serviços de dados - incluindo transmissão de texto e gráficos - do que voz, com dados representando 66% da receita de serviços 3G até 2010.</a:t>
            </a:r>
            <a:r>
              <a:rPr lang="en-US" dirty="0" smtClean="0"/>
              <a:t>)</a:t>
            </a:r>
            <a:endParaRPr lang="pt-BR" dirty="0"/>
          </a:p>
        </p:txBody>
      </p:sp>
    </p:spTree>
    <p:extLst>
      <p:ext uri="{BB962C8B-B14F-4D97-AF65-F5344CB8AC3E}">
        <p14:creationId xmlns:p14="http://schemas.microsoft.com/office/powerpoint/2010/main" val="5219830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3127" y="571501"/>
            <a:ext cx="9403773" cy="6141026"/>
          </a:xfrm>
        </p:spPr>
        <p:txBody>
          <a:bodyPr/>
          <a:lstStyle/>
          <a:p>
            <a:pPr marL="0" indent="0">
              <a:buNone/>
            </a:pPr>
            <a:r>
              <a:rPr lang="en-US" dirty="0"/>
              <a:t>"Ultimately," says UMTS Forum chairman Dr. Bernd </a:t>
            </a:r>
            <a:r>
              <a:rPr lang="en-US" dirty="0" err="1"/>
              <a:t>Eylert</a:t>
            </a:r>
            <a:r>
              <a:rPr lang="en-US" dirty="0"/>
              <a:t>, "only 3G can deliver the capabilities and services necessary to support the expectations that tomorrow's users will have</a:t>
            </a:r>
            <a:r>
              <a:rPr lang="en-US" dirty="0" smtClean="0"/>
              <a:t>.“</a:t>
            </a:r>
          </a:p>
          <a:p>
            <a:pPr marL="0" indent="0">
              <a:buNone/>
            </a:pPr>
            <a:r>
              <a:rPr lang="en-US" dirty="0" smtClean="0"/>
              <a:t>(</a:t>
            </a:r>
            <a:r>
              <a:rPr lang="pt-BR" dirty="0"/>
              <a:t>"Em última análise", diz o presidente do UMTS </a:t>
            </a:r>
            <a:r>
              <a:rPr lang="pt-BR" dirty="0" err="1"/>
              <a:t>Forum</a:t>
            </a:r>
            <a:r>
              <a:rPr lang="pt-BR" dirty="0"/>
              <a:t>, o Dr. </a:t>
            </a:r>
            <a:r>
              <a:rPr lang="pt-BR" dirty="0" err="1"/>
              <a:t>Bernd</a:t>
            </a:r>
            <a:r>
              <a:rPr lang="pt-BR" dirty="0"/>
              <a:t> </a:t>
            </a:r>
            <a:r>
              <a:rPr lang="pt-BR" dirty="0" err="1"/>
              <a:t>Eylert</a:t>
            </a:r>
            <a:r>
              <a:rPr lang="pt-BR" dirty="0"/>
              <a:t>, "somente a 3G pode fornecer as capacidades e serviços necessários para suportar as expectativas que os usuários de amanhã terão".</a:t>
            </a:r>
            <a:r>
              <a:rPr lang="en-US" dirty="0" smtClean="0"/>
              <a:t>)</a:t>
            </a:r>
            <a:endParaRPr lang="en-US" dirty="0"/>
          </a:p>
          <a:p>
            <a:pPr marL="0" indent="0">
              <a:buNone/>
            </a:pPr>
            <a:r>
              <a:rPr lang="en-US" i="1" dirty="0"/>
              <a:t>Pamela </a:t>
            </a:r>
            <a:r>
              <a:rPr lang="en-US" i="1" dirty="0" err="1"/>
              <a:t>Weintraub</a:t>
            </a:r>
            <a:r>
              <a:rPr lang="en-US" i="1" dirty="0"/>
              <a:t> was editor-at-large of OMNI and the editor-in-chief of OMNI Internet. She has covered science and technology topics for Discover Magazine, Redbook, Newsweek and Audubon, and wrote a weekly column on Internet business for the L.A. Times Syndicate. She is also the author of 15 books on science and technology</a:t>
            </a:r>
            <a:r>
              <a:rPr lang="en-US" i="1" dirty="0" smtClean="0"/>
              <a:t>.</a:t>
            </a:r>
          </a:p>
          <a:p>
            <a:pPr marL="0" indent="0">
              <a:buNone/>
            </a:pPr>
            <a:r>
              <a:rPr lang="en-US" dirty="0" smtClean="0"/>
              <a:t>(</a:t>
            </a:r>
            <a:r>
              <a:rPr lang="pt-BR" i="1" dirty="0"/>
              <a:t>Pamela </a:t>
            </a:r>
            <a:r>
              <a:rPr lang="pt-BR" i="1" dirty="0" err="1"/>
              <a:t>Weintraub</a:t>
            </a:r>
            <a:r>
              <a:rPr lang="pt-BR" i="1" dirty="0"/>
              <a:t> foi editora-geral da OMNI e editora-chefe da OMNI Internet. Ela cobriu tópicos de ciência e tecnologia para a revista </a:t>
            </a:r>
            <a:r>
              <a:rPr lang="pt-BR" i="1" dirty="0" err="1"/>
              <a:t>Discover</a:t>
            </a:r>
            <a:r>
              <a:rPr lang="pt-BR" i="1" dirty="0"/>
              <a:t>, </a:t>
            </a:r>
            <a:r>
              <a:rPr lang="pt-BR" i="1" dirty="0" err="1"/>
              <a:t>Redbook</a:t>
            </a:r>
            <a:r>
              <a:rPr lang="pt-BR" i="1" dirty="0"/>
              <a:t>, Newsweek e </a:t>
            </a:r>
            <a:r>
              <a:rPr lang="pt-BR" i="1" dirty="0" err="1"/>
              <a:t>Audubon</a:t>
            </a:r>
            <a:r>
              <a:rPr lang="pt-BR" i="1" dirty="0"/>
              <a:t>, e escreveu uma coluna semanal sobre negócios na Internet para o L.A. Times </a:t>
            </a:r>
            <a:r>
              <a:rPr lang="pt-BR" i="1" dirty="0" err="1"/>
              <a:t>Syndicate</a:t>
            </a:r>
            <a:r>
              <a:rPr lang="pt-BR" i="1" dirty="0"/>
              <a:t>. Ela também é autora de 15 livros sobre ciência e tecnologia</a:t>
            </a:r>
            <a:r>
              <a:rPr lang="pt-BR" i="1" dirty="0" smtClean="0"/>
              <a:t>.</a:t>
            </a:r>
            <a:r>
              <a:rPr lang="en-US" dirty="0" smtClean="0"/>
              <a:t>)</a:t>
            </a:r>
            <a:endParaRPr lang="pt-BR" dirty="0"/>
          </a:p>
        </p:txBody>
      </p:sp>
    </p:spTree>
    <p:extLst>
      <p:ext uri="{BB962C8B-B14F-4D97-AF65-F5344CB8AC3E}">
        <p14:creationId xmlns:p14="http://schemas.microsoft.com/office/powerpoint/2010/main" val="34587583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609600"/>
            <a:ext cx="8596668" cy="585355"/>
          </a:xfrm>
        </p:spPr>
        <p:txBody>
          <a:bodyPr>
            <a:normAutofit fontScale="90000"/>
          </a:bodyPr>
          <a:lstStyle/>
          <a:p>
            <a:r>
              <a:rPr lang="pt-BR" dirty="0" smtClean="0"/>
              <a:t>Modal </a:t>
            </a:r>
            <a:r>
              <a:rPr lang="pt-BR" dirty="0" err="1" smtClean="0"/>
              <a:t>verbs</a:t>
            </a:r>
            <a:endParaRPr lang="pt-BR" dirty="0"/>
          </a:p>
        </p:txBody>
      </p:sp>
      <p:sp>
        <p:nvSpPr>
          <p:cNvPr id="3" name="Espaço Reservado para Conteúdo 2"/>
          <p:cNvSpPr>
            <a:spLocks noGrp="1"/>
          </p:cNvSpPr>
          <p:nvPr>
            <p:ph idx="1"/>
          </p:nvPr>
        </p:nvSpPr>
        <p:spPr>
          <a:xfrm>
            <a:off x="677333" y="1101436"/>
            <a:ext cx="9391457" cy="5600699"/>
          </a:xfrm>
        </p:spPr>
        <p:txBody>
          <a:bodyPr>
            <a:normAutofit lnSpcReduction="10000"/>
          </a:bodyPr>
          <a:lstStyle/>
          <a:p>
            <a:pPr marL="0" indent="0">
              <a:buNone/>
            </a:pPr>
            <a:r>
              <a:rPr lang="pt-BR" sz="1600" dirty="0" smtClean="0"/>
              <a:t>Na </a:t>
            </a:r>
            <a:r>
              <a:rPr lang="pt-BR" sz="1600" dirty="0"/>
              <a:t>língua Inglesa, existem os “</a:t>
            </a:r>
            <a:r>
              <a:rPr lang="pt-BR" sz="1600" b="1" dirty="0"/>
              <a:t>modal </a:t>
            </a:r>
            <a:r>
              <a:rPr lang="pt-BR" sz="1600" b="1" dirty="0" err="1"/>
              <a:t>verbs</a:t>
            </a:r>
            <a:r>
              <a:rPr lang="pt-BR" sz="1600" dirty="0" smtClean="0"/>
              <a:t>”</a:t>
            </a:r>
            <a:r>
              <a:rPr lang="pt-BR" sz="1600" dirty="0"/>
              <a:t> (</a:t>
            </a:r>
            <a:r>
              <a:rPr lang="pt-BR" sz="1600" b="1" dirty="0"/>
              <a:t>verbos modais</a:t>
            </a:r>
            <a:r>
              <a:rPr lang="pt-BR" sz="1600" dirty="0" smtClean="0"/>
              <a:t>),</a:t>
            </a:r>
            <a:r>
              <a:rPr lang="pt-BR" sz="1600" dirty="0"/>
              <a:t> são considerados auxiliares, ou seja, são utilizados para ajudar o verbo principal em uma oração.</a:t>
            </a:r>
            <a:endParaRPr lang="pt-BR" sz="1600" dirty="0" smtClean="0"/>
          </a:p>
          <a:p>
            <a:pPr marL="0" indent="0">
              <a:buNone/>
            </a:pPr>
            <a:r>
              <a:rPr lang="en-US" sz="1600" dirty="0" smtClean="0"/>
              <a:t>“…only </a:t>
            </a:r>
            <a:r>
              <a:rPr lang="en-US" sz="1600" dirty="0"/>
              <a:t>3G </a:t>
            </a:r>
            <a:r>
              <a:rPr lang="en-US" sz="1600" b="1" dirty="0"/>
              <a:t>can</a:t>
            </a:r>
            <a:r>
              <a:rPr lang="en-US" sz="1600" dirty="0"/>
              <a:t> deliver the capabilities and services necessary to support the expectations that tomorrow's users will have. </a:t>
            </a:r>
            <a:r>
              <a:rPr lang="en-US" sz="1600" dirty="0" smtClean="0"/>
              <a:t>“ </a:t>
            </a:r>
            <a:endParaRPr lang="en-US" sz="1600" dirty="0"/>
          </a:p>
          <a:p>
            <a:pPr marL="0" indent="0">
              <a:buNone/>
            </a:pPr>
            <a:r>
              <a:rPr lang="en-US" sz="1600" dirty="0" smtClean="0"/>
              <a:t>(can) </a:t>
            </a:r>
            <a:r>
              <a:rPr lang="en-US" sz="1600" dirty="0" err="1" smtClean="0"/>
              <a:t>nessa</a:t>
            </a:r>
            <a:r>
              <a:rPr lang="en-US" sz="1600" dirty="0" smtClean="0"/>
              <a:t> </a:t>
            </a:r>
            <a:r>
              <a:rPr lang="en-US" sz="1600" dirty="0" err="1" smtClean="0"/>
              <a:t>frase</a:t>
            </a:r>
            <a:r>
              <a:rPr lang="en-US" sz="1600" dirty="0" smtClean="0"/>
              <a:t> </a:t>
            </a:r>
            <a:r>
              <a:rPr lang="en-US" sz="1600" dirty="0" err="1" smtClean="0"/>
              <a:t>ele</a:t>
            </a:r>
            <a:r>
              <a:rPr lang="en-US" sz="1600" dirty="0" smtClean="0"/>
              <a:t> </a:t>
            </a:r>
            <a:r>
              <a:rPr lang="en-US" sz="1600" dirty="0" err="1" smtClean="0"/>
              <a:t>esta</a:t>
            </a:r>
            <a:r>
              <a:rPr lang="en-US" sz="1600" dirty="0" smtClean="0"/>
              <a:t> no </a:t>
            </a:r>
            <a:r>
              <a:rPr lang="en-US" sz="1600" dirty="0" err="1" smtClean="0"/>
              <a:t>sentido</a:t>
            </a:r>
            <a:r>
              <a:rPr lang="en-US" sz="1600" dirty="0" smtClean="0"/>
              <a:t> de </a:t>
            </a:r>
            <a:r>
              <a:rPr lang="en-US" sz="1600" dirty="0" err="1" smtClean="0"/>
              <a:t>capacidade</a:t>
            </a:r>
            <a:endParaRPr lang="pt-BR" sz="1600" dirty="0"/>
          </a:p>
          <a:p>
            <a:pPr marL="0" indent="0">
              <a:buNone/>
            </a:pPr>
            <a:r>
              <a:rPr lang="en-US" sz="1600" dirty="0" smtClean="0"/>
              <a:t>“a </a:t>
            </a:r>
            <a:r>
              <a:rPr lang="en-US" sz="1600" dirty="0"/>
              <a:t>pocket-size communicator </a:t>
            </a:r>
            <a:r>
              <a:rPr lang="en-US" sz="1600" b="1" dirty="0" smtClean="0"/>
              <a:t>could</a:t>
            </a:r>
            <a:r>
              <a:rPr lang="en-US" sz="1600" dirty="0" smtClean="0"/>
              <a:t> </a:t>
            </a:r>
            <a:r>
              <a:rPr lang="en-US" sz="1600" dirty="0"/>
              <a:t>zoom beyond simple voice calls and messaging to include mobile </a:t>
            </a:r>
            <a:r>
              <a:rPr lang="en-US" sz="1600" dirty="0" smtClean="0"/>
              <a:t>video-conferencing” </a:t>
            </a:r>
          </a:p>
          <a:p>
            <a:pPr marL="0" indent="0">
              <a:buNone/>
            </a:pPr>
            <a:r>
              <a:rPr lang="en-US" sz="1600" dirty="0" smtClean="0"/>
              <a:t>(could) – </a:t>
            </a:r>
            <a:r>
              <a:rPr lang="en-US" sz="1600" dirty="0" err="1" smtClean="0"/>
              <a:t>sentido</a:t>
            </a:r>
            <a:r>
              <a:rPr lang="en-US" sz="1600" dirty="0" smtClean="0"/>
              <a:t> de </a:t>
            </a:r>
            <a:r>
              <a:rPr lang="en-US" sz="1600" dirty="0" err="1" smtClean="0"/>
              <a:t>ampliar</a:t>
            </a:r>
            <a:r>
              <a:rPr lang="en-US" sz="1600" dirty="0" smtClean="0"/>
              <a:t> </a:t>
            </a:r>
          </a:p>
          <a:p>
            <a:pPr marL="0" indent="0">
              <a:buNone/>
            </a:pPr>
            <a:r>
              <a:rPr lang="en-US" sz="1600" dirty="0" smtClean="0"/>
              <a:t>“A </a:t>
            </a:r>
            <a:r>
              <a:rPr lang="en-US" sz="1600" dirty="0"/>
              <a:t>user </a:t>
            </a:r>
            <a:r>
              <a:rPr lang="en-US" sz="1600" b="1" dirty="0"/>
              <a:t>could</a:t>
            </a:r>
            <a:r>
              <a:rPr lang="en-US" sz="1600" dirty="0"/>
              <a:t> videotape a scene through a digital camera in the phone, then send it to computers or other mobile phones anywhere in the world</a:t>
            </a:r>
            <a:r>
              <a:rPr lang="en-US" sz="1600" dirty="0" smtClean="0"/>
              <a:t>.” </a:t>
            </a:r>
          </a:p>
          <a:p>
            <a:pPr marL="0" indent="0">
              <a:buNone/>
            </a:pPr>
            <a:r>
              <a:rPr lang="en-US" sz="1600" dirty="0" smtClean="0"/>
              <a:t>(could) – </a:t>
            </a:r>
            <a:r>
              <a:rPr lang="en-US" sz="1600" dirty="0" err="1" smtClean="0"/>
              <a:t>sentindo</a:t>
            </a:r>
            <a:r>
              <a:rPr lang="en-US" sz="1600" dirty="0" smtClean="0"/>
              <a:t> de </a:t>
            </a:r>
            <a:r>
              <a:rPr lang="en-US" sz="1600" dirty="0" err="1" smtClean="0"/>
              <a:t>possiblidade</a:t>
            </a:r>
            <a:r>
              <a:rPr lang="en-US" sz="1600" dirty="0" smtClean="0"/>
              <a:t> </a:t>
            </a:r>
          </a:p>
          <a:p>
            <a:pPr marL="0" indent="0">
              <a:buNone/>
            </a:pPr>
            <a:r>
              <a:rPr lang="en-US" sz="1600" dirty="0" smtClean="0"/>
              <a:t>“Telecom </a:t>
            </a:r>
            <a:r>
              <a:rPr lang="en-US" sz="1600" dirty="0"/>
              <a:t>operators </a:t>
            </a:r>
            <a:r>
              <a:rPr lang="en-US" sz="1600" b="1" dirty="0" smtClean="0"/>
              <a:t>could(1)</a:t>
            </a:r>
            <a:r>
              <a:rPr lang="en-US" sz="1600" dirty="0" smtClean="0"/>
              <a:t> </a:t>
            </a:r>
            <a:r>
              <a:rPr lang="en-US" sz="1600" dirty="0"/>
              <a:t>see $300 billion a year in revenue from third-generation services by 2010, the report found, and individuals with 3G service </a:t>
            </a:r>
            <a:r>
              <a:rPr lang="en-US" sz="1600" b="1" dirty="0" smtClean="0"/>
              <a:t>could(2)</a:t>
            </a:r>
            <a:r>
              <a:rPr lang="en-US" sz="1600" dirty="0" smtClean="0"/>
              <a:t> </a:t>
            </a:r>
            <a:r>
              <a:rPr lang="en-US" sz="1600" dirty="0"/>
              <a:t>spend about $30 per month on data services alone. If predictions are correct, in fact, third-generation providers </a:t>
            </a:r>
            <a:r>
              <a:rPr lang="en-US" sz="1600" b="1" dirty="0" smtClean="0"/>
              <a:t>could(3)</a:t>
            </a:r>
            <a:r>
              <a:rPr lang="en-US" sz="1600" dirty="0" smtClean="0"/>
              <a:t> </a:t>
            </a:r>
            <a:r>
              <a:rPr lang="en-US" sz="1600" dirty="0"/>
              <a:t>see more revenue from data services – including transmission of text and graphics – than voice, with data representing 66 percent of 3G service revenue by 2010</a:t>
            </a:r>
            <a:r>
              <a:rPr lang="en-US" sz="1600" dirty="0" smtClean="0"/>
              <a:t>.” </a:t>
            </a:r>
          </a:p>
          <a:p>
            <a:pPr marL="0" indent="0">
              <a:buNone/>
            </a:pPr>
            <a:r>
              <a:rPr lang="en-US" sz="1600" dirty="0" smtClean="0"/>
              <a:t>(could(1)) – </a:t>
            </a:r>
            <a:r>
              <a:rPr lang="en-US" sz="1600" dirty="0" err="1" smtClean="0"/>
              <a:t>sentido</a:t>
            </a:r>
            <a:r>
              <a:rPr lang="en-US" sz="1600" dirty="0" smtClean="0"/>
              <a:t> </a:t>
            </a:r>
            <a:r>
              <a:rPr lang="en-US" sz="1600" dirty="0" err="1" smtClean="0"/>
              <a:t>constatar</a:t>
            </a:r>
            <a:r>
              <a:rPr lang="en-US" sz="1600" dirty="0" smtClean="0"/>
              <a:t> </a:t>
            </a:r>
          </a:p>
          <a:p>
            <a:pPr marL="0" indent="0">
              <a:buNone/>
            </a:pPr>
            <a:r>
              <a:rPr lang="pt-BR" sz="1600" dirty="0" smtClean="0"/>
              <a:t>(</a:t>
            </a:r>
            <a:r>
              <a:rPr lang="pt-BR" sz="1600" dirty="0" err="1" smtClean="0"/>
              <a:t>could</a:t>
            </a:r>
            <a:r>
              <a:rPr lang="pt-BR" sz="1600" dirty="0" smtClean="0"/>
              <a:t>(2)) – sentido de consumir </a:t>
            </a:r>
          </a:p>
          <a:p>
            <a:pPr marL="0" indent="0">
              <a:buNone/>
            </a:pPr>
            <a:r>
              <a:rPr lang="pt-BR" sz="1600" dirty="0" smtClean="0"/>
              <a:t>(</a:t>
            </a:r>
            <a:r>
              <a:rPr lang="pt-BR" sz="1600" dirty="0" err="1" smtClean="0"/>
              <a:t>could</a:t>
            </a:r>
            <a:r>
              <a:rPr lang="pt-BR" sz="1600" dirty="0" smtClean="0"/>
              <a:t>(3)) – sentido de notar</a:t>
            </a:r>
          </a:p>
          <a:p>
            <a:pPr marL="0" indent="0">
              <a:buNone/>
            </a:pPr>
            <a:endParaRPr lang="pt-BR" sz="1600" dirty="0"/>
          </a:p>
          <a:p>
            <a:pPr marL="0" indent="0">
              <a:buNone/>
            </a:pPr>
            <a:endParaRPr lang="pt-BR" sz="1600" dirty="0"/>
          </a:p>
        </p:txBody>
      </p:sp>
    </p:spTree>
    <p:extLst>
      <p:ext uri="{BB962C8B-B14F-4D97-AF65-F5344CB8AC3E}">
        <p14:creationId xmlns:p14="http://schemas.microsoft.com/office/powerpoint/2010/main" val="3177671965"/>
      </p:ext>
    </p:extLst>
  </p:cSld>
  <p:clrMapOvr>
    <a:masterClrMapping/>
  </p:clrMapOvr>
</p:sld>
</file>

<file path=ppt/theme/theme1.xml><?xml version="1.0" encoding="utf-8"?>
<a:theme xmlns:a="http://schemas.openxmlformats.org/drawingml/2006/main" name="Facetado">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311</TotalTime>
  <Words>3115</Words>
  <Application>Microsoft Office PowerPoint</Application>
  <PresentationFormat>Personalizar</PresentationFormat>
  <Paragraphs>177</Paragraphs>
  <Slides>23</Slides>
  <Notes>0</Notes>
  <HiddenSlides>0</HiddenSlides>
  <MMClips>0</MMClips>
  <ScaleCrop>false</ScaleCrop>
  <HeadingPairs>
    <vt:vector size="4" baseType="variant">
      <vt:variant>
        <vt:lpstr>Tema</vt:lpstr>
      </vt:variant>
      <vt:variant>
        <vt:i4>1</vt:i4>
      </vt:variant>
      <vt:variant>
        <vt:lpstr>Títulos de slides</vt:lpstr>
      </vt:variant>
      <vt:variant>
        <vt:i4>23</vt:i4>
      </vt:variant>
    </vt:vector>
  </HeadingPairs>
  <TitlesOfParts>
    <vt:vector size="24" baseType="lpstr">
      <vt:lpstr>Facetado</vt:lpstr>
      <vt:lpstr>3G: The Coming Revolution in Wireless</vt:lpstr>
      <vt:lpstr>3G: The Coming Revolution in Wireless (3G: A Revolução Vinda no Wireless) by Pamela Weintraub</vt:lpstr>
      <vt:lpstr>Apresentação do PowerPoint</vt:lpstr>
      <vt:lpstr>Apresentação do PowerPoint</vt:lpstr>
      <vt:lpstr>Apresentação do PowerPoint</vt:lpstr>
      <vt:lpstr>Apresentação do PowerPoint</vt:lpstr>
      <vt:lpstr>Apresentação do PowerPoint</vt:lpstr>
      <vt:lpstr>Apresentação do PowerPoint</vt:lpstr>
      <vt:lpstr>Modal verbs</vt:lpstr>
      <vt:lpstr>Modal verbs</vt:lpstr>
      <vt:lpstr>Tempos Verbais</vt:lpstr>
      <vt:lpstr>Tempos Verbais</vt:lpstr>
      <vt:lpstr>Tempos Verbais</vt:lpstr>
      <vt:lpstr>1. Is connectivity a keyword when we talk about wireless? justify.(A conectividade é uma palavra-chave quando falamos de wireless? justificar.)</vt:lpstr>
      <vt:lpstr>2. Does the text help you to understand what is 3g? how? which lines explain it?(O texto ajuda você a entender o que é 3g? como? quais linhas explicam isso?)</vt:lpstr>
      <vt:lpstr>3. Find in the text words equivalent to the following meaning (Encontre no texto palavras equivalentes ao seguinte significado:)</vt:lpstr>
      <vt:lpstr>4. Match the words with the meaning that best suits them talking into consideration the context where they appear(Combine as palavras com o significado que melhor lhes convier, levando em consideração o contexto em que aparecem)</vt:lpstr>
      <vt:lpstr>5. Explain the numbers and acronyms below(Explique os números e acrônimos abaixo:)</vt:lpstr>
      <vt:lpstr>6.Read the sentences and identify the verb tenses:(Leia as frases e identifique os tempos verbais:)</vt:lpstr>
      <vt:lpstr>7.What is the predominant verbs tense in the text? How can you explain the repetition of this verb tense?(Quais são os verbos predominantes no texto? Como você pode explicar a repetição desse tempo verbal?)</vt:lpstr>
      <vt:lpstr>8.In the sentences below the verb underlined expresses(Nas frases abaixo, o verbo sublinhado expressa:)</vt:lpstr>
      <vt:lpstr>9.Separate the suffix and/or the prefix of the words and write their roots:(Separe o sufixo e / ou o prefixo das palavras e escreva seus radicais:)</vt:lpstr>
      <vt:lpstr>10.Select three sentences from the text which have the linker but, then translate them: (Selecione três frases do texto que têm o linker, mas depois as traduza)</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 The Coming Revolution in Wireless</dc:title>
  <dc:creator>Yuri Alex Barbosa da Silva</dc:creator>
  <cp:lastModifiedBy>Windows User</cp:lastModifiedBy>
  <cp:revision>99</cp:revision>
  <dcterms:created xsi:type="dcterms:W3CDTF">2018-06-05T12:10:23Z</dcterms:created>
  <dcterms:modified xsi:type="dcterms:W3CDTF">2018-06-13T12:07:20Z</dcterms:modified>
</cp:coreProperties>
</file>