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ზㅤJσyse M" initials="ზM" lastIdx="1" clrIdx="0">
    <p:extLst>
      <p:ext uri="{19B8F6BF-5375-455C-9EA6-DF929625EA0E}">
        <p15:presenceInfo xmlns:p15="http://schemas.microsoft.com/office/powerpoint/2012/main" userId="2a7fffd7c4a64d5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DDA51639-B2D6-4652-B8C3-1B4C224A7BAF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4823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3347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CBC48EC7-AF6A-48D3-8284-14BACBEBDD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203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029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44961B7-6B89-48AB-966F-622E2788EECC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61862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8915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460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78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9076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CBC48EC7-AF6A-48D3-8284-14BACBEBDD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574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1030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BC48EC7-AF6A-48D3-8284-14BACBEBDD84}" type="datetimeFigureOut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42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70A67-847B-43C5-8E7C-8E9965918C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/>
              <a:t>MONITORING AND DIAGNOSIS OF CONTINUOUS DYNAMIC SYSTEMS USING SEMIQUANTITATIVE SIMULATION</a:t>
            </a:r>
            <a:br>
              <a:rPr lang="pt-BR" sz="2800" dirty="0"/>
            </a:br>
            <a:endParaRPr lang="pt-BR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0D8CAE-D0F6-4EA8-A8EE-01725045E5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/>
              <a:t>Aluna: Jhoanna Joyse</a:t>
            </a:r>
          </a:p>
          <a:p>
            <a:pPr algn="r"/>
            <a:r>
              <a:rPr lang="pt-BR" dirty="0"/>
              <a:t>Professora: Cristiane Cruz</a:t>
            </a:r>
          </a:p>
        </p:txBody>
      </p:sp>
    </p:spTree>
    <p:extLst>
      <p:ext uri="{BB962C8B-B14F-4D97-AF65-F5344CB8AC3E}">
        <p14:creationId xmlns:p14="http://schemas.microsoft.com/office/powerpoint/2010/main" val="17642234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4049E-3227-431C-99A9-675939D52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763" y="1257458"/>
            <a:ext cx="3043031" cy="862890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2">
                    <a:lumMod val="75000"/>
                  </a:schemeClr>
                </a:solidFill>
              </a:rPr>
              <a:t>Obrigada.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E6D45B-E0D7-4CB7-AA4F-43D31C12D7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87543" y="2438400"/>
            <a:ext cx="4863251" cy="3651250"/>
          </a:xfrm>
        </p:spPr>
      </p:pic>
    </p:spTree>
    <p:extLst>
      <p:ext uri="{BB962C8B-B14F-4D97-AF65-F5344CB8AC3E}">
        <p14:creationId xmlns:p14="http://schemas.microsoft.com/office/powerpoint/2010/main" val="23468043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C81C6A-008E-48FE-9F42-38ED38C87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664116" cy="6858000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89455D-6FB5-415B-82E6-C8EBCCC9CE24}"/>
              </a:ext>
            </a:extLst>
          </p:cNvPr>
          <p:cNvSpPr txBox="1"/>
          <p:nvPr/>
        </p:nvSpPr>
        <p:spPr>
          <a:xfrm>
            <a:off x="8534401" y="2226365"/>
            <a:ext cx="32335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/>
              <a:t>TEMPOS VERBAIS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</a:rPr>
              <a:t>Simple Past</a:t>
            </a:r>
            <a:r>
              <a:rPr lang="en-US" sz="2400" dirty="0"/>
              <a:t> </a:t>
            </a:r>
          </a:p>
          <a:p>
            <a:pPr algn="r"/>
            <a:r>
              <a:rPr lang="en-US" sz="2400" dirty="0">
                <a:solidFill>
                  <a:srgbClr val="0070C0"/>
                </a:solidFill>
              </a:rPr>
              <a:t>Present Continuous </a:t>
            </a:r>
            <a:r>
              <a:rPr lang="en-US" sz="2400" dirty="0">
                <a:solidFill>
                  <a:srgbClr val="92D050"/>
                </a:solidFill>
              </a:rPr>
              <a:t>Simple Present </a:t>
            </a:r>
          </a:p>
          <a:p>
            <a:pPr algn="r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Simple Future</a:t>
            </a:r>
          </a:p>
          <a:p>
            <a:pPr algn="r"/>
            <a:endParaRPr lang="en-US" sz="2400" dirty="0"/>
          </a:p>
          <a:p>
            <a:pPr algn="r"/>
            <a:r>
              <a:rPr lang="en-US" sz="2400" b="1" dirty="0"/>
              <a:t>MODAL VERBS</a:t>
            </a:r>
          </a:p>
          <a:p>
            <a:pPr algn="r"/>
            <a:r>
              <a:rPr lang="en-US" sz="2400" dirty="0">
                <a:solidFill>
                  <a:srgbClr val="FFC000"/>
                </a:solidFill>
              </a:rPr>
              <a:t>Can</a:t>
            </a:r>
          </a:p>
          <a:p>
            <a:pPr algn="r"/>
            <a:r>
              <a:rPr lang="en-US" sz="2400" dirty="0">
                <a:solidFill>
                  <a:srgbClr val="FFC000"/>
                </a:solidFill>
              </a:rPr>
              <a:t>And Can</a:t>
            </a:r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0066F5-691D-48E8-9A61-41557CA537F3}"/>
              </a:ext>
            </a:extLst>
          </p:cNvPr>
          <p:cNvSpPr/>
          <p:nvPr/>
        </p:nvSpPr>
        <p:spPr>
          <a:xfrm>
            <a:off x="9664116" y="1518479"/>
            <a:ext cx="196008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Legenda</a:t>
            </a:r>
            <a:endParaRPr lang="en-US" sz="4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38167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DCF5-5646-4A4A-A92F-C0FBB2CA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718" y="793102"/>
            <a:ext cx="8770571" cy="1560716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MONITORING AND DIAGNOSIS OF CONTINUOUS DYNAMIC SYSTEMS USING SEMIQUANTITATIVE SIMULATION</a:t>
            </a:r>
            <a:br>
              <a:rPr lang="en-US" sz="2000" dirty="0"/>
            </a:br>
            <a:r>
              <a:rPr lang="en-US" sz="2000" i="1" dirty="0"/>
              <a:t>(</a:t>
            </a:r>
            <a:r>
              <a:rPr lang="pt-BR" sz="2000" i="1" dirty="0"/>
              <a:t>Monitoramento e diagnóstico de sistemas dinâmicos contínuos com simulação semiquantitativa)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70C61F2-11F1-4C22-8735-0C63AD237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226365"/>
            <a:ext cx="8770571" cy="4744278"/>
          </a:xfrm>
        </p:spPr>
        <p:txBody>
          <a:bodyPr>
            <a:normAutofit fontScale="55000" lnSpcReduction="2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Simple Past (MAIN VERB + ED) – </a:t>
            </a:r>
            <a:r>
              <a:rPr lang="en-US" sz="3600" b="1" dirty="0" err="1">
                <a:solidFill>
                  <a:srgbClr val="FF0000"/>
                </a:solidFill>
              </a:rPr>
              <a:t>Passado</a:t>
            </a:r>
            <a:r>
              <a:rPr lang="en-US" sz="3600" b="1" dirty="0">
                <a:solidFill>
                  <a:srgbClr val="FF0000"/>
                </a:solidFill>
              </a:rPr>
              <a:t> Simples</a:t>
            </a:r>
            <a:endParaRPr lang="pt-BR" sz="3600" b="1" dirty="0">
              <a:solidFill>
                <a:srgbClr val="FF0000"/>
              </a:solidFill>
            </a:endParaRPr>
          </a:p>
          <a:p>
            <a:pPr algn="just"/>
            <a:r>
              <a:rPr lang="pt-BR" sz="3600" i="1" dirty="0"/>
              <a:t>Usado para expressar situações que já ocorreram e não ocorrerão mais, ou seja, ações que começaram e terminaram no passado. Nesse tempo verbal, é necessário observar se os verbos são regulares (recebem o “-ed”) ou irregulares (mudam de forma) quando conjugados.</a:t>
            </a:r>
          </a:p>
          <a:p>
            <a:pPr algn="just"/>
            <a:r>
              <a:rPr lang="pt-BR" sz="3600" b="1" dirty="0">
                <a:solidFill>
                  <a:srgbClr val="FF0000"/>
                </a:solidFill>
              </a:rPr>
              <a:t>Exemplos do Texto: </a:t>
            </a:r>
          </a:p>
          <a:p>
            <a:pPr marL="0" indent="0" algn="just">
              <a:buNone/>
            </a:pPr>
            <a:r>
              <a:rPr lang="pt-BR" sz="3600" b="1" dirty="0">
                <a:solidFill>
                  <a:srgbClr val="FF0000"/>
                </a:solidFill>
              </a:rPr>
              <a:t>      * </a:t>
            </a:r>
            <a:r>
              <a:rPr lang="pt-BR" sz="3600" dirty="0"/>
              <a:t>“...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systems that cannot be </a:t>
            </a:r>
            <a:r>
              <a:rPr lang="en-US" sz="3600" dirty="0">
                <a:solidFill>
                  <a:srgbClr val="FF0000"/>
                </a:solidFill>
              </a:rPr>
              <a:t>stopped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..” (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Sistemas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que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não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podem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ser </a:t>
            </a:r>
            <a:r>
              <a:rPr lang="en-US" sz="3600" dirty="0" err="1">
                <a:solidFill>
                  <a:srgbClr val="FF0000"/>
                </a:solidFill>
              </a:rPr>
              <a:t>parados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  <a:p>
            <a:pPr marL="0" indent="0" algn="just"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3600" b="1" dirty="0">
                <a:solidFill>
                  <a:srgbClr val="FF0000"/>
                </a:solidFill>
              </a:rPr>
              <a:t>*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“… time an anomaly is </a:t>
            </a:r>
            <a:r>
              <a:rPr lang="en-US" sz="3600" dirty="0">
                <a:solidFill>
                  <a:srgbClr val="FF0000"/>
                </a:solidFill>
              </a:rPr>
              <a:t>detected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…” (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Vez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que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uma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anomalia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é </a:t>
            </a:r>
            <a:r>
              <a:rPr lang="en-US" sz="3600" dirty="0" err="1">
                <a:solidFill>
                  <a:srgbClr val="FF0000"/>
                </a:solidFill>
              </a:rPr>
              <a:t>detectada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  <a:p>
            <a:pPr marL="0" indent="0" algn="just"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3600" b="1" dirty="0">
                <a:solidFill>
                  <a:srgbClr val="FF0000"/>
                </a:solidFill>
              </a:rPr>
              <a:t>*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sz="3600" dirty="0">
                <a:solidFill>
                  <a:srgbClr val="FF0000"/>
                </a:solidFill>
              </a:rPr>
              <a:t>Compared</a:t>
            </a:r>
            <a:r>
              <a:rPr lang="en-US" sz="3600" dirty="0"/>
              <a:t> to maintenance diagnosis…” (</a:t>
            </a:r>
            <a:r>
              <a:rPr lang="en-US" sz="3600" dirty="0" err="1">
                <a:solidFill>
                  <a:srgbClr val="FF0000"/>
                </a:solidFill>
              </a:rPr>
              <a:t>Comparado</a:t>
            </a:r>
            <a:r>
              <a:rPr lang="en-US" sz="3600" dirty="0"/>
              <a:t> </a:t>
            </a:r>
            <a:r>
              <a:rPr lang="en-US" sz="3600" dirty="0" err="1"/>
              <a:t>ao</a:t>
            </a:r>
            <a:r>
              <a:rPr lang="en-US" sz="3600" dirty="0"/>
              <a:t> </a:t>
            </a:r>
            <a:r>
              <a:rPr lang="en-US" sz="3600" dirty="0" err="1"/>
              <a:t>Diagnóstico</a:t>
            </a:r>
            <a:r>
              <a:rPr lang="en-US" sz="3600" dirty="0"/>
              <a:t> de </a:t>
            </a:r>
            <a:r>
              <a:rPr lang="en-US" sz="3600" dirty="0" err="1"/>
              <a:t>manutenção</a:t>
            </a:r>
            <a:r>
              <a:rPr lang="en-US" sz="3600" dirty="0"/>
              <a:t>).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FF0000"/>
                </a:solidFill>
              </a:rPr>
              <a:t>      *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“… </a:t>
            </a:r>
            <a:r>
              <a:rPr lang="en-US" sz="3600" dirty="0"/>
              <a:t>be </a:t>
            </a:r>
            <a:r>
              <a:rPr lang="en-US" sz="3600" dirty="0">
                <a:solidFill>
                  <a:srgbClr val="FF0000"/>
                </a:solidFill>
              </a:rPr>
              <a:t>probed</a:t>
            </a:r>
            <a:r>
              <a:rPr lang="en-US" sz="3600" dirty="0"/>
              <a:t>…” (Ser </a:t>
            </a:r>
            <a:r>
              <a:rPr lang="en-US" sz="3600" dirty="0" err="1">
                <a:solidFill>
                  <a:srgbClr val="FF0000"/>
                </a:solidFill>
              </a:rPr>
              <a:t>Sondado</a:t>
            </a:r>
            <a:r>
              <a:rPr lang="en-US" sz="3600" dirty="0"/>
              <a:t>).</a:t>
            </a:r>
            <a:endParaRPr lang="en-US" sz="36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3600" b="1" dirty="0">
                <a:solidFill>
                  <a:srgbClr val="FF0000"/>
                </a:solidFill>
              </a:rPr>
              <a:t>      *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“… </a:t>
            </a:r>
            <a:r>
              <a:rPr lang="en-US" sz="3600" dirty="0"/>
              <a:t>operative diagnosis is </a:t>
            </a:r>
            <a:r>
              <a:rPr lang="en-US" sz="3600" dirty="0">
                <a:solidFill>
                  <a:srgbClr val="FF0000"/>
                </a:solidFill>
              </a:rPr>
              <a:t>limited</a:t>
            </a:r>
            <a:r>
              <a:rPr lang="en-US" sz="3600" dirty="0"/>
              <a:t>…” (</a:t>
            </a:r>
            <a:r>
              <a:rPr lang="en-US" sz="3600" dirty="0" err="1"/>
              <a:t>Diagnóstico</a:t>
            </a:r>
            <a:r>
              <a:rPr lang="en-US" sz="3600" dirty="0"/>
              <a:t> </a:t>
            </a:r>
            <a:r>
              <a:rPr lang="en-US" sz="3600" dirty="0" err="1"/>
              <a:t>operatório</a:t>
            </a:r>
            <a:r>
              <a:rPr lang="en-US" sz="3600" dirty="0"/>
              <a:t> é </a:t>
            </a:r>
            <a:r>
              <a:rPr lang="en-US" sz="3600" dirty="0" err="1">
                <a:solidFill>
                  <a:srgbClr val="FF0000"/>
                </a:solidFill>
              </a:rPr>
              <a:t>limitado</a:t>
            </a:r>
            <a:r>
              <a:rPr lang="en-US" sz="3600" dirty="0"/>
              <a:t>).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0420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6E00B-C530-4EF1-8AF1-02EC19E49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992415"/>
            <a:ext cx="8770571" cy="1127933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Continuação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Simple Past (MAIN VERB + ED)</a:t>
            </a:r>
            <a:endParaRPr lang="pt-B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30372-2A48-48EE-8BD5-B5AFF3056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252870"/>
            <a:ext cx="8770571" cy="4419600"/>
          </a:xfrm>
        </p:spPr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Exemplos do Texto: </a:t>
            </a:r>
          </a:p>
          <a:p>
            <a:pPr marL="0" indent="0">
              <a:buNone/>
            </a:pPr>
            <a:r>
              <a:rPr lang="pt-BR" dirty="0"/>
              <a:t>     </a:t>
            </a:r>
            <a:r>
              <a:rPr lang="pt-BR" b="1" dirty="0">
                <a:solidFill>
                  <a:srgbClr val="FF0000"/>
                </a:solidFill>
              </a:rPr>
              <a:t>*</a:t>
            </a:r>
            <a:r>
              <a:rPr lang="pt-BR" dirty="0"/>
              <a:t> “... </a:t>
            </a:r>
            <a:r>
              <a:rPr lang="en-US" dirty="0"/>
              <a:t>variant models </a:t>
            </a:r>
            <a:r>
              <a:rPr lang="en-US" dirty="0">
                <a:solidFill>
                  <a:srgbClr val="FF0000"/>
                </a:solidFill>
              </a:rPr>
              <a:t>are created</a:t>
            </a:r>
            <a:r>
              <a:rPr lang="en-US" dirty="0"/>
              <a:t>…” (</a:t>
            </a:r>
            <a:r>
              <a:rPr lang="en-US" dirty="0" err="1"/>
              <a:t>Modelos</a:t>
            </a:r>
            <a:r>
              <a:rPr lang="en-US" dirty="0"/>
              <a:t> </a:t>
            </a:r>
            <a:r>
              <a:rPr lang="en-US" dirty="0" err="1"/>
              <a:t>variantes</a:t>
            </a:r>
            <a:r>
              <a:rPr lang="en-US" dirty="0"/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são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criados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“… </a:t>
            </a:r>
            <a:r>
              <a:rPr lang="en-US" dirty="0">
                <a:solidFill>
                  <a:srgbClr val="FF0000"/>
                </a:solidFill>
              </a:rPr>
              <a:t>corroborated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refuted</a:t>
            </a:r>
            <a:r>
              <a:rPr lang="en-US" dirty="0"/>
              <a:t>…” (</a:t>
            </a:r>
            <a:r>
              <a:rPr lang="en-US" dirty="0" err="1">
                <a:solidFill>
                  <a:srgbClr val="FF0000"/>
                </a:solidFill>
              </a:rPr>
              <a:t>Corroborada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Refutada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“… new hypotheses are </a:t>
            </a:r>
            <a:r>
              <a:rPr lang="en-US" dirty="0">
                <a:solidFill>
                  <a:srgbClr val="FF0000"/>
                </a:solidFill>
              </a:rPr>
              <a:t>generated</a:t>
            </a:r>
            <a:r>
              <a:rPr lang="en-US" dirty="0"/>
              <a:t>…” (</a:t>
            </a:r>
            <a:r>
              <a:rPr lang="en-US" dirty="0" err="1"/>
              <a:t>Novas</a:t>
            </a:r>
            <a:r>
              <a:rPr lang="en-US" dirty="0"/>
              <a:t> </a:t>
            </a:r>
            <a:r>
              <a:rPr lang="en-US" dirty="0" err="1"/>
              <a:t>Hipóteses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geradas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“… hypotheses are </a:t>
            </a:r>
            <a:r>
              <a:rPr lang="en-US" dirty="0">
                <a:solidFill>
                  <a:srgbClr val="FF0000"/>
                </a:solidFill>
              </a:rPr>
              <a:t>exonerated</a:t>
            </a:r>
            <a:r>
              <a:rPr lang="en-US" dirty="0"/>
              <a:t>…” (</a:t>
            </a:r>
            <a:r>
              <a:rPr lang="en-US" dirty="0" err="1"/>
              <a:t>Hipóteses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exoneradas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“…this simulation-</a:t>
            </a:r>
            <a:r>
              <a:rPr lang="en-US" dirty="0">
                <a:solidFill>
                  <a:srgbClr val="FF0000"/>
                </a:solidFill>
              </a:rPr>
              <a:t>based</a:t>
            </a:r>
            <a:r>
              <a:rPr lang="en-US" dirty="0"/>
              <a:t> approach…” (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abordagem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baseada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simulação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  * “… </a:t>
            </a:r>
            <a:r>
              <a:rPr lang="en-US" dirty="0">
                <a:solidFill>
                  <a:srgbClr val="FF0000"/>
                </a:solidFill>
              </a:rPr>
              <a:t>guaranteed</a:t>
            </a:r>
            <a:r>
              <a:rPr lang="en-US" dirty="0"/>
              <a:t> bounds on variables…” (</a:t>
            </a:r>
            <a:r>
              <a:rPr lang="en-US" dirty="0" err="1"/>
              <a:t>Limites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garantidos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variáveis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“… with </a:t>
            </a:r>
            <a:r>
              <a:rPr lang="en-US" dirty="0">
                <a:solidFill>
                  <a:srgbClr val="FF0000"/>
                </a:solidFill>
              </a:rPr>
              <a:t>fixed</a:t>
            </a:r>
            <a:r>
              <a:rPr lang="en-US" dirty="0"/>
              <a:t>-threshold alarms…” (Com </a:t>
            </a:r>
            <a:r>
              <a:rPr lang="en-US" dirty="0" err="1"/>
              <a:t>alarmes</a:t>
            </a:r>
            <a:r>
              <a:rPr lang="en-US" dirty="0"/>
              <a:t> de </a:t>
            </a:r>
            <a:r>
              <a:rPr lang="en-US" dirty="0" err="1"/>
              <a:t>limite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fixo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“… hypotheses </a:t>
            </a:r>
            <a:r>
              <a:rPr lang="en-US" dirty="0">
                <a:solidFill>
                  <a:srgbClr val="FF0000"/>
                </a:solidFill>
              </a:rPr>
              <a:t>based</a:t>
            </a:r>
            <a:r>
              <a:rPr lang="en-US" dirty="0"/>
              <a:t> on predictive …” (</a:t>
            </a:r>
            <a:r>
              <a:rPr lang="en-US" dirty="0" err="1"/>
              <a:t>Hipóteses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baseadas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previsão</a:t>
            </a:r>
            <a:r>
              <a:rPr lang="en-US" dirty="0"/>
              <a:t>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51689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29628-6B45-488B-88B1-9F47EFD20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927122"/>
            <a:ext cx="8770571" cy="120744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Present Continuous – </a:t>
            </a:r>
            <a:r>
              <a:rPr lang="en-US" sz="3600" dirty="0" err="1">
                <a:solidFill>
                  <a:srgbClr val="0070C0"/>
                </a:solidFill>
              </a:rPr>
              <a:t>Presente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Contínuo</a:t>
            </a:r>
            <a:br>
              <a:rPr lang="en-US" sz="3600" dirty="0">
                <a:solidFill>
                  <a:srgbClr val="0070C0"/>
                </a:solidFill>
              </a:rPr>
            </a:br>
            <a:r>
              <a:rPr lang="en-US" sz="3600" dirty="0">
                <a:solidFill>
                  <a:srgbClr val="0070C0"/>
                </a:solidFill>
              </a:rPr>
              <a:t>(TO BE + MAIN VERB + ING)</a:t>
            </a:r>
            <a:endParaRPr lang="pt-BR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974DD-BB14-4374-9222-03BC0C4BE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239617"/>
            <a:ext cx="8770571" cy="4618383"/>
          </a:xfrm>
        </p:spPr>
        <p:txBody>
          <a:bodyPr/>
          <a:lstStyle/>
          <a:p>
            <a:r>
              <a:rPr lang="pt-BR" i="1" dirty="0"/>
              <a:t>Usado para expressar situações que estão ocorrendo naquele momento ou acabaram de acontecer</a:t>
            </a:r>
          </a:p>
          <a:p>
            <a:r>
              <a:rPr lang="pt-BR" b="1" dirty="0">
                <a:solidFill>
                  <a:srgbClr val="0070C0"/>
                </a:solidFill>
              </a:rPr>
              <a:t>Exemplos do Texto: </a:t>
            </a: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 mainly to sensor </a:t>
            </a:r>
            <a:r>
              <a:rPr lang="pt-BR" dirty="0">
                <a:solidFill>
                  <a:srgbClr val="0070C0"/>
                </a:solidFill>
              </a:rPr>
              <a:t>readings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...” (Principalmente </a:t>
            </a:r>
            <a:r>
              <a:rPr lang="pt-BR" dirty="0">
                <a:solidFill>
                  <a:srgbClr val="0070C0"/>
                </a:solidFill>
              </a:rPr>
              <a:t>para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dirty="0">
                <a:solidFill>
                  <a:srgbClr val="0070C0"/>
                </a:solidFill>
              </a:rPr>
              <a:t>leituras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de sensores).</a:t>
            </a: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en-US" dirty="0"/>
              <a:t>a fault are still </a:t>
            </a:r>
            <a:r>
              <a:rPr lang="en-US" dirty="0">
                <a:solidFill>
                  <a:srgbClr val="0070C0"/>
                </a:solidFill>
              </a:rPr>
              <a:t>propagating</a:t>
            </a:r>
            <a:r>
              <a:rPr lang="en-US" dirty="0"/>
              <a:t>…” (Uma </a:t>
            </a:r>
            <a:r>
              <a:rPr lang="en-US" dirty="0" err="1"/>
              <a:t>falha</a:t>
            </a:r>
            <a:r>
              <a:rPr lang="en-US" dirty="0"/>
              <a:t> </a:t>
            </a:r>
            <a:r>
              <a:rPr lang="en-US" dirty="0" err="1"/>
              <a:t>ainda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está</a:t>
            </a:r>
            <a:r>
              <a:rPr lang="en-US" dirty="0">
                <a:solidFill>
                  <a:srgbClr val="0070C0"/>
                </a:solidFill>
              </a:rPr>
              <a:t> se </a:t>
            </a:r>
            <a:r>
              <a:rPr lang="en-US" dirty="0" err="1">
                <a:solidFill>
                  <a:srgbClr val="0070C0"/>
                </a:solidFill>
              </a:rPr>
              <a:t>propagando</a:t>
            </a:r>
            <a:r>
              <a:rPr lang="en-US" dirty="0"/>
              <a:t>).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monitoring</a:t>
            </a:r>
            <a:r>
              <a:rPr lang="en-US" dirty="0"/>
              <a:t> as model corroboration…” (</a:t>
            </a:r>
            <a:r>
              <a:rPr lang="en-US" dirty="0" err="1">
                <a:solidFill>
                  <a:srgbClr val="0070C0"/>
                </a:solidFill>
              </a:rPr>
              <a:t>Monitoramento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corroboração</a:t>
            </a:r>
            <a:r>
              <a:rPr lang="en-US" dirty="0"/>
              <a:t> do </a:t>
            </a:r>
            <a:r>
              <a:rPr lang="en-US" dirty="0" err="1"/>
              <a:t>modelo</a:t>
            </a:r>
            <a:r>
              <a:rPr lang="en-US" dirty="0"/>
              <a:t>).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en-US" dirty="0"/>
              <a:t>When sensor </a:t>
            </a:r>
            <a:r>
              <a:rPr lang="en-US" dirty="0">
                <a:solidFill>
                  <a:srgbClr val="0070C0"/>
                </a:solidFill>
              </a:rPr>
              <a:t>readings</a:t>
            </a:r>
            <a:r>
              <a:rPr lang="en-US" dirty="0"/>
              <a:t>…” (</a:t>
            </a:r>
            <a:r>
              <a:rPr lang="en-US" dirty="0" err="1">
                <a:solidFill>
                  <a:srgbClr val="0070C0"/>
                </a:solidFill>
              </a:rPr>
              <a:t>Quando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Leituras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do sensor).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representing</a:t>
            </a:r>
            <a:r>
              <a:rPr lang="en-US" dirty="0"/>
              <a:t> different fault hypotheses…” (</a:t>
            </a:r>
            <a:r>
              <a:rPr lang="en-US" dirty="0" err="1">
                <a:solidFill>
                  <a:srgbClr val="0070C0"/>
                </a:solidFill>
              </a:rPr>
              <a:t>Representando</a:t>
            </a:r>
            <a:r>
              <a:rPr lang="en-US" dirty="0"/>
              <a:t> </a:t>
            </a:r>
            <a:r>
              <a:rPr lang="en-US" dirty="0" err="1"/>
              <a:t>hipóteses</a:t>
            </a:r>
            <a:r>
              <a:rPr lang="en-US" dirty="0"/>
              <a:t> de </a:t>
            </a:r>
            <a:r>
              <a:rPr lang="en-US" dirty="0" err="1"/>
              <a:t>falhas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).</a:t>
            </a:r>
            <a:endParaRPr lang="pt-B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0054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F7A9E-53F8-42FA-9F72-6F428AF7E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226365"/>
            <a:ext cx="8770571" cy="3419061"/>
          </a:xfrm>
        </p:spPr>
        <p:txBody>
          <a:bodyPr>
            <a:normAutofit lnSpcReduction="10000"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Exemplos do Texto: </a:t>
            </a: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 </a:t>
            </a:r>
            <a:r>
              <a:rPr lang="en-US" dirty="0"/>
              <a:t>the system's time-</a:t>
            </a:r>
            <a:r>
              <a:rPr lang="en-US" dirty="0">
                <a:solidFill>
                  <a:srgbClr val="0070C0"/>
                </a:solidFill>
              </a:rPr>
              <a:t>varying</a:t>
            </a:r>
            <a:r>
              <a:rPr lang="en-US" dirty="0"/>
              <a:t>…” (Tempo </a:t>
            </a:r>
            <a:r>
              <a:rPr lang="en-US" dirty="0" err="1">
                <a:solidFill>
                  <a:srgbClr val="0070C0"/>
                </a:solidFill>
              </a:rPr>
              <a:t>variando</a:t>
            </a:r>
            <a:r>
              <a:rPr lang="en-US" dirty="0"/>
              <a:t> do Sistema).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*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“... </a:t>
            </a:r>
            <a:r>
              <a:rPr lang="en-US" dirty="0"/>
              <a:t>over </a:t>
            </a:r>
            <a:r>
              <a:rPr lang="en-US" dirty="0">
                <a:solidFill>
                  <a:srgbClr val="0070C0"/>
                </a:solidFill>
              </a:rPr>
              <a:t>existing</a:t>
            </a:r>
            <a:r>
              <a:rPr lang="en-US" dirty="0"/>
              <a:t> methods…” (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métodos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existentes</a:t>
            </a:r>
            <a:r>
              <a:rPr lang="en-US" dirty="0"/>
              <a:t>).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en-US" dirty="0"/>
              <a:t>thus </a:t>
            </a:r>
            <a:r>
              <a:rPr lang="en-US" dirty="0">
                <a:solidFill>
                  <a:srgbClr val="0070C0"/>
                </a:solidFill>
              </a:rPr>
              <a:t>eliminating</a:t>
            </a:r>
            <a:r>
              <a:rPr lang="en-US" dirty="0"/>
              <a:t> certain </a:t>
            </a:r>
            <a:r>
              <a:rPr lang="en-US" dirty="0">
                <a:solidFill>
                  <a:srgbClr val="0070C0"/>
                </a:solidFill>
              </a:rPr>
              <a:t>modeling</a:t>
            </a:r>
            <a:r>
              <a:rPr lang="en-US" dirty="0"/>
              <a:t> compromises…” (</a:t>
            </a:r>
            <a:r>
              <a:rPr lang="en-US" dirty="0" err="1">
                <a:solidFill>
                  <a:srgbClr val="0070C0"/>
                </a:solidFill>
              </a:rPr>
              <a:t>Eliminando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assim</a:t>
            </a:r>
            <a:r>
              <a:rPr lang="en-US" dirty="0"/>
              <a:t>, </a:t>
            </a:r>
            <a:r>
              <a:rPr lang="en-US" dirty="0" err="1"/>
              <a:t>certos</a:t>
            </a:r>
            <a:r>
              <a:rPr lang="en-US" dirty="0"/>
              <a:t> </a:t>
            </a:r>
            <a:r>
              <a:rPr lang="en-US" dirty="0" err="1"/>
              <a:t>compromissos</a:t>
            </a:r>
            <a:r>
              <a:rPr lang="en-US" dirty="0"/>
              <a:t> de </a:t>
            </a:r>
            <a:r>
              <a:rPr lang="en-US" dirty="0" err="1">
                <a:solidFill>
                  <a:srgbClr val="0070C0"/>
                </a:solidFill>
              </a:rPr>
              <a:t>modelagem</a:t>
            </a:r>
            <a:r>
              <a:rPr lang="en-US" dirty="0"/>
              <a:t>).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*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“...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thus </a:t>
            </a:r>
            <a:r>
              <a:rPr lang="en-US" dirty="0">
                <a:solidFill>
                  <a:srgbClr val="0070C0"/>
                </a:solidFill>
              </a:rPr>
              <a:t>providing</a:t>
            </a:r>
            <a:r>
              <a:rPr lang="en-US" dirty="0"/>
              <a:t> dynamic” (</a:t>
            </a:r>
            <a:r>
              <a:rPr lang="en-US" dirty="0" err="1">
                <a:solidFill>
                  <a:srgbClr val="0070C0"/>
                </a:solidFill>
              </a:rPr>
              <a:t>Proporcionando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assim</a:t>
            </a:r>
            <a:r>
              <a:rPr lang="en-US" dirty="0"/>
              <a:t>).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 </a:t>
            </a:r>
            <a:r>
              <a:rPr lang="en-US" dirty="0">
                <a:solidFill>
                  <a:srgbClr val="0070C0"/>
                </a:solidFill>
              </a:rPr>
              <a:t>missing</a:t>
            </a:r>
            <a:r>
              <a:rPr lang="en-US" dirty="0"/>
              <a:t> prediction bug…“ (</a:t>
            </a:r>
            <a:r>
              <a:rPr lang="en-US" dirty="0">
                <a:solidFill>
                  <a:srgbClr val="0070C0"/>
                </a:solidFill>
              </a:rPr>
              <a:t>Falta de </a:t>
            </a:r>
            <a:r>
              <a:rPr lang="en-US" dirty="0" err="1"/>
              <a:t>previsão</a:t>
            </a:r>
            <a:r>
              <a:rPr lang="en-US" dirty="0"/>
              <a:t>). </a:t>
            </a:r>
            <a:endParaRPr lang="pt-B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</a:rPr>
              <a:t>    *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“... 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branching</a:t>
            </a:r>
            <a:r>
              <a:rPr lang="en-US" dirty="0"/>
              <a:t>-time description…” (A </a:t>
            </a:r>
            <a:r>
              <a:rPr lang="en-US" dirty="0" err="1"/>
              <a:t>descrição</a:t>
            </a:r>
            <a:r>
              <a:rPr lang="en-US" dirty="0"/>
              <a:t> do tempo de </a:t>
            </a:r>
            <a:r>
              <a:rPr lang="en-US" dirty="0" err="1">
                <a:solidFill>
                  <a:srgbClr val="0070C0"/>
                </a:solidFill>
              </a:rPr>
              <a:t>ramificação</a:t>
            </a:r>
            <a:r>
              <a:rPr lang="en-US" dirty="0"/>
              <a:t>).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1D7B63B-B788-485E-8A08-42F59A345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992414"/>
            <a:ext cx="8770571" cy="1114681"/>
          </a:xfrm>
        </p:spPr>
        <p:txBody>
          <a:bodyPr>
            <a:normAutofit fontScale="90000"/>
          </a:bodyPr>
          <a:lstStyle/>
          <a:p>
            <a:r>
              <a:rPr lang="en-US" sz="3600" dirty="0" err="1">
                <a:solidFill>
                  <a:srgbClr val="0070C0"/>
                </a:solidFill>
              </a:rPr>
              <a:t>Continuação</a:t>
            </a:r>
            <a:br>
              <a:rPr lang="en-US" sz="3600" dirty="0">
                <a:solidFill>
                  <a:srgbClr val="0070C0"/>
                </a:solidFill>
              </a:rPr>
            </a:br>
            <a:r>
              <a:rPr lang="en-US" sz="3600" dirty="0">
                <a:solidFill>
                  <a:srgbClr val="0070C0"/>
                </a:solidFill>
              </a:rPr>
              <a:t>Present Continuous </a:t>
            </a:r>
            <a:br>
              <a:rPr lang="en-US" sz="3600" dirty="0">
                <a:solidFill>
                  <a:srgbClr val="0070C0"/>
                </a:solidFill>
              </a:rPr>
            </a:br>
            <a:endParaRPr lang="pt-BR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2067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95339-78D1-48A7-B8B8-F8D02749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699" y="877684"/>
            <a:ext cx="8770571" cy="156071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92D050"/>
                </a:solidFill>
              </a:rPr>
              <a:t>Simple Present – </a:t>
            </a:r>
            <a:r>
              <a:rPr lang="en-US" sz="3600" dirty="0" err="1">
                <a:solidFill>
                  <a:srgbClr val="92D050"/>
                </a:solidFill>
              </a:rPr>
              <a:t>Presente</a:t>
            </a:r>
            <a:r>
              <a:rPr lang="en-US" sz="3600" dirty="0">
                <a:solidFill>
                  <a:srgbClr val="92D050"/>
                </a:solidFill>
              </a:rPr>
              <a:t> Simples </a:t>
            </a:r>
            <a:br>
              <a:rPr lang="en-US" sz="3600" dirty="0">
                <a:solidFill>
                  <a:srgbClr val="92D050"/>
                </a:solidFill>
              </a:rPr>
            </a:br>
            <a:r>
              <a:rPr lang="en-US" sz="3600" dirty="0">
                <a:solidFill>
                  <a:srgbClr val="92D050"/>
                </a:solidFill>
              </a:rPr>
              <a:t>(TO BE or NORMAL VERB)</a:t>
            </a:r>
            <a:endParaRPr lang="pt-BR" sz="3600" dirty="0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23FA1-F39A-47EE-AA4D-4A1D34DD2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226365"/>
            <a:ext cx="8770571" cy="4631635"/>
          </a:xfrm>
        </p:spPr>
        <p:txBody>
          <a:bodyPr>
            <a:normAutofit/>
          </a:bodyPr>
          <a:lstStyle/>
          <a:p>
            <a:pPr algn="just"/>
            <a:r>
              <a:rPr lang="pt-BR" i="1" dirty="0"/>
              <a:t>Usado para expressar ações habituais, situações e fatos atuais, além de ser usado para expressar gostos, desejos, sentimentos e opiniões.</a:t>
            </a:r>
            <a:endParaRPr lang="pt-BR" dirty="0"/>
          </a:p>
          <a:p>
            <a:r>
              <a:rPr lang="pt-BR" b="1" dirty="0">
                <a:solidFill>
                  <a:srgbClr val="92D050"/>
                </a:solidFill>
              </a:rPr>
              <a:t>Exemplos do texto: </a:t>
            </a:r>
          </a:p>
          <a:p>
            <a:pPr marL="0" indent="0">
              <a:buNone/>
            </a:pPr>
            <a:r>
              <a:rPr lang="pt-BR" b="1" dirty="0">
                <a:solidFill>
                  <a:srgbClr val="92D05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92D050"/>
                </a:solidFill>
              </a:rPr>
              <a:t> </a:t>
            </a:r>
            <a:r>
              <a:rPr lang="en-US" dirty="0"/>
              <a:t>a fault </a:t>
            </a:r>
            <a:r>
              <a:rPr lang="en-US" dirty="0">
                <a:solidFill>
                  <a:srgbClr val="92D050"/>
                </a:solidFill>
              </a:rPr>
              <a:t>are</a:t>
            </a:r>
            <a:r>
              <a:rPr lang="en-US" dirty="0"/>
              <a:t> still propagating…” (Uma </a:t>
            </a:r>
            <a:r>
              <a:rPr lang="en-US" dirty="0" err="1"/>
              <a:t>falha</a:t>
            </a:r>
            <a:r>
              <a:rPr lang="en-US" dirty="0"/>
              <a:t> </a:t>
            </a:r>
            <a:r>
              <a:rPr lang="en-US" dirty="0" err="1"/>
              <a:t>ainda</a:t>
            </a:r>
            <a:r>
              <a:rPr lang="en-US" dirty="0"/>
              <a:t> </a:t>
            </a:r>
            <a:r>
              <a:rPr lang="en-US" dirty="0" err="1">
                <a:solidFill>
                  <a:srgbClr val="92D050"/>
                </a:solidFill>
              </a:rPr>
              <a:t>está</a:t>
            </a:r>
            <a:r>
              <a:rPr lang="en-US" dirty="0"/>
              <a:t> se </a:t>
            </a:r>
            <a:r>
              <a:rPr lang="en-US" dirty="0" err="1"/>
              <a:t>propagando</a:t>
            </a:r>
            <a:r>
              <a:rPr lang="en-US" dirty="0"/>
              <a:t>).</a:t>
            </a:r>
            <a:endParaRPr lang="pt-BR" b="1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92D05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92D050"/>
                </a:solidFill>
              </a:rPr>
              <a:t> </a:t>
            </a:r>
            <a:r>
              <a:rPr lang="en-US" dirty="0"/>
              <a:t>These models </a:t>
            </a:r>
            <a:r>
              <a:rPr lang="en-US" dirty="0">
                <a:solidFill>
                  <a:srgbClr val="92D050"/>
                </a:solidFill>
              </a:rPr>
              <a:t>are</a:t>
            </a:r>
            <a:r>
              <a:rPr lang="en-US" dirty="0"/>
              <a:t> then simulated and either corroborated…” (Estes </a:t>
            </a:r>
            <a:r>
              <a:rPr lang="en-US" dirty="0" err="1"/>
              <a:t>modelos</a:t>
            </a:r>
            <a:r>
              <a:rPr lang="en-US" dirty="0"/>
              <a:t> </a:t>
            </a:r>
            <a:r>
              <a:rPr lang="en-US" dirty="0" err="1">
                <a:solidFill>
                  <a:srgbClr val="92D050"/>
                </a:solidFill>
              </a:rPr>
              <a:t>são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então</a:t>
            </a:r>
            <a:r>
              <a:rPr lang="en-US" dirty="0"/>
              <a:t> </a:t>
            </a:r>
            <a:r>
              <a:rPr lang="en-US" dirty="0" err="1"/>
              <a:t>simulados</a:t>
            </a:r>
            <a:r>
              <a:rPr lang="en-US" dirty="0"/>
              <a:t> e </a:t>
            </a:r>
            <a:r>
              <a:rPr lang="en-US" dirty="0" err="1"/>
              <a:t>corroborados</a:t>
            </a:r>
            <a:r>
              <a:rPr lang="en-US" dirty="0"/>
              <a:t>).</a:t>
            </a:r>
            <a:endParaRPr lang="pt-BR" b="1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92D05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92D050"/>
                </a:solidFill>
              </a:rPr>
              <a:t> </a:t>
            </a:r>
            <a:r>
              <a:rPr lang="en-US" dirty="0"/>
              <a:t>as new hypotheses </a:t>
            </a:r>
            <a:r>
              <a:rPr lang="en-US" dirty="0">
                <a:solidFill>
                  <a:srgbClr val="92D050"/>
                </a:solidFill>
              </a:rPr>
              <a:t>are </a:t>
            </a:r>
            <a:r>
              <a:rPr lang="en-US" dirty="0"/>
              <a:t>generated…” (Como </a:t>
            </a:r>
            <a:r>
              <a:rPr lang="en-US" dirty="0" err="1"/>
              <a:t>novas</a:t>
            </a:r>
            <a:r>
              <a:rPr lang="en-US" dirty="0"/>
              <a:t> </a:t>
            </a:r>
            <a:r>
              <a:rPr lang="en-US" dirty="0" err="1"/>
              <a:t>hipóteses</a:t>
            </a:r>
            <a:r>
              <a:rPr lang="en-US" dirty="0"/>
              <a:t> </a:t>
            </a:r>
            <a:r>
              <a:rPr lang="en-US" dirty="0" err="1">
                <a:solidFill>
                  <a:srgbClr val="92D050"/>
                </a:solidFill>
              </a:rPr>
              <a:t>são</a:t>
            </a:r>
            <a:r>
              <a:rPr lang="en-US" dirty="0"/>
              <a:t> </a:t>
            </a:r>
            <a:r>
              <a:rPr lang="en-US" dirty="0" err="1"/>
              <a:t>geradas</a:t>
            </a:r>
            <a:r>
              <a:rPr lang="en-US" dirty="0"/>
              <a:t>).</a:t>
            </a:r>
            <a:endParaRPr lang="pt-BR" b="1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92D05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92D050"/>
                </a:solidFill>
              </a:rPr>
              <a:t> </a:t>
            </a:r>
            <a:r>
              <a:rPr lang="en-US" dirty="0"/>
              <a:t>hypotheses </a:t>
            </a:r>
            <a:r>
              <a:rPr lang="en-US" dirty="0">
                <a:solidFill>
                  <a:srgbClr val="92D050"/>
                </a:solidFill>
              </a:rPr>
              <a:t>are</a:t>
            </a:r>
            <a:r>
              <a:rPr lang="en-US" dirty="0"/>
              <a:t> exonerated…” (</a:t>
            </a:r>
            <a:r>
              <a:rPr lang="en-US" dirty="0" err="1"/>
              <a:t>Hipóteses</a:t>
            </a:r>
            <a:r>
              <a:rPr lang="en-US" dirty="0"/>
              <a:t> </a:t>
            </a:r>
            <a:r>
              <a:rPr lang="en-US" dirty="0" err="1">
                <a:solidFill>
                  <a:srgbClr val="92D050"/>
                </a:solidFill>
              </a:rPr>
              <a:t>são</a:t>
            </a:r>
            <a:r>
              <a:rPr lang="en-US" dirty="0"/>
              <a:t> </a:t>
            </a:r>
            <a:r>
              <a:rPr lang="en-US" dirty="0" err="1"/>
              <a:t>exoneradas</a:t>
            </a:r>
            <a:r>
              <a:rPr lang="en-US" dirty="0"/>
              <a:t>).</a:t>
            </a:r>
            <a:endParaRPr lang="pt-BR" b="1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92D050"/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</a:t>
            </a:r>
            <a:r>
              <a:rPr lang="pt-BR" b="1" dirty="0">
                <a:solidFill>
                  <a:srgbClr val="92D050"/>
                </a:solidFill>
              </a:rPr>
              <a:t> </a:t>
            </a:r>
            <a:r>
              <a:rPr lang="en-US" dirty="0"/>
              <a:t>predictive semiquantitative models </a:t>
            </a:r>
            <a:r>
              <a:rPr lang="en-US" dirty="0">
                <a:solidFill>
                  <a:srgbClr val="92D050"/>
                </a:solidFill>
              </a:rPr>
              <a:t>are</a:t>
            </a:r>
            <a:r>
              <a:rPr lang="en-US" dirty="0"/>
              <a:t> more informative…” (</a:t>
            </a:r>
            <a:r>
              <a:rPr lang="en-US" dirty="0" err="1"/>
              <a:t>Modelos</a:t>
            </a:r>
            <a:r>
              <a:rPr lang="en-US" dirty="0"/>
              <a:t> </a:t>
            </a:r>
            <a:r>
              <a:rPr lang="en-US" dirty="0" err="1"/>
              <a:t>preditivos</a:t>
            </a:r>
            <a:r>
              <a:rPr lang="en-US" dirty="0"/>
              <a:t> </a:t>
            </a:r>
            <a:r>
              <a:rPr lang="en-US" dirty="0" err="1"/>
              <a:t>semiquantitativos</a:t>
            </a:r>
            <a:r>
              <a:rPr lang="en-US" dirty="0"/>
              <a:t> </a:t>
            </a:r>
            <a:r>
              <a:rPr lang="en-US" dirty="0" err="1">
                <a:solidFill>
                  <a:srgbClr val="92D050"/>
                </a:solidFill>
              </a:rPr>
              <a:t>são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informativos</a:t>
            </a:r>
            <a:r>
              <a:rPr lang="en-US" dirty="0"/>
              <a:t>).</a:t>
            </a:r>
            <a:endParaRPr lang="pt-BR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8919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440A7-8B93-4C7E-B56D-7DAF34A6C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768096"/>
            <a:ext cx="8770571" cy="1560716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Simple Future –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</a:rPr>
              <a:t>Futuro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 Simples</a:t>
            </a:r>
            <a:br>
              <a:rPr lang="en-US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(WILL + MAIN VERB or BE GOING TO + MAIN VERB)</a:t>
            </a:r>
            <a:endParaRPr lang="pt-B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F04FC-F78B-45D7-87D6-F3666084C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i="1" dirty="0"/>
              <a:t>Usado para expressar ações que irão acontecer no futuro, além de ações que provavelmente acontecerão no futuro. </a:t>
            </a:r>
            <a:endParaRPr lang="pt-BR" dirty="0"/>
          </a:p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Exemplo do Texto: 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     *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“... </a:t>
            </a:r>
            <a:r>
              <a:rPr lang="en-US" dirty="0"/>
              <a:t>and diagnosis begins while the effects of a fault are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still</a:t>
            </a:r>
            <a:r>
              <a:rPr lang="en-US" dirty="0"/>
              <a:t> propagating.” (E o </a:t>
            </a:r>
            <a:r>
              <a:rPr lang="en-US" dirty="0" err="1"/>
              <a:t>diagnóstico</a:t>
            </a:r>
            <a:r>
              <a:rPr lang="en-US" dirty="0"/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começa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enquanto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efeitos</a:t>
            </a:r>
            <a:r>
              <a:rPr lang="en-US" dirty="0"/>
              <a:t> de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falha</a:t>
            </a:r>
            <a:r>
              <a:rPr lang="en-US" dirty="0"/>
              <a:t> </a:t>
            </a:r>
            <a:r>
              <a:rPr lang="en-US" dirty="0" err="1"/>
              <a:t>ainda</a:t>
            </a:r>
            <a:r>
              <a:rPr lang="en-US" dirty="0"/>
              <a:t> </a:t>
            </a:r>
            <a:r>
              <a:rPr lang="en-US" dirty="0" err="1"/>
              <a:t>estão</a:t>
            </a:r>
            <a:r>
              <a:rPr lang="en-US" dirty="0"/>
              <a:t> se </a:t>
            </a:r>
            <a:r>
              <a:rPr lang="en-US" dirty="0" err="1"/>
              <a:t>propagando</a:t>
            </a:r>
            <a:r>
              <a:rPr lang="en-US" dirty="0"/>
              <a:t>).</a:t>
            </a:r>
            <a:endParaRPr lang="pt-B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603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0ACF-79DA-4CD7-880E-6D9BB02BE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363475"/>
            <a:ext cx="8770571" cy="756872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Modal Verbs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355FE-A290-4848-A3AA-88E59AD4F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699" y="2239618"/>
            <a:ext cx="8770571" cy="4618382"/>
          </a:xfrm>
        </p:spPr>
        <p:txBody>
          <a:bodyPr/>
          <a:lstStyle/>
          <a:p>
            <a:r>
              <a:rPr lang="pt-BR" b="1" dirty="0">
                <a:solidFill>
                  <a:srgbClr val="FFC000"/>
                </a:solidFill>
              </a:rPr>
              <a:t>Exemplos do texto:</a:t>
            </a:r>
          </a:p>
          <a:p>
            <a:pPr marL="0" indent="0">
              <a:buNone/>
            </a:pPr>
            <a:r>
              <a:rPr lang="pt-BR" b="1" dirty="0">
                <a:solidFill>
                  <a:srgbClr val="FFC000"/>
                </a:solidFill>
              </a:rPr>
              <a:t>      * </a:t>
            </a:r>
            <a:r>
              <a:rPr lang="pt-BR" dirty="0"/>
              <a:t>“... </a:t>
            </a:r>
            <a:r>
              <a:rPr lang="en-US" dirty="0"/>
              <a:t>Compared to maintenance diagnosis where the system is offline and arbitrary points </a:t>
            </a:r>
            <a:r>
              <a:rPr lang="en-US" dirty="0">
                <a:solidFill>
                  <a:srgbClr val="FFC000"/>
                </a:solidFill>
              </a:rPr>
              <a:t>can</a:t>
            </a:r>
            <a:r>
              <a:rPr lang="en-US" dirty="0"/>
              <a:t> be probed…” </a:t>
            </a:r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b="1" dirty="0" err="1">
                <a:solidFill>
                  <a:srgbClr val="FFC000"/>
                </a:solidFill>
              </a:rPr>
              <a:t>Tradução</a:t>
            </a:r>
            <a:r>
              <a:rPr lang="en-US" b="1" dirty="0">
                <a:solidFill>
                  <a:srgbClr val="FFC000"/>
                </a:solidFill>
              </a:rPr>
              <a:t>: </a:t>
            </a:r>
            <a:r>
              <a:rPr lang="en-US" dirty="0" err="1"/>
              <a:t>Comparado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diagnóstico</a:t>
            </a:r>
            <a:r>
              <a:rPr lang="en-US" dirty="0"/>
              <a:t> de </a:t>
            </a:r>
            <a:r>
              <a:rPr lang="en-US" dirty="0" err="1"/>
              <a:t>manutenção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que o Sistema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offiline</a:t>
            </a:r>
            <a:r>
              <a:rPr lang="en-US" dirty="0"/>
              <a:t> e </a:t>
            </a:r>
            <a:r>
              <a:rPr lang="en-US" dirty="0" err="1"/>
              <a:t>pontos</a:t>
            </a:r>
            <a:r>
              <a:rPr lang="en-US" dirty="0"/>
              <a:t> </a:t>
            </a:r>
            <a:r>
              <a:rPr lang="en-US" dirty="0" err="1"/>
              <a:t>arbitrários</a:t>
            </a:r>
            <a:r>
              <a:rPr lang="en-US" dirty="0"/>
              <a:t> </a:t>
            </a:r>
            <a:r>
              <a:rPr lang="en-US" dirty="0" err="1">
                <a:solidFill>
                  <a:srgbClr val="FFC000"/>
                </a:solidFill>
              </a:rPr>
              <a:t>podem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ser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sondados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      *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“… they show the values of unseen variables </a:t>
            </a:r>
            <a:r>
              <a:rPr lang="en-US" dirty="0">
                <a:solidFill>
                  <a:srgbClr val="FFC000"/>
                </a:solidFill>
              </a:rPr>
              <a:t>and can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predict future consequences…”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      </a:t>
            </a:r>
            <a:r>
              <a:rPr lang="en-US" b="1" dirty="0" err="1">
                <a:solidFill>
                  <a:srgbClr val="FFC000"/>
                </a:solidFill>
              </a:rPr>
              <a:t>Tradução</a:t>
            </a:r>
            <a:r>
              <a:rPr lang="en-US" b="1" dirty="0">
                <a:solidFill>
                  <a:srgbClr val="FFC000"/>
                </a:solidFill>
              </a:rPr>
              <a:t>: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Eles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mostram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os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valores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variáveis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invisíveis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e </a:t>
            </a:r>
            <a:r>
              <a:rPr lang="en-US" dirty="0" err="1">
                <a:solidFill>
                  <a:srgbClr val="FFC000"/>
                </a:solidFill>
              </a:rPr>
              <a:t>podem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prever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consequências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futuras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Can</a:t>
            </a:r>
            <a:r>
              <a:rPr lang="en-US" dirty="0"/>
              <a:t> e </a:t>
            </a:r>
            <a:r>
              <a:rPr lang="en-US" b="1" dirty="0">
                <a:solidFill>
                  <a:srgbClr val="FFC000"/>
                </a:solidFill>
              </a:rPr>
              <a:t>And Can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empregado</a:t>
            </a:r>
            <a:r>
              <a:rPr lang="en-US" dirty="0"/>
              <a:t> para </a:t>
            </a:r>
            <a:r>
              <a:rPr lang="en-US" dirty="0" err="1"/>
              <a:t>indicar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b="1" dirty="0" err="1">
                <a:solidFill>
                  <a:srgbClr val="FFC000"/>
                </a:solidFill>
              </a:rPr>
              <a:t>possibilidade</a:t>
            </a:r>
            <a:r>
              <a:rPr lang="en-US" b="1" dirty="0">
                <a:solidFill>
                  <a:srgbClr val="FFC000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t-B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4066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eathered">
  <a:themeElements>
    <a:clrScheme name="Custom 2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F485DF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88</TotalTime>
  <Words>749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Schoolbook</vt:lpstr>
      <vt:lpstr>Corbel</vt:lpstr>
      <vt:lpstr>Feathered</vt:lpstr>
      <vt:lpstr>MONITORING AND DIAGNOSIS OF CONTINUOUS DYNAMIC SYSTEMS USING SEMIQUANTITATIVE SIMULATION </vt:lpstr>
      <vt:lpstr>PowerPoint Presentation</vt:lpstr>
      <vt:lpstr>MONITORING AND DIAGNOSIS OF CONTINUOUS DYNAMIC SYSTEMS USING SEMIQUANTITATIVE SIMULATION (Monitoramento e diagnóstico de sistemas dinâmicos contínuos com simulação semiquantitativa)</vt:lpstr>
      <vt:lpstr>Continuação Simple Past (MAIN VERB + ED)</vt:lpstr>
      <vt:lpstr>Present Continuous – Presente Contínuo (TO BE + MAIN VERB + ING)</vt:lpstr>
      <vt:lpstr>Continuação Present Continuous  </vt:lpstr>
      <vt:lpstr>Simple Present – Presente Simples  (TO BE or NORMAL VERB)</vt:lpstr>
      <vt:lpstr>Simple Future – Futuro Simples (WILL + MAIN VERB or BE GOING TO + MAIN VERB)</vt:lpstr>
      <vt:lpstr>Modal Verbs</vt:lpstr>
      <vt:lpstr>Obrigada.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AND DIAGNOSIS OF CONTINUOUS DYNAMIC SYSTEMS USING SEMIQUANTITATIVE SIMULATION</dc:title>
  <dc:creator>ზㅤJσyse M</dc:creator>
  <cp:lastModifiedBy>ზㅤJσyse M</cp:lastModifiedBy>
  <cp:revision>10</cp:revision>
  <dcterms:created xsi:type="dcterms:W3CDTF">2018-06-11T19:45:43Z</dcterms:created>
  <dcterms:modified xsi:type="dcterms:W3CDTF">2018-06-11T21:14:29Z</dcterms:modified>
</cp:coreProperties>
</file>