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7" r:id="rId3"/>
    <p:sldId id="271" r:id="rId4"/>
    <p:sldId id="274" r:id="rId5"/>
    <p:sldId id="272" r:id="rId6"/>
    <p:sldId id="273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87DE6118-2437-4B30-8E3C-4D2BE6020583}" type="datetimeFigureOut">
              <a:rPr lang="en-US" smtClean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6754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2812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2084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67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7DE6118-2437-4B30-8E3C-4D2BE6020583}" type="datetimeFigureOut">
              <a:rPr lang="en-US" smtClean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1912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8819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6/10/2018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997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6/10/2018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1517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6/10/2018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3456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51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7DE6118-2437-4B30-8E3C-4D2BE6020583}" type="datetimeFigureOut">
              <a:rPr lang="en-US" smtClean="0"/>
              <a:pPr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05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54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BB341-D97C-42C0-BE2F-0D567ACD8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EXERCÍCIO DO LIVRO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1BEC3F-EAAC-41A9-BDC5-6F224FE431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pt-BR" sz="2400" b="1" dirty="0">
                <a:latin typeface="+mj-lt"/>
                <a:cs typeface="Arial" panose="020B0604020202020204" pitchFamily="34" charset="0"/>
              </a:rPr>
              <a:t>Professora: Cristiane Cruz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23771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CE004-7BE7-473F-B016-E112DE91F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Questão 4: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F858D-57FB-4718-A7A2-C0A7AF02B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/>
              <a:t>O texto aborda anúncios de dispositivos tecnológicos, informando os atausis dispositos de “Ponta de Linha” da época, bem como seus preços médios de mercado. Também mostra o benefícios da praticidade de um rack que o comporte de forma pratica e funcional todos estes dispositivos. Esta suposição se confirma tendo em vista as especificações de presços dos dispositivos, bem como as disposições destes dispositivos no rack anunciado.</a:t>
            </a:r>
            <a:br>
              <a:rPr lang="pt-PT" dirty="0"/>
            </a:b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5EC118-FEC3-4C2E-AF10-690F94FC8842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14534479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E7F0E-7CFC-4C98-B7B1-248DD5C7E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Questão 5: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EDA6D-C064-46FF-B40A-131EE1997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/>
              <a:t>1280x1040;</a:t>
            </a:r>
            <a:endParaRPr lang="pt-BR" dirty="0"/>
          </a:p>
          <a:p>
            <a:pPr lvl="0"/>
            <a:r>
              <a:rPr lang="pt-PT" dirty="0"/>
              <a:t>8 portas;</a:t>
            </a:r>
            <a:endParaRPr lang="pt-BR" dirty="0"/>
          </a:p>
          <a:p>
            <a:pPr lvl="0"/>
            <a:r>
              <a:rPr lang="pt-PT" dirty="0"/>
              <a:t>Ultilização de antivirus, farewall e proteções de </a:t>
            </a:r>
          </a:p>
          <a:p>
            <a:pPr marL="0" lvl="0" indent="0">
              <a:buNone/>
            </a:pPr>
            <a:r>
              <a:rPr lang="pt-PT" dirty="0"/>
              <a:t>     e-maling;</a:t>
            </a:r>
            <a:endParaRPr lang="pt-BR" dirty="0"/>
          </a:p>
          <a:p>
            <a:pPr lvl="0"/>
            <a:r>
              <a:rPr lang="pt-PT" dirty="0"/>
              <a:t>Impressora Multifuncinal Sharp ux cc500;</a:t>
            </a:r>
            <a:endParaRPr lang="pt-BR" dirty="0"/>
          </a:p>
          <a:p>
            <a:pPr lvl="0"/>
            <a:r>
              <a:rPr lang="pt-PT" dirty="0"/>
              <a:t>A quantidade de polegadas do monitor;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6E6380-F199-467B-A36D-63C7135E03E1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326795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206C3-EB73-487F-89DA-40355231D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Questão 6: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0D063-8E13-4252-BA19-34ABEAE10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/>
              <a:t>TIP</a:t>
            </a:r>
            <a:endParaRPr lang="pt-BR" dirty="0"/>
          </a:p>
          <a:p>
            <a:pPr lvl="0"/>
            <a:r>
              <a:rPr lang="pt-PT" dirty="0"/>
              <a:t>To Stay in touch</a:t>
            </a:r>
            <a:endParaRPr lang="pt-BR" dirty="0"/>
          </a:p>
          <a:p>
            <a:pPr lvl="0"/>
            <a:r>
              <a:rPr lang="pt-PT" dirty="0"/>
              <a:t>This device</a:t>
            </a:r>
            <a:endParaRPr lang="pt-BR" dirty="0"/>
          </a:p>
          <a:p>
            <a:pPr lvl="0"/>
            <a:r>
              <a:rPr lang="pt-PT" dirty="0"/>
              <a:t>Usb ports</a:t>
            </a:r>
            <a:endParaRPr lang="pt-BR" dirty="0"/>
          </a:p>
          <a:p>
            <a:pPr lvl="0"/>
            <a:r>
              <a:rPr lang="pt-PT" dirty="0"/>
              <a:t>Gadget</a:t>
            </a:r>
            <a:endParaRPr lang="pt-BR" dirty="0"/>
          </a:p>
          <a:p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C7D308-20E0-4EEE-BBB0-CE7E621540D5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1006281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452FD-0B49-4D7E-A778-63D88C6F5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Questão 7: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1601B-E0DD-4190-80FF-06C64F175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And wouldn't it be nice to make your office disappear at the end of your workday?</a:t>
            </a:r>
            <a:endParaRPr lang="pt-BR" dirty="0"/>
          </a:p>
          <a:p>
            <a:pPr lvl="0"/>
            <a:r>
              <a:rPr lang="en-US" dirty="0"/>
              <a:t>You can eliminate some of the clutter on your desk</a:t>
            </a:r>
            <a:endParaRPr lang="pt-BR" dirty="0"/>
          </a:p>
          <a:p>
            <a:pPr lvl="0"/>
            <a:r>
              <a:rPr lang="en-US" dirty="0"/>
              <a:t>but few of us spend enough time thinking about how to set up.</a:t>
            </a:r>
            <a:endParaRPr lang="pt-BR" dirty="0"/>
          </a:p>
          <a:p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6D4F66-2A7F-4EA4-AFB5-AB623B68120E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22538322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AC26C-D835-4B6C-A1A5-B60DD2F21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Questão 8: </a:t>
            </a:r>
            <a:br>
              <a:rPr lang="pt-BR" dirty="0"/>
            </a:br>
            <a:endParaRPr lang="pt-BR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4059E-7234-403F-9E3D-F5E1F4F3E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a) </a:t>
            </a:r>
            <a:r>
              <a:rPr lang="en-US" dirty="0"/>
              <a:t>If you are not at home, an </a:t>
            </a:r>
            <a:r>
              <a:rPr lang="en-US" u="sng" dirty="0"/>
              <a:t>which</a:t>
            </a:r>
            <a:r>
              <a:rPr lang="en-US" dirty="0"/>
              <a:t> can record your message.</a:t>
            </a:r>
            <a:endParaRPr lang="pt-BR" dirty="0"/>
          </a:p>
          <a:p>
            <a:pPr lvl="0"/>
            <a:r>
              <a:rPr lang="en-US" b="1" dirty="0"/>
              <a:t>b) </a:t>
            </a:r>
            <a:r>
              <a:rPr lang="en-US" dirty="0"/>
              <a:t>A </a:t>
            </a:r>
            <a:r>
              <a:rPr lang="en-US" u="sng" dirty="0"/>
              <a:t>phone</a:t>
            </a:r>
            <a:r>
              <a:rPr lang="en-US" dirty="0"/>
              <a:t> is very useful because you can type even if you are distant from your computer.</a:t>
            </a:r>
            <a:endParaRPr lang="pt-BR" dirty="0"/>
          </a:p>
          <a:p>
            <a:pPr lvl="0"/>
            <a:r>
              <a:rPr lang="en-US" b="1" dirty="0"/>
              <a:t>c) </a:t>
            </a:r>
            <a:r>
              <a:rPr lang="en-US" dirty="0"/>
              <a:t>To Know if you have email you have to look at your </a:t>
            </a:r>
            <a:r>
              <a:rPr lang="en-US" u="sng" dirty="0"/>
              <a:t>monitor</a:t>
            </a:r>
            <a:r>
              <a:rPr lang="en-US" dirty="0"/>
              <a:t> </a:t>
            </a:r>
            <a:r>
              <a:rPr lang="en-US" u="sng" dirty="0"/>
              <a:t>(View Sonic VP191)</a:t>
            </a:r>
            <a:r>
              <a:rPr lang="en-US" dirty="0"/>
              <a:t>.</a:t>
            </a:r>
            <a:endParaRPr lang="pt-BR" dirty="0"/>
          </a:p>
          <a:p>
            <a:pPr lvl="0"/>
            <a:r>
              <a:rPr lang="en-US" b="1" dirty="0"/>
              <a:t>d) </a:t>
            </a:r>
            <a:r>
              <a:rPr lang="en-US" dirty="0"/>
              <a:t>If you install </a:t>
            </a:r>
            <a:r>
              <a:rPr lang="en-US" u="sng" dirty="0"/>
              <a:t>antivirus</a:t>
            </a:r>
            <a:r>
              <a:rPr lang="en-US" dirty="0"/>
              <a:t> your computer will be safer.</a:t>
            </a:r>
            <a:endParaRPr lang="pt-BR" dirty="0"/>
          </a:p>
          <a:p>
            <a:pPr lvl="0"/>
            <a:r>
              <a:rPr lang="en-US" b="1" dirty="0"/>
              <a:t>e) </a:t>
            </a:r>
            <a:r>
              <a:rPr lang="en-US" dirty="0"/>
              <a:t>A </a:t>
            </a:r>
            <a:r>
              <a:rPr lang="en-US" u="sng" dirty="0"/>
              <a:t>which</a:t>
            </a:r>
            <a:r>
              <a:rPr lang="en-US" dirty="0"/>
              <a:t> offers a sizable 1280x1040 resolution. 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AF57F3-BC85-4708-8DF3-F71B923F35EC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22903537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42804-C7E0-4FB5-97CF-E5819D342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Questão 9: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EDE8F-7620-41BE-AD79-839380A07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7043" y="0"/>
            <a:ext cx="7050157" cy="68580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Present Continuous (TO BE + MAIN VERB + ING)</a:t>
            </a:r>
            <a:endParaRPr lang="pt-BR" dirty="0"/>
          </a:p>
          <a:p>
            <a:pPr lvl="0"/>
            <a:r>
              <a:rPr lang="en-US" dirty="0"/>
              <a:t>“These days more of us </a:t>
            </a:r>
            <a:r>
              <a:rPr lang="en-US" u="sng" dirty="0"/>
              <a:t>are working</a:t>
            </a:r>
            <a:r>
              <a:rPr lang="en-US" dirty="0"/>
              <a:t> at home…”</a:t>
            </a:r>
            <a:endParaRPr lang="pt-BR" dirty="0"/>
          </a:p>
          <a:p>
            <a:pPr lvl="0"/>
            <a:r>
              <a:rPr lang="en-US" dirty="0"/>
              <a:t>“We</a:t>
            </a:r>
            <a:r>
              <a:rPr lang="en-US" u="sng" dirty="0"/>
              <a:t>'re tucking </a:t>
            </a:r>
            <a:r>
              <a:rPr lang="en-US" dirty="0"/>
              <a:t>desktop computers under kitchen tables…”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r>
              <a:rPr lang="en-US" b="1" dirty="0"/>
              <a:t>Simple Present (TO BE or NORMAL VERB)</a:t>
            </a:r>
            <a:endParaRPr lang="pt-BR" dirty="0"/>
          </a:p>
          <a:p>
            <a:pPr lvl="0"/>
            <a:r>
              <a:rPr lang="en-US" dirty="0"/>
              <a:t>“Here </a:t>
            </a:r>
            <a:r>
              <a:rPr lang="en-US" u="sng" dirty="0"/>
              <a:t>are</a:t>
            </a:r>
            <a:r>
              <a:rPr lang="en-US" dirty="0"/>
              <a:t> some tips on how to make your home office…”</a:t>
            </a:r>
            <a:endParaRPr lang="pt-BR" dirty="0"/>
          </a:p>
          <a:p>
            <a:pPr lvl="0"/>
            <a:r>
              <a:rPr lang="en-US" dirty="0"/>
              <a:t>“</a:t>
            </a:r>
            <a:r>
              <a:rPr lang="en-US" u="sng" dirty="0"/>
              <a:t>…offers</a:t>
            </a:r>
            <a:r>
              <a:rPr lang="en-US" dirty="0"/>
              <a:t> photo-quality color printing...”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r>
              <a:rPr lang="en-US" b="1" dirty="0"/>
              <a:t>Present Perfect (HAVE / HAS + PAST PARTICIPLE)</a:t>
            </a:r>
            <a:endParaRPr lang="pt-BR" dirty="0"/>
          </a:p>
          <a:p>
            <a:pPr lvl="0"/>
            <a:r>
              <a:rPr lang="en-US" dirty="0"/>
              <a:t>not found</a:t>
            </a:r>
            <a:endParaRPr lang="pt-BR" dirty="0"/>
          </a:p>
          <a:p>
            <a:pPr marL="0" indent="0">
              <a:buNone/>
            </a:pPr>
            <a:r>
              <a:rPr lang="en-US" dirty="0"/>
              <a:t> </a:t>
            </a:r>
            <a:endParaRPr lang="pt-BR" dirty="0"/>
          </a:p>
          <a:p>
            <a:r>
              <a:rPr lang="en-US" b="1" dirty="0"/>
              <a:t>Simple Future (WILL + MAIN VERB or BE GOING TO + MAIN VERB)</a:t>
            </a:r>
            <a:endParaRPr lang="pt-BR" dirty="0"/>
          </a:p>
          <a:p>
            <a:pPr lvl="0"/>
            <a:r>
              <a:rPr lang="en-US" dirty="0"/>
              <a:t>“…you</a:t>
            </a:r>
            <a:r>
              <a:rPr lang="en-US" u="sng" dirty="0"/>
              <a:t>'ll need to </a:t>
            </a:r>
            <a:r>
              <a:rPr lang="en-US" dirty="0"/>
              <a:t>take only one gadget with you…”</a:t>
            </a:r>
            <a:endParaRPr lang="pt-BR" dirty="0"/>
          </a:p>
          <a:p>
            <a:pPr lvl="0"/>
            <a:r>
              <a:rPr lang="en-US" dirty="0"/>
              <a:t>”These antivirus vendors </a:t>
            </a:r>
            <a:r>
              <a:rPr lang="en-US" u="sng" dirty="0"/>
              <a:t>will keep</a:t>
            </a:r>
            <a:r>
              <a:rPr lang="en-US" dirty="0"/>
              <a:t> you up to speed in the battle against the latest superbugs.”</a:t>
            </a:r>
            <a:endParaRPr lang="pt-BR" dirty="0"/>
          </a:p>
          <a:p>
            <a:pPr marL="0" indent="0">
              <a:buNone/>
            </a:pPr>
            <a:r>
              <a:rPr lang="en-US" dirty="0"/>
              <a:t> </a:t>
            </a:r>
            <a:endParaRPr lang="pt-BR" dirty="0"/>
          </a:p>
          <a:p>
            <a:r>
              <a:rPr lang="en-US" b="1" dirty="0"/>
              <a:t>Simple Present (Negative) (DON 'T or DOESN 'T + VERB)</a:t>
            </a:r>
            <a:endParaRPr lang="pt-BR" dirty="0"/>
          </a:p>
          <a:p>
            <a:pPr lvl="0"/>
            <a:r>
              <a:rPr lang="en-US" dirty="0"/>
              <a:t>“…and </a:t>
            </a:r>
            <a:r>
              <a:rPr lang="en-US" u="sng" dirty="0"/>
              <a:t>don't let</a:t>
            </a:r>
            <a:r>
              <a:rPr lang="en-US" dirty="0"/>
              <a:t> the name fool you…”</a:t>
            </a:r>
            <a:endParaRPr lang="pt-BR" dirty="0"/>
          </a:p>
          <a:p>
            <a:pPr lvl="0"/>
            <a:r>
              <a:rPr lang="en-US" dirty="0"/>
              <a:t>“This computer </a:t>
            </a:r>
            <a:r>
              <a:rPr lang="en-US" u="sng" dirty="0"/>
              <a:t>doesn't cut</a:t>
            </a:r>
            <a:r>
              <a:rPr lang="en-US" dirty="0"/>
              <a:t> corners, with basic models…”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r>
              <a:rPr lang="en-US" b="1" dirty="0"/>
              <a:t>Simple Past (MAIN VERB + ED)</a:t>
            </a:r>
            <a:endParaRPr lang="pt-BR" dirty="0"/>
          </a:p>
          <a:p>
            <a:pPr lvl="0"/>
            <a:r>
              <a:rPr lang="en-US" dirty="0"/>
              <a:t>“…includes keyboard, not </a:t>
            </a:r>
            <a:r>
              <a:rPr lang="en-US" u="sng" dirty="0"/>
              <a:t>pictured</a:t>
            </a:r>
            <a:r>
              <a:rPr lang="en-US" dirty="0"/>
              <a:t>; …”</a:t>
            </a:r>
            <a:endParaRPr lang="pt-BR" dirty="0"/>
          </a:p>
          <a:p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13FA07-E1BC-430A-9315-3023A852EF0B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353239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873B9-9028-4D37-BF61-D94BB0F6F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Questão 10: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1D05D-946B-4A49-83C4-DC311C6A2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I. Uma comparação de igualdade:</a:t>
            </a:r>
            <a:endParaRPr lang="pt-BR" dirty="0"/>
          </a:p>
          <a:p>
            <a:r>
              <a:rPr lang="en-US" dirty="0"/>
              <a:t>“Your antivirus software is only </a:t>
            </a:r>
            <a:r>
              <a:rPr lang="en-US" u="sng" dirty="0"/>
              <a:t>as good as </a:t>
            </a:r>
            <a:r>
              <a:rPr lang="en-US" dirty="0"/>
              <a:t>your </a:t>
            </a:r>
            <a:r>
              <a:rPr lang="en-US" dirty="0" err="1"/>
              <a:t>lastest</a:t>
            </a:r>
            <a:r>
              <a:rPr lang="en-US" dirty="0"/>
              <a:t> antivirus definitions.”</a:t>
            </a:r>
            <a:endParaRPr lang="pt-BR" dirty="0"/>
          </a:p>
          <a:p>
            <a:r>
              <a:rPr lang="en-US" b="1" dirty="0"/>
              <a:t>II. Um imperative negative:</a:t>
            </a:r>
            <a:endParaRPr lang="pt-BR" dirty="0"/>
          </a:p>
          <a:p>
            <a:r>
              <a:rPr lang="en-US" u="sng" dirty="0"/>
              <a:t>“Don’t click</a:t>
            </a:r>
            <a:r>
              <a:rPr lang="en-US" dirty="0"/>
              <a:t> on any attachment…”</a:t>
            </a:r>
            <a:endParaRPr lang="pt-BR" dirty="0"/>
          </a:p>
          <a:p>
            <a:r>
              <a:rPr lang="pt-BR" b="1" dirty="0"/>
              <a:t>III. Uma possibilidade provável de acontecer</a:t>
            </a:r>
            <a:endParaRPr lang="pt-BR" dirty="0"/>
          </a:p>
          <a:p>
            <a:r>
              <a:rPr lang="en-US" dirty="0"/>
              <a:t>“If you work from home, a bad virus </a:t>
            </a:r>
            <a:r>
              <a:rPr lang="en-US" u="sng" dirty="0"/>
              <a:t>can put</a:t>
            </a:r>
            <a:r>
              <a:rPr lang="en-US" dirty="0"/>
              <a:t> you out of business.”</a:t>
            </a:r>
            <a:endParaRPr lang="pt-BR" dirty="0"/>
          </a:p>
          <a:p>
            <a:r>
              <a:rPr lang="en-US" b="1" dirty="0"/>
              <a:t>IV. Uma </a:t>
            </a:r>
            <a:r>
              <a:rPr lang="en-US" b="1" dirty="0" err="1"/>
              <a:t>previsão</a:t>
            </a:r>
            <a:r>
              <a:rPr lang="en-US" b="1" dirty="0"/>
              <a:t> </a:t>
            </a:r>
            <a:r>
              <a:rPr lang="en-US" b="1" dirty="0" err="1"/>
              <a:t>futura</a:t>
            </a:r>
            <a:r>
              <a:rPr lang="en-US" b="1" dirty="0"/>
              <a:t>:</a:t>
            </a:r>
            <a:endParaRPr lang="pt-BR" dirty="0"/>
          </a:p>
          <a:p>
            <a:r>
              <a:rPr lang="en-US" dirty="0"/>
              <a:t>”These antivirus vendors </a:t>
            </a:r>
            <a:r>
              <a:rPr lang="en-US" u="sng" dirty="0"/>
              <a:t>will keep</a:t>
            </a:r>
            <a:r>
              <a:rPr lang="en-US" dirty="0"/>
              <a:t> you up to speed in the battle against the latest superbugs.”</a:t>
            </a:r>
            <a:endParaRPr lang="pt-BR" dirty="0"/>
          </a:p>
          <a:p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7D96A5-67A3-40F8-9163-AB584317D032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3802889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8F6D9-B197-4F53-BE03-B2FB6AED9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Questão 11: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1097FDC-AED3-4CBD-80D4-04EF0D9976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19275"/>
              </p:ext>
            </p:extLst>
          </p:nvPr>
        </p:nvGraphicFramePr>
        <p:xfrm>
          <a:off x="5115340" y="861391"/>
          <a:ext cx="6771859" cy="4996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7960">
                  <a:extLst>
                    <a:ext uri="{9D8B030D-6E8A-4147-A177-3AD203B41FA5}">
                      <a16:colId xmlns:a16="http://schemas.microsoft.com/office/drawing/2014/main" val="496781785"/>
                    </a:ext>
                  </a:extLst>
                </a:gridCol>
                <a:gridCol w="1557777">
                  <a:extLst>
                    <a:ext uri="{9D8B030D-6E8A-4147-A177-3AD203B41FA5}">
                      <a16:colId xmlns:a16="http://schemas.microsoft.com/office/drawing/2014/main" val="3384613339"/>
                    </a:ext>
                  </a:extLst>
                </a:gridCol>
                <a:gridCol w="1797931">
                  <a:extLst>
                    <a:ext uri="{9D8B030D-6E8A-4147-A177-3AD203B41FA5}">
                      <a16:colId xmlns:a16="http://schemas.microsoft.com/office/drawing/2014/main" val="3263907270"/>
                    </a:ext>
                  </a:extLst>
                </a:gridCol>
                <a:gridCol w="1888191">
                  <a:extLst>
                    <a:ext uri="{9D8B030D-6E8A-4147-A177-3AD203B41FA5}">
                      <a16:colId xmlns:a16="http://schemas.microsoft.com/office/drawing/2014/main" val="474317227"/>
                    </a:ext>
                  </a:extLst>
                </a:gridCol>
              </a:tblGrid>
              <a:tr h="48161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Prefix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Suffix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684385614"/>
                  </a:ext>
                </a:extLst>
              </a:tr>
              <a:tr h="48161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wireless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-less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wire-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66325606"/>
                  </a:ext>
                </a:extLst>
              </a:tr>
              <a:tr h="48161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successfully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-ful and -ly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success-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364071899"/>
                  </a:ext>
                </a:extLst>
              </a:tr>
              <a:tr h="58530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disappear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-appear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932126167"/>
                  </a:ext>
                </a:extLst>
              </a:tr>
              <a:tr h="48161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cordless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-less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-cord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772572144"/>
                  </a:ext>
                </a:extLst>
              </a:tr>
              <a:tr h="48161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terribly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-ly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terrib-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921374026"/>
                  </a:ext>
                </a:extLst>
              </a:tr>
              <a:tr h="49859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antivirus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-virus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817043144"/>
                  </a:ext>
                </a:extLst>
              </a:tr>
              <a:tr h="48414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superbugs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super-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-bugs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155125552"/>
                  </a:ext>
                </a:extLst>
              </a:tr>
              <a:tr h="53833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u="sng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sizable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-able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siz-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160056904"/>
                  </a:ext>
                </a:extLst>
              </a:tr>
              <a:tr h="48161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safety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-ty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safe-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82867020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049308E5-3974-4EF8-8C7D-A0E1DFDCCD00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4196512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E7A1E-24E5-4E6C-94DC-D761A1DE1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Questão 12: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3D8F2-E16C-4953-8B1E-B6D26B8A2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I. ‘</a:t>
            </a:r>
            <a:r>
              <a:rPr lang="en-US" b="1" u="sng" dirty="0"/>
              <a:t>This</a:t>
            </a:r>
            <a:r>
              <a:rPr lang="en-US" b="1" dirty="0"/>
              <a:t> Computer doesn’t cut corners, with basic models featuring a speedy..’</a:t>
            </a:r>
            <a:endParaRPr lang="pt-BR" dirty="0"/>
          </a:p>
          <a:p>
            <a:pPr algn="just"/>
            <a:r>
              <a:rPr lang="pt-BR" b="1" dirty="0"/>
              <a:t>R: </a:t>
            </a:r>
            <a:r>
              <a:rPr lang="pt-BR" dirty="0"/>
              <a:t>O Pronome This significa </a:t>
            </a:r>
            <a:r>
              <a:rPr lang="pt-BR" b="1" dirty="0"/>
              <a:t>Este</a:t>
            </a:r>
            <a:r>
              <a:rPr lang="pt-BR" dirty="0"/>
              <a:t>; então na setença </a:t>
            </a:r>
            <a:r>
              <a:rPr lang="pt-BR" b="1" dirty="0"/>
              <a:t>this</a:t>
            </a:r>
            <a:r>
              <a:rPr lang="pt-BR" dirty="0"/>
              <a:t> refere-se ao Dell Dimension 4600C. Retomando e complementando a idéia que </a:t>
            </a:r>
            <a:r>
              <a:rPr lang="pt-BR" b="1" dirty="0"/>
              <a:t>este</a:t>
            </a:r>
            <a:r>
              <a:rPr lang="pt-BR" dirty="0"/>
              <a:t> computador não faz curvas com modelos básicos com um processador veloz de 2,6 GHz, um par de slots para PC, oito portas USB e até uma porta FireWire - perfeita para os amantes do iPod que não querem ir ao Mac.</a:t>
            </a:r>
          </a:p>
          <a:p>
            <a:r>
              <a:rPr lang="pt-BR" dirty="0"/>
              <a:t> </a:t>
            </a:r>
          </a:p>
          <a:p>
            <a:r>
              <a:rPr lang="en-US" b="1" dirty="0"/>
              <a:t>II.’...</a:t>
            </a:r>
            <a:r>
              <a:rPr lang="en-US" b="1" u="sng" dirty="0"/>
              <a:t>Which</a:t>
            </a:r>
            <a:r>
              <a:rPr lang="en-US" b="1" dirty="0"/>
              <a:t> can print labels containing graphics, photos, logos and bar codes.’</a:t>
            </a:r>
            <a:endParaRPr lang="pt-BR" dirty="0"/>
          </a:p>
          <a:p>
            <a:r>
              <a:rPr lang="pt-BR" b="1" dirty="0"/>
              <a:t>R: </a:t>
            </a:r>
            <a:r>
              <a:rPr lang="pt-BR" dirty="0"/>
              <a:t>O Pronome Which significa </a:t>
            </a:r>
            <a:r>
              <a:rPr lang="pt-BR" b="1" dirty="0"/>
              <a:t>Que; </a:t>
            </a:r>
            <a:r>
              <a:rPr lang="pt-BR" dirty="0"/>
              <a:t>então na setença Which refere-se ao Toque Sistema de rotulagem eletrônico (aparelho do número 9), em que o pronome foi ultizidado para descrever sua função, ou seja, O toque sistema de rotulagem eletrônico que pode imprimir etiquetas contendo gráficos, fotos, logotipos e códigos de barras.</a:t>
            </a:r>
          </a:p>
          <a:p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A56704-E5E6-4ED8-ACC6-986CCF862677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19364506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A2725-CFAC-4BE0-A859-2DA747BB4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OBRIGADO.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E1055-0B0E-480B-932D-5B6C82665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cs typeface="Arial" panose="020B0604020202020204" pitchFamily="34" charset="0"/>
              </a:rPr>
              <a:t>Componentes: </a:t>
            </a:r>
          </a:p>
          <a:p>
            <a:r>
              <a:rPr lang="pt-BR" b="1" dirty="0">
                <a:cs typeface="Arial" panose="020B0604020202020204" pitchFamily="34" charset="0"/>
              </a:rPr>
              <a:t>Anna Tereza Pereira</a:t>
            </a:r>
          </a:p>
          <a:p>
            <a:r>
              <a:rPr lang="pt-BR" b="1" dirty="0">
                <a:cs typeface="Arial" panose="020B0604020202020204" pitchFamily="34" charset="0"/>
              </a:rPr>
              <a:t>Jhoanna Joyse de Sousa Cesário</a:t>
            </a:r>
          </a:p>
          <a:p>
            <a:r>
              <a:rPr lang="pt-BR" b="1" dirty="0">
                <a:cs typeface="Arial" panose="020B0604020202020204" pitchFamily="34" charset="0"/>
              </a:rPr>
              <a:t>Rômulo Galvão de Araújo Souza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33910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0B46E-ACD6-4365-91DC-97DDE706A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Verbos Moldais</a:t>
            </a:r>
            <a:br>
              <a:rPr lang="pt-BR" dirty="0"/>
            </a:br>
            <a:r>
              <a:rPr lang="pt-BR" dirty="0"/>
              <a:t>&amp;</a:t>
            </a:r>
            <a:br>
              <a:rPr lang="pt-BR" dirty="0"/>
            </a:br>
            <a:r>
              <a:rPr lang="pt-BR" dirty="0"/>
              <a:t>Tempos Verbais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161ADF-199A-4A00-B796-DE11DB7FD46E}"/>
              </a:ext>
            </a:extLst>
          </p:cNvPr>
          <p:cNvSpPr/>
          <p:nvPr/>
        </p:nvSpPr>
        <p:spPr>
          <a:xfrm>
            <a:off x="1656431" y="1545864"/>
            <a:ext cx="196337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TEXTO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0F95F19-7499-47A9-8056-695FF5358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33322" y="-17464"/>
            <a:ext cx="5658678" cy="6875463"/>
          </a:xfrm>
        </p:spPr>
      </p:pic>
    </p:spTree>
    <p:extLst>
      <p:ext uri="{BB962C8B-B14F-4D97-AF65-F5344CB8AC3E}">
        <p14:creationId xmlns:p14="http://schemas.microsoft.com/office/powerpoint/2010/main" val="2279897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47D83-0A81-4185-8673-C5C4C32E7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Verbos Moldais presentes no texto: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7878A-9EB4-4CFB-9DF5-871043840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0" y="0"/>
            <a:ext cx="7315199" cy="6858000"/>
          </a:xfrm>
        </p:spPr>
        <p:txBody>
          <a:bodyPr/>
          <a:lstStyle/>
          <a:p>
            <a:pPr lvl="0"/>
            <a:r>
              <a:rPr lang="en-US" dirty="0"/>
              <a:t>“You </a:t>
            </a:r>
            <a:r>
              <a:rPr lang="en-US" u="sng" dirty="0"/>
              <a:t>can</a:t>
            </a:r>
            <a:r>
              <a:rPr lang="en-US" dirty="0"/>
              <a:t> eliminate some of the clutter on your desk…” 		</a:t>
            </a:r>
            <a:r>
              <a:rPr lang="en-US" b="1" dirty="0" err="1"/>
              <a:t>possibilidade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("Você pode eliminar um pouco da desordem na sua mesa...")</a:t>
            </a:r>
          </a:p>
          <a:p>
            <a:pPr lvl="0"/>
            <a:r>
              <a:rPr lang="en-US" dirty="0"/>
              <a:t>“…a bad virus </a:t>
            </a:r>
            <a:r>
              <a:rPr lang="en-US" u="sng" dirty="0"/>
              <a:t>can</a:t>
            </a:r>
            <a:r>
              <a:rPr lang="en-US" dirty="0"/>
              <a:t> put you out of business.” </a:t>
            </a:r>
            <a:r>
              <a:rPr lang="en-US" b="1" dirty="0" err="1"/>
              <a:t>possibilidade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 (“… Um vírus ruim pode tirar você do negócio”.)</a:t>
            </a:r>
          </a:p>
          <a:p>
            <a:pPr lvl="0"/>
            <a:r>
              <a:rPr lang="en-US" dirty="0"/>
              <a:t>“…you </a:t>
            </a:r>
            <a:r>
              <a:rPr lang="en-US" u="sng" dirty="0"/>
              <a:t>can</a:t>
            </a:r>
            <a:r>
              <a:rPr lang="en-US" dirty="0"/>
              <a:t> purchase personal firewall software…” </a:t>
            </a:r>
            <a:r>
              <a:rPr lang="en-US" b="1" dirty="0" err="1"/>
              <a:t>possibilidade</a:t>
            </a:r>
            <a:r>
              <a:rPr lang="en-US" b="1" dirty="0"/>
              <a:t> 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(“… Você pode adquirir software de firewall pessoal…”)</a:t>
            </a:r>
          </a:p>
          <a:p>
            <a:pPr lvl="0"/>
            <a:r>
              <a:rPr lang="en-US" dirty="0"/>
              <a:t>“…which </a:t>
            </a:r>
            <a:r>
              <a:rPr lang="en-US" u="sng" dirty="0"/>
              <a:t>can</a:t>
            </a:r>
            <a:r>
              <a:rPr lang="en-US" dirty="0"/>
              <a:t> print labels containing graphics, photos, logos and bar codes.” </a:t>
            </a:r>
            <a:r>
              <a:rPr lang="en-US" b="1" dirty="0" err="1"/>
              <a:t>capacidade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(“… Que pode imprimir etiquetas contendo gráficos, fotos, logotipos e códigos de barras.”)</a:t>
            </a:r>
          </a:p>
          <a:p>
            <a:pPr lvl="0"/>
            <a:r>
              <a:rPr lang="en-US" dirty="0"/>
              <a:t>“…you </a:t>
            </a:r>
            <a:r>
              <a:rPr lang="en-US" u="sng" dirty="0"/>
              <a:t>can</a:t>
            </a:r>
            <a:r>
              <a:rPr lang="en-US" dirty="0"/>
              <a:t> maintain good posture with the help…” </a:t>
            </a:r>
            <a:r>
              <a:rPr lang="en-US" b="1" dirty="0" err="1"/>
              <a:t>possibilidade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("... você pode manter uma boa postura com a ajuda ...")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44967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1B27E-4A97-4714-91B0-54CA1E4EA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26" y="0"/>
            <a:ext cx="6904383" cy="70104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“…and your clients </a:t>
            </a:r>
            <a:r>
              <a:rPr lang="en-US" u="sng" dirty="0"/>
              <a:t>can</a:t>
            </a:r>
            <a:r>
              <a:rPr lang="en-US" dirty="0"/>
              <a:t> get down to business.” </a:t>
            </a:r>
            <a:r>
              <a:rPr lang="en-US" b="1" dirty="0" err="1"/>
              <a:t>possibilidade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 ("... e seus clientes podem começar a trabalhar.")</a:t>
            </a:r>
          </a:p>
          <a:p>
            <a:pPr lvl="0"/>
            <a:r>
              <a:rPr lang="en-US" dirty="0"/>
              <a:t>“And </a:t>
            </a:r>
            <a:r>
              <a:rPr lang="en-US" u="sng" dirty="0"/>
              <a:t>wouldn't</a:t>
            </a:r>
            <a:r>
              <a:rPr lang="en-US" dirty="0"/>
              <a:t> it be nice to make your office disappear at the end of your workday?”</a:t>
            </a:r>
            <a:r>
              <a:rPr lang="en-US" b="1" dirty="0"/>
              <a:t> </a:t>
            </a:r>
            <a:r>
              <a:rPr lang="en-US" b="1" dirty="0" err="1"/>
              <a:t>oferta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("E não seria bom fazer o seu escritório desaparecer no final do seu dia de trabalho?")</a:t>
            </a:r>
          </a:p>
          <a:p>
            <a:pPr lvl="0"/>
            <a:r>
              <a:rPr lang="en-US" dirty="0"/>
              <a:t>“</a:t>
            </a:r>
            <a:r>
              <a:rPr lang="en-US" u="sng" dirty="0"/>
              <a:t>Should</a:t>
            </a:r>
            <a:r>
              <a:rPr lang="en-US" dirty="0"/>
              <a:t> you ever step outside the office…” </a:t>
            </a:r>
            <a:r>
              <a:rPr lang="en-US" b="1" dirty="0" err="1"/>
              <a:t>conselho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(“Se você pisar fora do escritório…”)</a:t>
            </a:r>
          </a:p>
          <a:p>
            <a:pPr lvl="0"/>
            <a:r>
              <a:rPr lang="en-US" dirty="0"/>
              <a:t>“A massive tower PC </a:t>
            </a:r>
            <a:r>
              <a:rPr lang="en-US" u="sng" dirty="0"/>
              <a:t>might</a:t>
            </a:r>
            <a:r>
              <a:rPr lang="en-US" dirty="0"/>
              <a:t> be great for gaming…” </a:t>
            </a:r>
            <a:r>
              <a:rPr lang="en-US" b="1" dirty="0" err="1"/>
              <a:t>possibilidade</a:t>
            </a:r>
            <a:r>
              <a:rPr lang="en-US" b="1" dirty="0"/>
              <a:t> </a:t>
            </a:r>
            <a:r>
              <a:rPr lang="en-US" b="1" dirty="0" err="1"/>
              <a:t>pequena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(“Um enorme PC torre pode ser ótimo para jogos…”)</a:t>
            </a:r>
          </a:p>
          <a:p>
            <a:pPr lvl="0"/>
            <a:r>
              <a:rPr lang="en-US" dirty="0"/>
              <a:t>“…you'll need to take only one gadget with you…” </a:t>
            </a:r>
            <a:r>
              <a:rPr lang="en-US" b="1" dirty="0" err="1"/>
              <a:t>futuro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(“… Você precisará levar apenas um gadget com você)</a:t>
            </a:r>
          </a:p>
          <a:p>
            <a:pPr lvl="0"/>
            <a:r>
              <a:rPr lang="en-US" dirty="0"/>
              <a:t>”These antivirus vendors </a:t>
            </a:r>
            <a:r>
              <a:rPr lang="en-US" u="sng" dirty="0"/>
              <a:t>will</a:t>
            </a:r>
            <a:r>
              <a:rPr lang="en-US" dirty="0"/>
              <a:t> keep you up to speed in the battle against the latest superbugs.” </a:t>
            </a:r>
            <a:r>
              <a:rPr lang="pt-BR" b="1" dirty="0"/>
              <a:t>Future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("Esses fornecedores de antivírus irão ajudá-lo a acelerar a batalha contra as mais recentes superbactérias.")</a:t>
            </a:r>
          </a:p>
          <a:p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0D60A6-53FB-46B5-90C5-EBD416050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Verbos Moldais presentes no texto: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0608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16B4-D3F2-4C89-BC75-42154DE2B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Tempos Verbais presentes no texto: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A7E6E-9CC8-4441-B133-CDAFA11C8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Present Continuous (TO BE + MAIN VERB + ING) </a:t>
            </a:r>
            <a:endParaRPr lang="pt-BR" dirty="0"/>
          </a:p>
          <a:p>
            <a:r>
              <a:rPr lang="pt-BR" i="1" dirty="0"/>
              <a:t>Usado para expressar situações que estão ocorrendo naquele momento ou acabaram de acontecer</a:t>
            </a:r>
            <a:endParaRPr lang="pt-BR" dirty="0"/>
          </a:p>
          <a:p>
            <a:r>
              <a:rPr lang="pt-BR" b="1" dirty="0"/>
              <a:t>Exemplos do Texto:</a:t>
            </a:r>
            <a:endParaRPr lang="pt-BR" dirty="0"/>
          </a:p>
          <a:p>
            <a:pPr lvl="0"/>
            <a:r>
              <a:rPr lang="en-US" dirty="0"/>
              <a:t>“These days more of us </a:t>
            </a:r>
            <a:r>
              <a:rPr lang="en-US" u="sng" dirty="0"/>
              <a:t>are working</a:t>
            </a:r>
            <a:r>
              <a:rPr lang="en-US" dirty="0"/>
              <a:t> at home…”</a:t>
            </a:r>
            <a:endParaRPr lang="pt-BR" dirty="0"/>
          </a:p>
          <a:p>
            <a:pPr lvl="0"/>
            <a:r>
              <a:rPr lang="en-US" dirty="0"/>
              <a:t>“We</a:t>
            </a:r>
            <a:r>
              <a:rPr lang="en-US" u="sng" dirty="0"/>
              <a:t>'re tucking </a:t>
            </a:r>
            <a:r>
              <a:rPr lang="en-US" dirty="0"/>
              <a:t>desktop computers under kitchen tables…”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en-US" b="1" dirty="0"/>
              <a:t>Simple Present (TO BE or NORMAL VERB)</a:t>
            </a:r>
            <a:endParaRPr lang="pt-BR" dirty="0"/>
          </a:p>
          <a:p>
            <a:r>
              <a:rPr lang="pt-BR" i="1" dirty="0"/>
              <a:t>Usado para expressar ações habituais, situações e fatos atuais, além de ser usado para expressar gostos, desejos, sentimentos e opiniões.</a:t>
            </a:r>
            <a:endParaRPr lang="pt-BR" dirty="0"/>
          </a:p>
          <a:p>
            <a:r>
              <a:rPr lang="pt-BR" b="1" dirty="0"/>
              <a:t>Exemplos do Texto:</a:t>
            </a:r>
            <a:endParaRPr lang="pt-BR" dirty="0"/>
          </a:p>
          <a:p>
            <a:pPr lvl="0"/>
            <a:r>
              <a:rPr lang="en-US" dirty="0"/>
              <a:t>“Here </a:t>
            </a:r>
            <a:r>
              <a:rPr lang="en-US" u="sng" dirty="0"/>
              <a:t>are</a:t>
            </a:r>
            <a:r>
              <a:rPr lang="en-US" dirty="0"/>
              <a:t> some tips on how to make your home office…”</a:t>
            </a:r>
            <a:endParaRPr lang="pt-BR" dirty="0"/>
          </a:p>
          <a:p>
            <a:pPr lvl="0"/>
            <a:r>
              <a:rPr lang="en-US" dirty="0"/>
              <a:t>“…</a:t>
            </a:r>
            <a:r>
              <a:rPr lang="en-US" u="sng" dirty="0"/>
              <a:t>offers</a:t>
            </a:r>
            <a:r>
              <a:rPr lang="en-US" dirty="0"/>
              <a:t> photo-quality color printing...”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76482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80FEB-BBAC-4A0A-8DD4-60352954E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2916" y="330923"/>
            <a:ext cx="7073553" cy="652888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Simple Future (WILL + MAIN VERB or BE GOING TO + MAIN VERB)</a:t>
            </a:r>
            <a:endParaRPr lang="pt-BR" dirty="0"/>
          </a:p>
          <a:p>
            <a:r>
              <a:rPr lang="pt-BR" i="1" dirty="0"/>
              <a:t>Usado para expressar ações que irão acontecer no futuro, além de ações que provavelmente acontecerão no futuro. </a:t>
            </a:r>
            <a:endParaRPr lang="pt-BR" dirty="0"/>
          </a:p>
          <a:p>
            <a:r>
              <a:rPr lang="pt-BR" b="1" dirty="0"/>
              <a:t>Exemplos do Texto:</a:t>
            </a:r>
            <a:endParaRPr lang="pt-BR" dirty="0"/>
          </a:p>
          <a:p>
            <a:pPr lvl="0"/>
            <a:r>
              <a:rPr lang="en-US" dirty="0"/>
              <a:t>“…you</a:t>
            </a:r>
            <a:r>
              <a:rPr lang="en-US" u="sng" dirty="0"/>
              <a:t>'ll need </a:t>
            </a:r>
            <a:r>
              <a:rPr lang="en-US" dirty="0"/>
              <a:t>to take only one gadget with you…”</a:t>
            </a:r>
            <a:endParaRPr lang="pt-BR" dirty="0"/>
          </a:p>
          <a:p>
            <a:pPr lvl="0"/>
            <a:r>
              <a:rPr lang="en-US" dirty="0"/>
              <a:t>”These antivirus vendors </a:t>
            </a:r>
            <a:r>
              <a:rPr lang="en-US" u="sng" dirty="0"/>
              <a:t>will keep</a:t>
            </a:r>
            <a:r>
              <a:rPr lang="en-US" dirty="0"/>
              <a:t> you up to speed in the battle against the latest superbugs.”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en-US" b="1" dirty="0"/>
              <a:t>Simple Present (Negative) (DON 'T or DOESN 'T + VERB)</a:t>
            </a:r>
            <a:endParaRPr lang="pt-BR" dirty="0"/>
          </a:p>
          <a:p>
            <a:pPr lvl="0"/>
            <a:r>
              <a:rPr lang="en-US" dirty="0"/>
              <a:t>“…and </a:t>
            </a:r>
            <a:r>
              <a:rPr lang="en-US" u="sng" dirty="0"/>
              <a:t>don't let</a:t>
            </a:r>
            <a:r>
              <a:rPr lang="en-US" dirty="0"/>
              <a:t> the name fool you…”</a:t>
            </a:r>
            <a:endParaRPr lang="pt-BR" dirty="0"/>
          </a:p>
          <a:p>
            <a:pPr lvl="0"/>
            <a:r>
              <a:rPr lang="en-US" dirty="0"/>
              <a:t>“This computer </a:t>
            </a:r>
            <a:r>
              <a:rPr lang="en-US" u="sng" dirty="0"/>
              <a:t>doesn't cut </a:t>
            </a:r>
            <a:r>
              <a:rPr lang="en-US" dirty="0"/>
              <a:t>corners, with basic models…”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en-US" b="1" dirty="0"/>
              <a:t>Simple Past (MAIN VERB + ED)</a:t>
            </a:r>
            <a:endParaRPr lang="pt-BR" dirty="0"/>
          </a:p>
          <a:p>
            <a:r>
              <a:rPr lang="pt-BR" i="1" dirty="0"/>
              <a:t>Usado para expressar situações que já ocorreram e não ocorrerão mais, ou seja, ações que começaram e terminaram no passado. Nesse tempo verbal, é necessário observar se os verbos são regulares (recebem o “-ed”) ou irregulares (mudam de forma) quando conjugados.</a:t>
            </a:r>
            <a:endParaRPr lang="pt-BR" dirty="0"/>
          </a:p>
          <a:p>
            <a:r>
              <a:rPr lang="pt-BR" b="1" dirty="0"/>
              <a:t>Exemplo do Texto:</a:t>
            </a:r>
            <a:endParaRPr lang="pt-BR" dirty="0"/>
          </a:p>
          <a:p>
            <a:pPr lvl="0"/>
            <a:r>
              <a:rPr lang="en-US" dirty="0"/>
              <a:t>“…includes keyboard, not </a:t>
            </a:r>
            <a:r>
              <a:rPr lang="en-US" u="sng" dirty="0"/>
              <a:t>pictured</a:t>
            </a:r>
            <a:r>
              <a:rPr lang="en-US" dirty="0"/>
              <a:t>; …”</a:t>
            </a:r>
            <a:endParaRPr lang="pt-BR" dirty="0"/>
          </a:p>
          <a:p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A505D3D-1AC9-4A86-A647-8485D5FFC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Tempos Verbais presentes no texto: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8432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8EBEB-6E2A-4A69-8E59-A07059661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Questão 1: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E98CB-CF9C-4A0B-8C95-DA929BAE4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>
                <a:solidFill>
                  <a:schemeClr val="accent1"/>
                </a:solidFill>
              </a:rPr>
              <a:t>1 - </a:t>
            </a:r>
            <a:r>
              <a:rPr lang="pt-BR" dirty="0"/>
              <a:t>impressora </a:t>
            </a:r>
            <a:r>
              <a:rPr lang="pt-PT" dirty="0"/>
              <a:t>HP Deskjet C8112A</a:t>
            </a:r>
            <a:br>
              <a:rPr lang="pt-PT" dirty="0"/>
            </a:br>
            <a:r>
              <a:rPr lang="pt-PT" dirty="0">
                <a:solidFill>
                  <a:schemeClr val="accent1"/>
                </a:solidFill>
              </a:rPr>
              <a:t>2 – </a:t>
            </a:r>
            <a:r>
              <a:rPr lang="pt-PT" dirty="0"/>
              <a:t>Centro de comunicação Sharp ( impressora Multfuncional)</a:t>
            </a:r>
            <a:br>
              <a:rPr lang="pt-PT" dirty="0"/>
            </a:br>
            <a:r>
              <a:rPr lang="pt-PT" dirty="0">
                <a:solidFill>
                  <a:schemeClr val="accent1"/>
                </a:solidFill>
              </a:rPr>
              <a:t>3-</a:t>
            </a:r>
            <a:r>
              <a:rPr lang="pt-PT" dirty="0"/>
              <a:t> Monitor 15</a:t>
            </a:r>
            <a:br>
              <a:rPr lang="pt-PT" dirty="0"/>
            </a:br>
            <a:r>
              <a:rPr lang="pt-PT" dirty="0">
                <a:solidFill>
                  <a:schemeClr val="accent1"/>
                </a:solidFill>
              </a:rPr>
              <a:t>4-</a:t>
            </a:r>
            <a:r>
              <a:rPr lang="pt-PT" dirty="0"/>
              <a:t> Pocket PC ( Palm)</a:t>
            </a:r>
            <a:br>
              <a:rPr lang="pt-PT" dirty="0"/>
            </a:br>
            <a:r>
              <a:rPr lang="pt-PT" dirty="0">
                <a:solidFill>
                  <a:schemeClr val="accent1"/>
                </a:solidFill>
              </a:rPr>
              <a:t>5-</a:t>
            </a:r>
            <a:r>
              <a:rPr lang="pt-PT" dirty="0"/>
              <a:t> Mouse Wireless</a:t>
            </a:r>
            <a:br>
              <a:rPr lang="pt-PT" dirty="0"/>
            </a:br>
            <a:r>
              <a:rPr lang="pt-PT" dirty="0">
                <a:solidFill>
                  <a:schemeClr val="accent1"/>
                </a:solidFill>
              </a:rPr>
              <a:t>6-</a:t>
            </a:r>
            <a:r>
              <a:rPr lang="pt-PT" dirty="0"/>
              <a:t> Gabinete Computador Torre </a:t>
            </a:r>
            <a:br>
              <a:rPr lang="pt-PT" dirty="0"/>
            </a:br>
            <a:r>
              <a:rPr lang="pt-PT" dirty="0">
                <a:solidFill>
                  <a:schemeClr val="accent1"/>
                </a:solidFill>
              </a:rPr>
              <a:t>7-</a:t>
            </a:r>
            <a:r>
              <a:rPr lang="pt-PT" dirty="0"/>
              <a:t> Rack para computador e acessórios (estação de trabalho)</a:t>
            </a:r>
            <a:br>
              <a:rPr lang="pt-PT" dirty="0"/>
            </a:br>
            <a:r>
              <a:rPr lang="pt-PT" dirty="0">
                <a:solidFill>
                  <a:schemeClr val="accent1"/>
                </a:solidFill>
              </a:rPr>
              <a:t>8-</a:t>
            </a:r>
            <a:r>
              <a:rPr lang="pt-PT" dirty="0"/>
              <a:t> Impressora Brother</a:t>
            </a:r>
            <a:br>
              <a:rPr lang="pt-PT" dirty="0"/>
            </a:br>
            <a:r>
              <a:rPr lang="pt-PT" dirty="0">
                <a:solidFill>
                  <a:schemeClr val="accent1"/>
                </a:solidFill>
              </a:rPr>
              <a:t>9-</a:t>
            </a:r>
            <a:r>
              <a:rPr lang="pt-PT" dirty="0"/>
              <a:t> Impressora de etiquetas e rótulos (rotuladora)</a:t>
            </a:r>
            <a:endParaRPr lang="pt-BR" dirty="0"/>
          </a:p>
          <a:p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331373-D3AA-4339-93AF-C0DB0743204C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32926317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A5C05-2DE6-4012-9769-BE711859B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Questão 2: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AFF83-BCF0-4D60-A437-A542D9AC7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Office; practical; Functionality; practicality; online; computers; working; equipment; comfortable; organizer; printing.</a:t>
            </a:r>
            <a:endParaRPr lang="pt-BR" dirty="0"/>
          </a:p>
          <a:p>
            <a:endParaRPr lang="pt-B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793F64-DB36-42AD-A4E0-7867F928896B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23018409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D0E97-B367-4C2C-ABE8-FEBEEA70B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Questão 3:</a:t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70699-4ED7-4EA5-A22C-01A4398AB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/>
              <a:t>Trata-se de anuncios e propagandas comerciais, bem como sujestões de novos dispositivos tecnológicos que ajudem no trabalho, com ênfase nos escritórios residenciais. Assim como também abordam anuncios e segurança com relação a estes dispositivos.</a:t>
            </a:r>
            <a:endParaRPr lang="pt-BR" dirty="0"/>
          </a:p>
          <a:p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6BC9F1-1B59-459A-81BA-178EC409EAA8}"/>
              </a:ext>
            </a:extLst>
          </p:cNvPr>
          <p:cNvSpPr/>
          <p:nvPr/>
        </p:nvSpPr>
        <p:spPr>
          <a:xfrm>
            <a:off x="1656431" y="1665134"/>
            <a:ext cx="196337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</a:rPr>
              <a:t>RESPOSTAS</a:t>
            </a:r>
          </a:p>
        </p:txBody>
      </p:sp>
    </p:spTree>
    <p:extLst>
      <p:ext uri="{BB962C8B-B14F-4D97-AF65-F5344CB8AC3E}">
        <p14:creationId xmlns:p14="http://schemas.microsoft.com/office/powerpoint/2010/main" val="1717126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74</TotalTime>
  <Words>1139</Words>
  <Application>Microsoft Office PowerPoint</Application>
  <PresentationFormat>Widescreen</PresentationFormat>
  <Paragraphs>181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Rockwell</vt:lpstr>
      <vt:lpstr>Wingdings</vt:lpstr>
      <vt:lpstr>Atlas</vt:lpstr>
      <vt:lpstr>EXERCÍCIO DO LIVRO </vt:lpstr>
      <vt:lpstr>Verbos Moldais &amp; Tempos Verbais</vt:lpstr>
      <vt:lpstr>Verbos Moldais presentes no texto: </vt:lpstr>
      <vt:lpstr>Verbos Moldais presentes no texto: </vt:lpstr>
      <vt:lpstr>Tempos Verbais presentes no texto: </vt:lpstr>
      <vt:lpstr>Tempos Verbais presentes no texto: </vt:lpstr>
      <vt:lpstr>Questão 1: </vt:lpstr>
      <vt:lpstr>Questão 2: </vt:lpstr>
      <vt:lpstr>Questão 3: </vt:lpstr>
      <vt:lpstr>Questão 4: </vt:lpstr>
      <vt:lpstr>Questão 5: </vt:lpstr>
      <vt:lpstr>Questão 6: </vt:lpstr>
      <vt:lpstr>Questão 7: </vt:lpstr>
      <vt:lpstr>Questão 8:  </vt:lpstr>
      <vt:lpstr>Questão 9: </vt:lpstr>
      <vt:lpstr>Questão 10: </vt:lpstr>
      <vt:lpstr>Questão 11: </vt:lpstr>
      <vt:lpstr>Questão 12: </vt:lpstr>
      <vt:lpstr>OBRIGADO.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EXERCÍCIO DO LIVRO</dc:title>
  <dc:creator>ზㅤJσyse M</dc:creator>
  <cp:lastModifiedBy>ზㅤJσyse M</cp:lastModifiedBy>
  <cp:revision>10</cp:revision>
  <dcterms:created xsi:type="dcterms:W3CDTF">2018-06-09T18:20:57Z</dcterms:created>
  <dcterms:modified xsi:type="dcterms:W3CDTF">2018-06-10T04:24:29Z</dcterms:modified>
</cp:coreProperties>
</file>