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59" r:id="rId4"/>
    <p:sldId id="257" r:id="rId5"/>
    <p:sldId id="258" r:id="rId6"/>
    <p:sldId id="265" r:id="rId7"/>
    <p:sldId id="267" r:id="rId8"/>
    <p:sldId id="268" r:id="rId9"/>
    <p:sldId id="269" r:id="rId10"/>
    <p:sldId id="270" r:id="rId11"/>
    <p:sldId id="271" r:id="rId12"/>
    <p:sldId id="273" r:id="rId13"/>
    <p:sldId id="274" r:id="rId14"/>
    <p:sldId id="275" r:id="rId15"/>
    <p:sldId id="276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3B03E0-90D2-4DF6-99A9-E5228EFDCF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954338"/>
            <a:ext cx="8915399" cy="3823043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b="1" dirty="0"/>
              <a:t>language work: Adverbs of frequency</a:t>
            </a:r>
            <a:br>
              <a:rPr lang="en-US" dirty="0"/>
            </a:br>
            <a:r>
              <a:rPr lang="en-US" sz="3600" dirty="0"/>
              <a:t>(</a:t>
            </a:r>
            <a:r>
              <a:rPr lang="pt-BR" sz="3600" dirty="0"/>
              <a:t>trabalho de linguagem: advérbios de frequência)</a:t>
            </a:r>
            <a:br>
              <a:rPr lang="en-US" dirty="0"/>
            </a:b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B79C5DC-15C7-43A5-8FA6-066FA7037B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modal verbs and verb tense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97122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Atividade 3 </a:t>
            </a:r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696" y="2285999"/>
            <a:ext cx="4338704" cy="3377045"/>
          </a:xfrm>
        </p:spPr>
      </p:pic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BR" b="1" i="1" dirty="0"/>
              <a:t>As forma que Anne se mantem atualizada com os novos desenvolvimento na computação:</a:t>
            </a:r>
          </a:p>
        </p:txBody>
      </p:sp>
      <p:sp>
        <p:nvSpPr>
          <p:cNvPr id="6" name="Elipse 5"/>
          <p:cNvSpPr/>
          <p:nvPr/>
        </p:nvSpPr>
        <p:spPr>
          <a:xfrm>
            <a:off x="3096491" y="3616036"/>
            <a:ext cx="103909" cy="1662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lipse 6"/>
          <p:cNvSpPr/>
          <p:nvPr/>
        </p:nvSpPr>
        <p:spPr>
          <a:xfrm>
            <a:off x="3096491" y="4239491"/>
            <a:ext cx="103909" cy="1662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Elipse 8"/>
          <p:cNvSpPr/>
          <p:nvPr/>
        </p:nvSpPr>
        <p:spPr>
          <a:xfrm>
            <a:off x="3096491" y="4592782"/>
            <a:ext cx="103909" cy="1662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9009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Atividade 4 </a:t>
            </a:r>
            <a:br>
              <a:rPr lang="pt-BR" dirty="0"/>
            </a:br>
            <a:r>
              <a:rPr lang="pt-BR" sz="1400" dirty="0" err="1"/>
              <a:t>obs</a:t>
            </a:r>
            <a:r>
              <a:rPr lang="pt-BR" sz="1400" dirty="0"/>
              <a:t>:</a:t>
            </a:r>
            <a:r>
              <a:rPr lang="pt-BR" dirty="0"/>
              <a:t> </a:t>
            </a:r>
            <a:r>
              <a:rPr lang="pt-BR" sz="1600" dirty="0"/>
              <a:t>a questão estará na folha de papel por motivo de ser muito grande .</a:t>
            </a:r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5701" y="2183641"/>
            <a:ext cx="4607929" cy="3350525"/>
          </a:xfrm>
        </p:spPr>
      </p:pic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BR" b="1" i="1" dirty="0"/>
              <a:t>Esta tabela mostra o numero de problemas com hardware  e software que Anne tinha tido ano passado, descreva como muitas vezes esses problemas aconteceram, usando os advérbios acima.</a:t>
            </a:r>
          </a:p>
          <a:p>
            <a:r>
              <a:rPr lang="pt-BR" b="1" i="1" dirty="0"/>
              <a:t>Obs.; os adverbio no final do texto</a:t>
            </a:r>
            <a:r>
              <a:rPr lang="pt-B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154854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Atividade 5 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8632970" cy="3777622"/>
          </a:xfrm>
        </p:spPr>
        <p:txBody>
          <a:bodyPr>
            <a:normAutofit fontScale="25000" lnSpcReduction="20000"/>
          </a:bodyPr>
          <a:lstStyle/>
          <a:p>
            <a:r>
              <a:rPr lang="pt-BR" sz="8000" dirty="0"/>
              <a:t>Colocar os dispositivos das listas nesses conjuntos </a:t>
            </a:r>
          </a:p>
          <a:p>
            <a:endParaRPr lang="pt-BR" sz="5600" dirty="0"/>
          </a:p>
          <a:p>
            <a:r>
              <a:rPr lang="pt-BR" sz="7200" dirty="0"/>
              <a:t>Entrada :                                 saída:                                    armazenamento :</a:t>
            </a:r>
          </a:p>
          <a:p>
            <a:r>
              <a:rPr lang="pt-BR" sz="7200" dirty="0"/>
              <a:t>Câmera digital                   impressora                              CD – rom disco </a:t>
            </a:r>
          </a:p>
          <a:p>
            <a:r>
              <a:rPr lang="pt-BR" sz="7200" dirty="0"/>
              <a:t>Teclado                               monitor                                    disquete </a:t>
            </a:r>
          </a:p>
          <a:p>
            <a:r>
              <a:rPr lang="pt-BR" sz="7200" dirty="0"/>
              <a:t>Microfone                           disco rígido                             disco magnético </a:t>
            </a:r>
          </a:p>
          <a:p>
            <a:r>
              <a:rPr lang="pt-BR" sz="7200" dirty="0"/>
              <a:t>Scanner                                                                                 óptico                            </a:t>
            </a:r>
          </a:p>
          <a:p>
            <a:r>
              <a:rPr lang="pt-BR" sz="7200" dirty="0"/>
              <a:t>                                                                                              fita magnética                                         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 flipH="1" flipV="1">
            <a:off x="11992982" y="5911222"/>
            <a:ext cx="611189" cy="133274"/>
          </a:xfrm>
        </p:spPr>
        <p:txBody>
          <a:bodyPr>
            <a:normAutofit fontScale="25000" lnSpcReduction="20000"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71740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Conteúdo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040" y="2126222"/>
            <a:ext cx="4883727" cy="3778250"/>
          </a:xfrm>
        </p:spPr>
      </p:pic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7575059" y="205409"/>
            <a:ext cx="4313864" cy="6652591"/>
          </a:xfrm>
        </p:spPr>
        <p:txBody>
          <a:bodyPr/>
          <a:lstStyle/>
          <a:p>
            <a:r>
              <a:rPr lang="pt-BR" b="1" i="1" dirty="0"/>
              <a:t>Responda essas perguntas com frases completas. Em seguida ligue sua respostas para fazer um pequeno paragrafo sobre Anne</a:t>
            </a:r>
            <a:r>
              <a:rPr lang="pt-BR" dirty="0"/>
              <a:t>.  </a:t>
            </a:r>
          </a:p>
          <a:p>
            <a:r>
              <a:rPr lang="pt-BR" b="1" i="1" dirty="0"/>
              <a:t>1 que tipo de trabalho faz Anne ? </a:t>
            </a:r>
          </a:p>
          <a:p>
            <a:r>
              <a:rPr lang="pt-BR" b="1" i="1" dirty="0"/>
              <a:t>2 o que ela mas gosta no trabalho ? </a:t>
            </a:r>
          </a:p>
          <a:p>
            <a:r>
              <a:rPr lang="pt-BR" b="1" i="1" dirty="0"/>
              <a:t>3 que tipo de problema as pessoas tem como o hardware ?</a:t>
            </a:r>
          </a:p>
          <a:p>
            <a:r>
              <a:rPr lang="pt-BR" b="1" i="1" dirty="0"/>
              <a:t>4 por que os computadores congelam ? </a:t>
            </a:r>
          </a:p>
          <a:p>
            <a:r>
              <a:rPr lang="pt-BR" b="1" i="1" dirty="0"/>
              <a:t>5 como ela acompanha os novos desenvolvimento na computação ?</a:t>
            </a:r>
          </a:p>
          <a:p>
            <a:r>
              <a:rPr lang="pt-BR" b="1" i="1" dirty="0"/>
              <a:t>6 que tipo de curso ela fez ?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577029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Atividade 7 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497496" y="1192696"/>
            <a:ext cx="10007115" cy="4711148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					 </a:t>
            </a:r>
            <a:br>
              <a:rPr lang="pt-BR" dirty="0"/>
            </a:br>
            <a:r>
              <a:rPr lang="pt-BR" dirty="0"/>
              <a:t>								</a:t>
            </a:r>
            <a:r>
              <a:rPr lang="pt-BR" b="1" u="sng" dirty="0" err="1"/>
              <a:t>Anne's</a:t>
            </a:r>
            <a:r>
              <a:rPr lang="pt-BR" b="1" u="sng" dirty="0"/>
              <a:t> </a:t>
            </a:r>
            <a:r>
              <a:rPr lang="pt-BR" b="1" u="sng" dirty="0" err="1"/>
              <a:t>work</a:t>
            </a:r>
            <a:endParaRPr lang="pt-BR" b="1" u="sng" dirty="0"/>
          </a:p>
          <a:p>
            <a:pPr marL="0" indent="0">
              <a:buNone/>
            </a:pPr>
            <a:r>
              <a:rPr lang="pt-BR" dirty="0"/>
              <a:t>	Anne, </a:t>
            </a:r>
            <a:r>
              <a:rPr lang="pt-BR" dirty="0" err="1"/>
              <a:t>is</a:t>
            </a:r>
            <a:r>
              <a:rPr lang="pt-BR" dirty="0"/>
              <a:t> a </a:t>
            </a:r>
            <a:r>
              <a:rPr lang="pt-BR" dirty="0" err="1"/>
              <a:t>computer</a:t>
            </a:r>
            <a:r>
              <a:rPr lang="pt-BR" dirty="0"/>
              <a:t> </a:t>
            </a:r>
            <a:r>
              <a:rPr lang="pt-BR" dirty="0" err="1"/>
              <a:t>technician</a:t>
            </a:r>
            <a:r>
              <a:rPr lang="pt-BR" dirty="0"/>
              <a:t> </a:t>
            </a:r>
            <a:r>
              <a:rPr lang="pt-BR" dirty="0" err="1"/>
              <a:t>at</a:t>
            </a:r>
            <a:r>
              <a:rPr lang="pt-BR" dirty="0"/>
              <a:t> a </a:t>
            </a:r>
            <a:r>
              <a:rPr lang="pt-BR" dirty="0" err="1"/>
              <a:t>majorinsurance</a:t>
            </a:r>
            <a:r>
              <a:rPr lang="pt-BR" dirty="0"/>
              <a:t> </a:t>
            </a:r>
            <a:r>
              <a:rPr lang="pt-BR" dirty="0" err="1"/>
              <a:t>company</a:t>
            </a:r>
            <a:r>
              <a:rPr lang="pt-BR" dirty="0"/>
              <a:t>. </a:t>
            </a:r>
            <a:r>
              <a:rPr lang="pt-BR" dirty="0" err="1"/>
              <a:t>Where</a:t>
            </a:r>
            <a:r>
              <a:rPr lang="pt-BR" dirty="0"/>
              <a:t> </a:t>
            </a:r>
            <a:r>
              <a:rPr lang="pt-BR" dirty="0" err="1"/>
              <a:t>she</a:t>
            </a:r>
            <a:r>
              <a:rPr lang="pt-BR" dirty="0"/>
              <a:t> </a:t>
            </a:r>
            <a:r>
              <a:rPr lang="pt-BR" dirty="0" err="1"/>
              <a:t>scems</a:t>
            </a:r>
            <a:r>
              <a:rPr lang="pt-BR" dirty="0"/>
              <a:t> o </a:t>
            </a:r>
            <a:r>
              <a:rPr lang="pt-BR" dirty="0" err="1"/>
              <a:t>be</a:t>
            </a:r>
            <a:r>
              <a:rPr lang="pt-BR" dirty="0"/>
              <a:t> </a:t>
            </a:r>
            <a:r>
              <a:rPr lang="pt-BR" dirty="0" err="1"/>
              <a:t>very</a:t>
            </a:r>
            <a:r>
              <a:rPr lang="pt-BR" dirty="0"/>
              <a:t> </a:t>
            </a:r>
            <a:r>
              <a:rPr lang="pt-BR" dirty="0" err="1"/>
              <a:t>much</a:t>
            </a:r>
            <a:r>
              <a:rPr lang="pt-BR" dirty="0"/>
              <a:t>, </a:t>
            </a:r>
            <a:r>
              <a:rPr lang="pt-BR" dirty="0" err="1"/>
              <a:t>because</a:t>
            </a:r>
            <a:r>
              <a:rPr lang="pt-BR" dirty="0"/>
              <a:t> </a:t>
            </a:r>
            <a:r>
              <a:rPr lang="pt-BR" dirty="0" err="1"/>
              <a:t>according</a:t>
            </a:r>
            <a:r>
              <a:rPr lang="pt-BR" dirty="0"/>
              <a:t>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her</a:t>
            </a:r>
            <a:r>
              <a:rPr lang="pt-BR" dirty="0"/>
              <a:t> </a:t>
            </a:r>
            <a:r>
              <a:rPr lang="pt-BR" dirty="0" err="1"/>
              <a:t>every</a:t>
            </a:r>
            <a:r>
              <a:rPr lang="pt-BR" dirty="0"/>
              <a:t> </a:t>
            </a:r>
            <a:r>
              <a:rPr lang="pt-BR" dirty="0" err="1"/>
              <a:t>day</a:t>
            </a:r>
            <a:r>
              <a:rPr lang="pt-BR" dirty="0"/>
              <a:t> </a:t>
            </a:r>
            <a:r>
              <a:rPr lang="pt-BR" dirty="0" err="1"/>
              <a:t>is</a:t>
            </a:r>
            <a:r>
              <a:rPr lang="pt-BR" dirty="0"/>
              <a:t> </a:t>
            </a:r>
            <a:r>
              <a:rPr lang="pt-BR" dirty="0" err="1"/>
              <a:t>something</a:t>
            </a:r>
            <a:r>
              <a:rPr lang="pt-BR" dirty="0"/>
              <a:t> new. People </a:t>
            </a:r>
            <a:r>
              <a:rPr lang="pt-BR" dirty="0" err="1"/>
              <a:t>ask</a:t>
            </a:r>
            <a:r>
              <a:rPr lang="pt-BR" dirty="0"/>
              <a:t> for </a:t>
            </a:r>
            <a:r>
              <a:rPr lang="pt-BR" dirty="0" err="1"/>
              <a:t>your</a:t>
            </a:r>
            <a:r>
              <a:rPr lang="pt-BR" dirty="0"/>
              <a:t> help in </a:t>
            </a:r>
            <a:r>
              <a:rPr lang="pt-BR" dirty="0" err="1"/>
              <a:t>problems</a:t>
            </a:r>
            <a:r>
              <a:rPr lang="pt-BR" dirty="0"/>
              <a:t> </a:t>
            </a:r>
            <a:r>
              <a:rPr lang="pt-BR" dirty="0" err="1"/>
              <a:t>such</a:t>
            </a:r>
            <a:r>
              <a:rPr lang="pt-BR" dirty="0"/>
              <a:t> as: </a:t>
            </a:r>
            <a:r>
              <a:rPr lang="pt-BR" dirty="0" err="1"/>
              <a:t>sagacity</a:t>
            </a:r>
            <a:r>
              <a:rPr lang="pt-BR" dirty="0"/>
              <a:t>, </a:t>
            </a:r>
            <a:r>
              <a:rPr lang="pt-BR" dirty="0" err="1"/>
              <a:t>paper</a:t>
            </a:r>
            <a:r>
              <a:rPr lang="pt-BR" dirty="0"/>
              <a:t> </a:t>
            </a:r>
            <a:r>
              <a:rPr lang="pt-BR" dirty="0" err="1"/>
              <a:t>jam</a:t>
            </a:r>
            <a:r>
              <a:rPr lang="pt-BR" dirty="0"/>
              <a:t>, </a:t>
            </a:r>
            <a:r>
              <a:rPr lang="pt-BR" dirty="0" err="1"/>
              <a:t>trouble</a:t>
            </a:r>
            <a:r>
              <a:rPr lang="pt-BR" dirty="0"/>
              <a:t> </a:t>
            </a:r>
            <a:r>
              <a:rPr lang="pt-BR" dirty="0" err="1"/>
              <a:t>coding</a:t>
            </a:r>
            <a:r>
              <a:rPr lang="pt-BR" dirty="0"/>
              <a:t> </a:t>
            </a:r>
            <a:r>
              <a:rPr lang="pt-BR" dirty="0" err="1"/>
              <a:t>program</a:t>
            </a:r>
            <a:r>
              <a:rPr lang="pt-BR" dirty="0"/>
              <a:t> </a:t>
            </a:r>
            <a:r>
              <a:rPr lang="pt-BR" dirty="0" err="1"/>
              <a:t>opitions</a:t>
            </a:r>
            <a:r>
              <a:rPr lang="pt-BR" dirty="0"/>
              <a:t>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especially</a:t>
            </a:r>
            <a:r>
              <a:rPr lang="pt-BR" dirty="0"/>
              <a:t> </a:t>
            </a:r>
            <a:r>
              <a:rPr lang="pt-BR" dirty="0" err="1"/>
              <a:t>with</a:t>
            </a:r>
            <a:r>
              <a:rPr lang="pt-BR" dirty="0"/>
              <a:t> </a:t>
            </a:r>
            <a:r>
              <a:rPr lang="pt-BR" dirty="0" err="1"/>
              <a:t>word</a:t>
            </a:r>
            <a:r>
              <a:rPr lang="pt-BR" dirty="0"/>
              <a:t> </a:t>
            </a:r>
            <a:r>
              <a:rPr lang="pt-BR" dirty="0" err="1"/>
              <a:t>processing</a:t>
            </a:r>
            <a:r>
              <a:rPr lang="pt-BR" dirty="0"/>
              <a:t>. </a:t>
            </a:r>
            <a:r>
              <a:rPr lang="pt-BR" dirty="0" err="1"/>
              <a:t>There</a:t>
            </a:r>
            <a:r>
              <a:rPr lang="pt-BR" dirty="0"/>
              <a:t> are </a:t>
            </a:r>
            <a:r>
              <a:rPr lang="pt-BR" dirty="0" err="1"/>
              <a:t>problems</a:t>
            </a:r>
            <a:r>
              <a:rPr lang="pt-BR" dirty="0"/>
              <a:t> </a:t>
            </a:r>
            <a:r>
              <a:rPr lang="pt-BR" dirty="0" err="1"/>
              <a:t>at</a:t>
            </a:r>
            <a:r>
              <a:rPr lang="pt-BR" dirty="0"/>
              <a:t> </a:t>
            </a:r>
            <a:r>
              <a:rPr lang="pt-BR" dirty="0" err="1"/>
              <a:t>word.As</a:t>
            </a:r>
            <a:r>
              <a:rPr lang="pt-BR" dirty="0"/>
              <a:t> </a:t>
            </a:r>
            <a:r>
              <a:rPr lang="pt-BR" dirty="0" err="1"/>
              <a:t>well</a:t>
            </a:r>
            <a:r>
              <a:rPr lang="pt-BR" dirty="0"/>
              <a:t> as </a:t>
            </a:r>
            <a:r>
              <a:rPr lang="pt-BR" dirty="0" err="1"/>
              <a:t>freezing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a </a:t>
            </a:r>
            <a:r>
              <a:rPr lang="pt-BR" dirty="0" err="1"/>
              <a:t>computer</a:t>
            </a:r>
            <a:r>
              <a:rPr lang="pt-BR" dirty="0"/>
              <a:t> </a:t>
            </a:r>
            <a:r>
              <a:rPr lang="pt-BR" dirty="0" err="1"/>
              <a:t>usually</a:t>
            </a:r>
            <a:r>
              <a:rPr lang="pt-BR" dirty="0"/>
              <a:t> </a:t>
            </a:r>
            <a:r>
              <a:rPr lang="pt-BR" dirty="0" err="1"/>
              <a:t>by</a:t>
            </a:r>
            <a:r>
              <a:rPr lang="pt-BR" dirty="0"/>
              <a:t> me </a:t>
            </a:r>
            <a:r>
              <a:rPr lang="pt-BR" dirty="0" err="1"/>
              <a:t>mory</a:t>
            </a:r>
            <a:r>
              <a:rPr lang="pt-BR" dirty="0"/>
              <a:t> </a:t>
            </a:r>
            <a:r>
              <a:rPr lang="pt-BR" dirty="0" err="1"/>
              <a:t>problem.Anne</a:t>
            </a:r>
            <a:r>
              <a:rPr lang="pt-BR" dirty="0"/>
              <a:t> </a:t>
            </a:r>
            <a:r>
              <a:rPr lang="pt-BR" dirty="0" err="1"/>
              <a:t>updates</a:t>
            </a:r>
            <a:r>
              <a:rPr lang="pt-BR" dirty="0"/>
              <a:t> </a:t>
            </a:r>
            <a:r>
              <a:rPr lang="pt-BR" dirty="0" err="1"/>
              <a:t>herself</a:t>
            </a:r>
            <a:r>
              <a:rPr lang="pt-BR" dirty="0"/>
              <a:t> </a:t>
            </a:r>
            <a:r>
              <a:rPr lang="pt-BR" dirty="0" err="1"/>
              <a:t>by</a:t>
            </a:r>
            <a:r>
              <a:rPr lang="pt-BR" dirty="0"/>
              <a:t> Reading a magazine </a:t>
            </a:r>
            <a:r>
              <a:rPr lang="pt-BR" dirty="0" err="1"/>
              <a:t>about</a:t>
            </a:r>
            <a:r>
              <a:rPr lang="pt-BR" dirty="0"/>
              <a:t> </a:t>
            </a:r>
            <a:r>
              <a:rPr lang="pt-BR" dirty="0" err="1"/>
              <a:t>computers</a:t>
            </a:r>
            <a:r>
              <a:rPr lang="pt-BR" dirty="0"/>
              <a:t>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also</a:t>
            </a:r>
            <a:r>
              <a:rPr lang="pt-BR" dirty="0"/>
              <a:t> </a:t>
            </a:r>
            <a:r>
              <a:rPr lang="pt-BR" dirty="0" err="1"/>
              <a:t>user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internet a </a:t>
            </a:r>
            <a:r>
              <a:rPr lang="pt-BR" dirty="0" err="1"/>
              <a:t>lot</a:t>
            </a:r>
            <a:r>
              <a:rPr lang="pt-BR" dirty="0"/>
              <a:t> it </a:t>
            </a:r>
            <a:r>
              <a:rPr lang="pt-BR" dirty="0" err="1"/>
              <a:t>invests</a:t>
            </a:r>
            <a:r>
              <a:rPr lang="pt-BR" dirty="0"/>
              <a:t> in </a:t>
            </a:r>
            <a:r>
              <a:rPr lang="pt-BR" dirty="0" err="1"/>
              <a:t>operating</a:t>
            </a:r>
            <a:r>
              <a:rPr lang="pt-BR" dirty="0"/>
              <a:t> system </a:t>
            </a:r>
            <a:r>
              <a:rPr lang="pt-BR" dirty="0" err="1"/>
              <a:t>courses</a:t>
            </a:r>
            <a:r>
              <a:rPr lang="pt-BR" dirty="0"/>
              <a:t>, </a:t>
            </a:r>
            <a:r>
              <a:rPr lang="pt-BR" dirty="0" err="1"/>
              <a:t>spreadsheets</a:t>
            </a:r>
            <a:r>
              <a:rPr lang="pt-BR" dirty="0"/>
              <a:t> etc.</a:t>
            </a:r>
          </a:p>
        </p:txBody>
      </p:sp>
    </p:spTree>
    <p:extLst>
      <p:ext uri="{BB962C8B-B14F-4D97-AF65-F5344CB8AC3E}">
        <p14:creationId xmlns:p14="http://schemas.microsoft.com/office/powerpoint/2010/main" val="40287903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Referencia : book(Basic </a:t>
            </a:r>
            <a:r>
              <a:rPr lang="pt-BR" dirty="0" err="1"/>
              <a:t>English</a:t>
            </a:r>
            <a:r>
              <a:rPr lang="pt-BR" dirty="0"/>
              <a:t> for </a:t>
            </a:r>
            <a:r>
              <a:rPr lang="pt-BR" dirty="0" err="1"/>
              <a:t>Computing</a:t>
            </a:r>
            <a:r>
              <a:rPr lang="pt-BR" dirty="0"/>
              <a:t>) pag’s.42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45.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t-BR" dirty="0"/>
              <a:t>Componentes </a:t>
            </a:r>
          </a:p>
          <a:p>
            <a:pPr marL="0" indent="0">
              <a:buNone/>
            </a:pPr>
            <a:r>
              <a:rPr lang="pt-BR" dirty="0"/>
              <a:t>Joao Paulo </a:t>
            </a:r>
          </a:p>
          <a:p>
            <a:pPr marL="0" indent="0">
              <a:buNone/>
            </a:pPr>
            <a:r>
              <a:rPr lang="pt-BR" dirty="0"/>
              <a:t>Gerson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u="sng" dirty="0">
                <a:solidFill>
                  <a:schemeClr val="tx1"/>
                </a:solidFill>
              </a:rPr>
              <a:t>TSI matutino </a:t>
            </a:r>
          </a:p>
        </p:txBody>
      </p:sp>
    </p:spTree>
    <p:extLst>
      <p:ext uri="{BB962C8B-B14F-4D97-AF65-F5344CB8AC3E}">
        <p14:creationId xmlns:p14="http://schemas.microsoft.com/office/powerpoint/2010/main" val="108371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BB216FFE-745B-45CD-9673-2F988B907C2D}"/>
              </a:ext>
            </a:extLst>
          </p:cNvPr>
          <p:cNvSpPr txBox="1"/>
          <p:nvPr/>
        </p:nvSpPr>
        <p:spPr>
          <a:xfrm>
            <a:off x="1524000" y="192157"/>
            <a:ext cx="10416209" cy="6427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96FE352F-AED9-4DDB-BB7F-F47F62D2CB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510581"/>
              </p:ext>
            </p:extLst>
          </p:nvPr>
        </p:nvGraphicFramePr>
        <p:xfrm>
          <a:off x="1616765" y="490330"/>
          <a:ext cx="9475305" cy="5797434"/>
        </p:xfrm>
        <a:graphic>
          <a:graphicData uri="http://schemas.openxmlformats.org/drawingml/2006/table">
            <a:tbl>
              <a:tblPr/>
              <a:tblGrid>
                <a:gridCol w="851149">
                  <a:extLst>
                    <a:ext uri="{9D8B030D-6E8A-4147-A177-3AD203B41FA5}">
                      <a16:colId xmlns:a16="http://schemas.microsoft.com/office/drawing/2014/main" val="2182320631"/>
                    </a:ext>
                  </a:extLst>
                </a:gridCol>
                <a:gridCol w="3166779">
                  <a:extLst>
                    <a:ext uri="{9D8B030D-6E8A-4147-A177-3AD203B41FA5}">
                      <a16:colId xmlns:a16="http://schemas.microsoft.com/office/drawing/2014/main" val="3282875791"/>
                    </a:ext>
                  </a:extLst>
                </a:gridCol>
                <a:gridCol w="5457377">
                  <a:extLst>
                    <a:ext uri="{9D8B030D-6E8A-4147-A177-3AD203B41FA5}">
                      <a16:colId xmlns:a16="http://schemas.microsoft.com/office/drawing/2014/main" val="3292887788"/>
                    </a:ext>
                  </a:extLst>
                </a:gridCol>
              </a:tblGrid>
              <a:tr h="112434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dirty="0">
                          <a:solidFill>
                            <a:srgbClr val="7030A0"/>
                          </a:solidFill>
                          <a:effectLst/>
                        </a:rPr>
                        <a:t>Modal </a:t>
                      </a:r>
                      <a:r>
                        <a:rPr lang="pt-BR" sz="1100" b="1" dirty="0" err="1">
                          <a:solidFill>
                            <a:srgbClr val="7030A0"/>
                          </a:solidFill>
                          <a:effectLst/>
                        </a:rPr>
                        <a:t>Verbs</a:t>
                      </a:r>
                      <a:endParaRPr lang="pt-BR" sz="1100" b="1" dirty="0">
                        <a:solidFill>
                          <a:srgbClr val="7030A0"/>
                        </a:solidFill>
                        <a:effectLst/>
                      </a:endParaRPr>
                    </a:p>
                  </a:txBody>
                  <a:tcPr marL="46045" marR="46045" marT="46045" marB="460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D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dirty="0">
                          <a:effectLst/>
                        </a:rPr>
                        <a:t>O que expressa</a:t>
                      </a:r>
                    </a:p>
                  </a:txBody>
                  <a:tcPr marL="46045" marR="46045" marT="46045" marB="460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D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>
                          <a:effectLst/>
                        </a:rPr>
                        <a:t>Forma negativa</a:t>
                      </a:r>
                    </a:p>
                  </a:txBody>
                  <a:tcPr marL="46045" marR="46045" marT="46045" marB="460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D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8446683"/>
                  </a:ext>
                </a:extLst>
              </a:tr>
              <a:tr h="630728"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>
                          <a:solidFill>
                            <a:srgbClr val="7030A0"/>
                          </a:solidFill>
                          <a:effectLst/>
                          <a:latin typeface="Roboto Condensed"/>
                        </a:rPr>
                        <a:t>Can</a:t>
                      </a:r>
                    </a:p>
                  </a:txBody>
                  <a:tcPr marL="46045" marR="46045" marT="46045" marB="4604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>
                          <a:effectLst/>
                          <a:latin typeface="Roboto Condensed"/>
                        </a:rPr>
                        <a:t>permissão / habilidade / possibilidade</a:t>
                      </a:r>
                    </a:p>
                  </a:txBody>
                  <a:tcPr marL="46045" marR="46045" marT="46045" marB="4604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dirty="0" err="1">
                          <a:effectLst/>
                          <a:latin typeface="Roboto Condensed"/>
                        </a:rPr>
                        <a:t>Cannot</a:t>
                      </a:r>
                      <a:r>
                        <a:rPr lang="pt-BR" sz="1100" dirty="0">
                          <a:effectLst/>
                          <a:latin typeface="Roboto Condensed"/>
                        </a:rPr>
                        <a:t> / </a:t>
                      </a:r>
                      <a:r>
                        <a:rPr lang="pt-BR" sz="1100" dirty="0" err="1">
                          <a:effectLst/>
                          <a:latin typeface="Roboto Condensed"/>
                        </a:rPr>
                        <a:t>Can't</a:t>
                      </a:r>
                      <a:endParaRPr lang="pt-BR" sz="1100" dirty="0">
                        <a:effectLst/>
                        <a:latin typeface="Roboto Condensed"/>
                      </a:endParaRPr>
                    </a:p>
                  </a:txBody>
                  <a:tcPr marL="46045" marR="46045" marT="46045" marB="4604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846975"/>
                  </a:ext>
                </a:extLst>
              </a:tr>
              <a:tr h="630728"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>
                          <a:solidFill>
                            <a:srgbClr val="7030A0"/>
                          </a:solidFill>
                          <a:effectLst/>
                          <a:latin typeface="Roboto Condensed"/>
                        </a:rPr>
                        <a:t>Could</a:t>
                      </a:r>
                    </a:p>
                  </a:txBody>
                  <a:tcPr marL="46045" marR="46045" marT="46045" marB="4604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>
                          <a:effectLst/>
                          <a:latin typeface="Roboto Condensed"/>
                        </a:rPr>
                        <a:t>habilidade / permissão</a:t>
                      </a:r>
                    </a:p>
                  </a:txBody>
                  <a:tcPr marL="46045" marR="46045" marT="46045" marB="4604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>
                          <a:effectLst/>
                          <a:latin typeface="Roboto Condensed"/>
                        </a:rPr>
                        <a:t>Could not/ Couldn't</a:t>
                      </a:r>
                    </a:p>
                  </a:txBody>
                  <a:tcPr marL="46045" marR="46045" marT="46045" marB="4604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2117797"/>
                  </a:ext>
                </a:extLst>
              </a:tr>
              <a:tr h="630728"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>
                          <a:solidFill>
                            <a:srgbClr val="7030A0"/>
                          </a:solidFill>
                          <a:effectLst/>
                          <a:latin typeface="Roboto Condensed"/>
                        </a:rPr>
                        <a:t>May</a:t>
                      </a:r>
                    </a:p>
                  </a:txBody>
                  <a:tcPr marL="46045" marR="46045" marT="46045" marB="4604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>
                          <a:effectLst/>
                          <a:latin typeface="Roboto Condensed"/>
                        </a:rPr>
                        <a:t>possibilidade / permissão</a:t>
                      </a:r>
                    </a:p>
                  </a:txBody>
                  <a:tcPr marL="46045" marR="46045" marT="46045" marB="4604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>
                          <a:effectLst/>
                          <a:latin typeface="Roboto Condensed"/>
                        </a:rPr>
                        <a:t>May not</a:t>
                      </a:r>
                    </a:p>
                  </a:txBody>
                  <a:tcPr marL="46045" marR="46045" marT="46045" marB="4604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421453"/>
                  </a:ext>
                </a:extLst>
              </a:tr>
              <a:tr h="877537"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>
                          <a:solidFill>
                            <a:srgbClr val="7030A0"/>
                          </a:solidFill>
                          <a:effectLst/>
                          <a:latin typeface="Roboto Condensed"/>
                        </a:rPr>
                        <a:t>Might</a:t>
                      </a:r>
                    </a:p>
                  </a:txBody>
                  <a:tcPr marL="46045" marR="46045" marT="46045" marB="4604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>
                          <a:effectLst/>
                          <a:latin typeface="Roboto Condensed"/>
                        </a:rPr>
                        <a:t>possibilidade no presente ou no passado</a:t>
                      </a:r>
                    </a:p>
                  </a:txBody>
                  <a:tcPr marL="46045" marR="46045" marT="46045" marB="4604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>
                          <a:effectLst/>
                          <a:latin typeface="Roboto Condensed"/>
                        </a:rPr>
                        <a:t>Might not / Mightn't</a:t>
                      </a:r>
                    </a:p>
                  </a:txBody>
                  <a:tcPr marL="46045" marR="46045" marT="46045" marB="4604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3221108"/>
                  </a:ext>
                </a:extLst>
              </a:tr>
              <a:tr h="636321"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>
                          <a:solidFill>
                            <a:srgbClr val="7030A0"/>
                          </a:solidFill>
                          <a:effectLst/>
                          <a:latin typeface="Roboto Condensed"/>
                        </a:rPr>
                        <a:t>Must</a:t>
                      </a:r>
                    </a:p>
                  </a:txBody>
                  <a:tcPr marL="46045" marR="46045" marT="46045" marB="4604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dirty="0">
                          <a:effectLst/>
                          <a:latin typeface="Roboto Condensed"/>
                        </a:rPr>
                        <a:t>obrigação / probabilidade</a:t>
                      </a:r>
                    </a:p>
                  </a:txBody>
                  <a:tcPr marL="46045" marR="46045" marT="46045" marB="4604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>
                          <a:effectLst/>
                          <a:latin typeface="Roboto Condensed"/>
                        </a:rPr>
                        <a:t>Must not / Mustn't (mas essa forma só pode ser usada para proibição)</a:t>
                      </a:r>
                    </a:p>
                  </a:txBody>
                  <a:tcPr marL="46045" marR="46045" marT="46045" marB="4604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8110778"/>
                  </a:ext>
                </a:extLst>
              </a:tr>
              <a:tr h="636321"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>
                          <a:solidFill>
                            <a:srgbClr val="7030A0"/>
                          </a:solidFill>
                          <a:effectLst/>
                          <a:latin typeface="Roboto Condensed"/>
                        </a:rPr>
                        <a:t>Ought to</a:t>
                      </a:r>
                    </a:p>
                  </a:txBody>
                  <a:tcPr marL="46045" marR="46045" marT="46045" marB="4604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>
                          <a:effectLst/>
                          <a:latin typeface="Roboto Condensed"/>
                        </a:rPr>
                        <a:t>conselho</a:t>
                      </a:r>
                    </a:p>
                  </a:txBody>
                  <a:tcPr marL="46045" marR="46045" marT="46045" marB="4604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>
                          <a:effectLst/>
                          <a:latin typeface="Roboto Condensed"/>
                        </a:rPr>
                        <a:t>Ought not to</a:t>
                      </a:r>
                      <a:br>
                        <a:rPr lang="pt-BR" sz="1100">
                          <a:effectLst/>
                          <a:latin typeface="Roboto Condensed"/>
                        </a:rPr>
                      </a:br>
                      <a:endParaRPr lang="pt-BR" sz="1100">
                        <a:effectLst/>
                        <a:latin typeface="Roboto Condensed"/>
                      </a:endParaRPr>
                    </a:p>
                  </a:txBody>
                  <a:tcPr marL="46045" marR="46045" marT="46045" marB="4604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3914365"/>
                  </a:ext>
                </a:extLst>
              </a:tr>
              <a:tr h="630728"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dirty="0" err="1">
                          <a:solidFill>
                            <a:srgbClr val="7030A0"/>
                          </a:solidFill>
                          <a:effectLst/>
                          <a:latin typeface="Roboto Condensed"/>
                        </a:rPr>
                        <a:t>Should</a:t>
                      </a:r>
                      <a:endParaRPr lang="pt-BR" sz="1100" dirty="0">
                        <a:solidFill>
                          <a:srgbClr val="7030A0"/>
                        </a:solidFill>
                        <a:effectLst/>
                        <a:latin typeface="Roboto Condensed"/>
                      </a:endParaRPr>
                    </a:p>
                  </a:txBody>
                  <a:tcPr marL="46045" marR="46045" marT="46045" marB="4604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>
                          <a:effectLst/>
                          <a:latin typeface="Roboto Condensed"/>
                        </a:rPr>
                        <a:t>conselho</a:t>
                      </a:r>
                    </a:p>
                  </a:txBody>
                  <a:tcPr marL="46045" marR="46045" marT="46045" marB="4604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dirty="0" err="1">
                          <a:effectLst/>
                          <a:latin typeface="Roboto Condensed"/>
                        </a:rPr>
                        <a:t>Should</a:t>
                      </a:r>
                      <a:r>
                        <a:rPr lang="pt-BR" sz="1100" dirty="0">
                          <a:effectLst/>
                          <a:latin typeface="Roboto Condensed"/>
                        </a:rPr>
                        <a:t> </a:t>
                      </a:r>
                      <a:r>
                        <a:rPr lang="pt-BR" sz="1100" dirty="0" err="1">
                          <a:effectLst/>
                          <a:latin typeface="Roboto Condensed"/>
                        </a:rPr>
                        <a:t>not</a:t>
                      </a:r>
                      <a:r>
                        <a:rPr lang="pt-BR" sz="1100" dirty="0">
                          <a:effectLst/>
                          <a:latin typeface="Roboto Condensed"/>
                        </a:rPr>
                        <a:t> / </a:t>
                      </a:r>
                      <a:r>
                        <a:rPr lang="pt-BR" sz="1100" dirty="0" err="1">
                          <a:effectLst/>
                          <a:latin typeface="Roboto Condensed"/>
                        </a:rPr>
                        <a:t>Shouldn't</a:t>
                      </a:r>
                      <a:endParaRPr lang="pt-BR" sz="1100" dirty="0">
                        <a:effectLst/>
                        <a:latin typeface="Roboto Condensed"/>
                      </a:endParaRPr>
                    </a:p>
                  </a:txBody>
                  <a:tcPr marL="46045" marR="46045" marT="46045" marB="46045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746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0011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24998F-2EB0-44A4-B08D-E9C509B80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0"/>
            <a:ext cx="8911687" cy="516835"/>
          </a:xfrm>
        </p:spPr>
        <p:txBody>
          <a:bodyPr>
            <a:normAutofit fontScale="90000"/>
          </a:bodyPr>
          <a:lstStyle/>
          <a:p>
            <a:r>
              <a:rPr lang="pt-BR" dirty="0" err="1"/>
              <a:t>verb</a:t>
            </a:r>
            <a:r>
              <a:rPr lang="pt-BR" dirty="0"/>
              <a:t> tenses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345244A-B9C8-48DB-9F4F-0CF232E300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89212" y="622851"/>
            <a:ext cx="9616040" cy="6235149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b="1" dirty="0" err="1">
                <a:solidFill>
                  <a:srgbClr val="FF0000"/>
                </a:solidFill>
              </a:rPr>
              <a:t>Past</a:t>
            </a:r>
            <a:endParaRPr lang="pt-BR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pt-BR" b="1" dirty="0" err="1"/>
              <a:t>Simple</a:t>
            </a:r>
            <a:r>
              <a:rPr lang="pt-BR" b="1" dirty="0"/>
              <a:t>:</a:t>
            </a:r>
            <a:r>
              <a:rPr lang="pt-BR" dirty="0"/>
              <a:t> ações que aconteceram em um dado momento.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t-BR" b="1" i="1" dirty="0" err="1"/>
              <a:t>Continuos</a:t>
            </a:r>
            <a:r>
              <a:rPr lang="pt-BR" b="1" i="1" dirty="0"/>
              <a:t>:</a:t>
            </a:r>
            <a:r>
              <a:rPr lang="pt-BR" dirty="0"/>
              <a:t> ações acontecendo em um dado momento passado.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t-BR" b="1" i="1" dirty="0" err="1"/>
              <a:t>Perfect</a:t>
            </a:r>
            <a:r>
              <a:rPr lang="pt-BR" b="1" i="1" dirty="0"/>
              <a:t>:</a:t>
            </a:r>
            <a:r>
              <a:rPr lang="pt-BR" dirty="0"/>
              <a:t> ação passada que aconteceu antes de outra ação no passado. É o passado do passado.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b="1" dirty="0" err="1">
                <a:solidFill>
                  <a:srgbClr val="00B050"/>
                </a:solidFill>
              </a:rPr>
              <a:t>Present</a:t>
            </a:r>
            <a:endParaRPr lang="pt-BR" b="1" dirty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pt-BR" b="1" i="1" dirty="0" err="1"/>
              <a:t>Simple</a:t>
            </a:r>
            <a:r>
              <a:rPr lang="pt-BR" b="1" i="1" dirty="0"/>
              <a:t>: </a:t>
            </a:r>
            <a:r>
              <a:rPr lang="pt-BR" dirty="0"/>
              <a:t>são fatos, hábitos ou rotinas.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t-BR" b="1" i="1" dirty="0" err="1"/>
              <a:t>Continuos</a:t>
            </a:r>
            <a:r>
              <a:rPr lang="pt-BR" b="1" i="1" dirty="0"/>
              <a:t>:</a:t>
            </a:r>
            <a:r>
              <a:rPr lang="pt-BR" dirty="0"/>
              <a:t> atividades temporárias, acontecendo no momento falado.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t-BR" dirty="0"/>
              <a:t> </a:t>
            </a:r>
            <a:r>
              <a:rPr lang="pt-BR" b="1" i="1" dirty="0" err="1"/>
              <a:t>Perfect</a:t>
            </a:r>
            <a:r>
              <a:rPr lang="pt-BR" b="1" i="1" dirty="0"/>
              <a:t>:</a:t>
            </a:r>
            <a:r>
              <a:rPr lang="pt-BR" dirty="0"/>
              <a:t> ações passadas com resultados ou consequências no presente; ações que começaram no passado e acontecem até hoje.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/>
              <a:t> </a:t>
            </a:r>
            <a:r>
              <a:rPr lang="pt-BR" b="1" dirty="0">
                <a:solidFill>
                  <a:srgbClr val="0070C0"/>
                </a:solidFill>
              </a:rPr>
              <a:t>Future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t-BR" b="1" i="1" dirty="0" err="1"/>
              <a:t>Simple</a:t>
            </a:r>
            <a:r>
              <a:rPr lang="pt-BR" b="1" i="1" dirty="0"/>
              <a:t>:  </a:t>
            </a:r>
            <a:r>
              <a:rPr lang="pt-BR" dirty="0"/>
              <a:t>ações que ainda vão acontecer.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t-BR" b="1" i="1" dirty="0" err="1"/>
              <a:t>Continuos</a:t>
            </a:r>
            <a:r>
              <a:rPr lang="pt-BR" b="1" i="1" dirty="0"/>
              <a:t>:</a:t>
            </a:r>
            <a:r>
              <a:rPr lang="pt-BR" dirty="0"/>
              <a:t> </a:t>
            </a:r>
            <a:r>
              <a:rPr lang="pt-BR" b="1" i="1" dirty="0"/>
              <a:t> </a:t>
            </a:r>
            <a:r>
              <a:rPr lang="pt-BR" dirty="0"/>
              <a:t>ações que vão acontecer em um dado momento futuro. Ações paralelas no futuro.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t-BR" b="1" i="1" dirty="0" err="1"/>
              <a:t>Perfect</a:t>
            </a:r>
            <a:r>
              <a:rPr lang="pt-BR" b="1" i="1" dirty="0"/>
              <a:t>:</a:t>
            </a:r>
            <a:r>
              <a:rPr lang="pt-BR" dirty="0"/>
              <a:t> ações que se concretizarão ou não em um tempo determinado no futuro. Explicar planos futuros.</a:t>
            </a:r>
            <a:endParaRPr lang="pt-BR" dirty="0">
              <a:solidFill>
                <a:srgbClr val="0070C0"/>
              </a:solidFill>
            </a:endParaRPr>
          </a:p>
        </p:txBody>
      </p:sp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id="{D0CFCF65-113B-487A-A326-C36F01592368}"/>
              </a:ext>
            </a:extLst>
          </p:cNvPr>
          <p:cNvCxnSpPr>
            <a:cxnSpLocks/>
          </p:cNvCxnSpPr>
          <p:nvPr/>
        </p:nvCxnSpPr>
        <p:spPr>
          <a:xfrm>
            <a:off x="3034748" y="1338469"/>
            <a:ext cx="861391" cy="0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de Seta Reta 9">
            <a:extLst>
              <a:ext uri="{FF2B5EF4-FFF2-40B4-BE49-F238E27FC236}">
                <a16:creationId xmlns:a16="http://schemas.microsoft.com/office/drawing/2014/main" id="{1AAE96C7-A545-4541-B971-A7777E9E6EBA}"/>
              </a:ext>
            </a:extLst>
          </p:cNvPr>
          <p:cNvCxnSpPr/>
          <p:nvPr/>
        </p:nvCxnSpPr>
        <p:spPr>
          <a:xfrm>
            <a:off x="3034748" y="1762540"/>
            <a:ext cx="1192695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de Seta Reta 11">
            <a:extLst>
              <a:ext uri="{FF2B5EF4-FFF2-40B4-BE49-F238E27FC236}">
                <a16:creationId xmlns:a16="http://schemas.microsoft.com/office/drawing/2014/main" id="{83919600-9284-437E-951E-471D89C6D2EC}"/>
              </a:ext>
            </a:extLst>
          </p:cNvPr>
          <p:cNvCxnSpPr/>
          <p:nvPr/>
        </p:nvCxnSpPr>
        <p:spPr>
          <a:xfrm>
            <a:off x="3034748" y="2126222"/>
            <a:ext cx="861391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de Seta Reta 13">
            <a:extLst>
              <a:ext uri="{FF2B5EF4-FFF2-40B4-BE49-F238E27FC236}">
                <a16:creationId xmlns:a16="http://schemas.microsoft.com/office/drawing/2014/main" id="{263E93ED-CB3D-4544-9FD9-4421E2768B8E}"/>
              </a:ext>
            </a:extLst>
          </p:cNvPr>
          <p:cNvCxnSpPr/>
          <p:nvPr/>
        </p:nvCxnSpPr>
        <p:spPr>
          <a:xfrm>
            <a:off x="3034748" y="3233530"/>
            <a:ext cx="861391" cy="0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de Seta Reta 15">
            <a:extLst>
              <a:ext uri="{FF2B5EF4-FFF2-40B4-BE49-F238E27FC236}">
                <a16:creationId xmlns:a16="http://schemas.microsoft.com/office/drawing/2014/main" id="{8D7FB987-1704-466C-BD4B-D24D0F3A72ED}"/>
              </a:ext>
            </a:extLst>
          </p:cNvPr>
          <p:cNvCxnSpPr/>
          <p:nvPr/>
        </p:nvCxnSpPr>
        <p:spPr>
          <a:xfrm>
            <a:off x="3034748" y="3631096"/>
            <a:ext cx="1192695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de Seta Reta 17">
            <a:extLst>
              <a:ext uri="{FF2B5EF4-FFF2-40B4-BE49-F238E27FC236}">
                <a16:creationId xmlns:a16="http://schemas.microsoft.com/office/drawing/2014/main" id="{94813A4A-0D77-4F78-B778-3777E727B258}"/>
              </a:ext>
            </a:extLst>
          </p:cNvPr>
          <p:cNvCxnSpPr/>
          <p:nvPr/>
        </p:nvCxnSpPr>
        <p:spPr>
          <a:xfrm>
            <a:off x="3034748" y="4041913"/>
            <a:ext cx="96740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de Seta Reta 19">
            <a:extLst>
              <a:ext uri="{FF2B5EF4-FFF2-40B4-BE49-F238E27FC236}">
                <a16:creationId xmlns:a16="http://schemas.microsoft.com/office/drawing/2014/main" id="{D9870581-2D3D-44B8-B65E-3FB689F931E4}"/>
              </a:ext>
            </a:extLst>
          </p:cNvPr>
          <p:cNvCxnSpPr/>
          <p:nvPr/>
        </p:nvCxnSpPr>
        <p:spPr>
          <a:xfrm>
            <a:off x="3034748" y="5075583"/>
            <a:ext cx="861391" cy="0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de Seta Reta 21">
            <a:extLst>
              <a:ext uri="{FF2B5EF4-FFF2-40B4-BE49-F238E27FC236}">
                <a16:creationId xmlns:a16="http://schemas.microsoft.com/office/drawing/2014/main" id="{FFB5202C-5B42-48F5-B211-ADEB2D77E3A7}"/>
              </a:ext>
            </a:extLst>
          </p:cNvPr>
          <p:cNvCxnSpPr/>
          <p:nvPr/>
        </p:nvCxnSpPr>
        <p:spPr>
          <a:xfrm>
            <a:off x="3034748" y="5519531"/>
            <a:ext cx="1192695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de Seta Reta 23">
            <a:extLst>
              <a:ext uri="{FF2B5EF4-FFF2-40B4-BE49-F238E27FC236}">
                <a16:creationId xmlns:a16="http://schemas.microsoft.com/office/drawing/2014/main" id="{12EB45A1-A759-4827-B423-C0C440C7B1AF}"/>
              </a:ext>
            </a:extLst>
          </p:cNvPr>
          <p:cNvCxnSpPr>
            <a:cxnSpLocks/>
          </p:cNvCxnSpPr>
          <p:nvPr/>
        </p:nvCxnSpPr>
        <p:spPr>
          <a:xfrm>
            <a:off x="3034748" y="6162261"/>
            <a:ext cx="861391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1987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034DB534-317B-4072-8A7A-615B8DB6FDB0}"/>
              </a:ext>
            </a:extLst>
          </p:cNvPr>
          <p:cNvSpPr txBox="1"/>
          <p:nvPr/>
        </p:nvSpPr>
        <p:spPr>
          <a:xfrm>
            <a:off x="1404730" y="0"/>
            <a:ext cx="10787270" cy="609397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br>
              <a:rPr lang="en-US" dirty="0"/>
            </a:br>
            <a:br>
              <a:rPr lang="en-US" dirty="0"/>
            </a:br>
            <a:r>
              <a:rPr lang="en-US" b="1" dirty="0"/>
              <a:t>Language work: adverbs of frequency </a:t>
            </a:r>
          </a:p>
          <a:p>
            <a:r>
              <a:rPr lang="en-US" sz="1600" i="1" dirty="0"/>
              <a:t>	Study these excerpts from Interview .</a:t>
            </a:r>
          </a:p>
          <a:p>
            <a:pPr marL="285750" indent="-285750">
              <a:buFontTx/>
              <a:buChar char="-"/>
            </a:pPr>
            <a:r>
              <a:rPr lang="en-US" sz="1600" i="1" dirty="0">
                <a:solidFill>
                  <a:srgbClr val="00B050"/>
                </a:solidFill>
              </a:rPr>
              <a:t>Are you ever </a:t>
            </a:r>
            <a:r>
              <a:rPr lang="en-US" sz="1600" i="1" dirty="0"/>
              <a:t>bored?</a:t>
            </a:r>
          </a:p>
          <a:p>
            <a:pPr marL="285750" indent="-285750">
              <a:buFontTx/>
              <a:buChar char="-"/>
            </a:pPr>
            <a:r>
              <a:rPr lang="en-US" sz="1600" i="1" dirty="0"/>
              <a:t>No, not really, be cause it's never the same thing: it's always different every time. </a:t>
            </a:r>
          </a:p>
          <a:p>
            <a:pPr marL="285750" indent="-285750">
              <a:buFontTx/>
              <a:buChar char="-"/>
            </a:pPr>
            <a:r>
              <a:rPr lang="en-US" sz="1600" i="1" dirty="0"/>
              <a:t>How people </a:t>
            </a:r>
            <a:r>
              <a:rPr lang="en-US" sz="1600" i="1" dirty="0">
                <a:solidFill>
                  <a:srgbClr val="00B050"/>
                </a:solidFill>
              </a:rPr>
              <a:t>are</a:t>
            </a:r>
            <a:r>
              <a:rPr lang="en-US" sz="1600" i="1" dirty="0"/>
              <a:t> problems with hardware. often wit paper jam. They also </a:t>
            </a:r>
            <a:r>
              <a:rPr lang="en-US" sz="1600" i="1" dirty="0">
                <a:solidFill>
                  <a:srgbClr val="00B050"/>
                </a:solidFill>
              </a:rPr>
              <a:t>have </a:t>
            </a:r>
            <a:r>
              <a:rPr lang="en-US" sz="1600" i="1" dirty="0"/>
              <a:t>trouble coding option programs. Especially with word processing. </a:t>
            </a:r>
          </a:p>
          <a:p>
            <a:r>
              <a:rPr lang="en-US" sz="1600" i="1" dirty="0"/>
              <a:t>-</a:t>
            </a:r>
            <a:r>
              <a:rPr lang="en-US" sz="1600" i="1" dirty="0">
                <a:solidFill>
                  <a:srgbClr val="00B050"/>
                </a:solidFill>
              </a:rPr>
              <a:t>Are</a:t>
            </a:r>
            <a:r>
              <a:rPr lang="en-US" sz="1600" i="1" dirty="0"/>
              <a:t> there other hardware problems? </a:t>
            </a:r>
          </a:p>
          <a:p>
            <a:r>
              <a:rPr lang="en-US" sz="1600" i="1" dirty="0"/>
              <a:t>-only a computer freezes, it hangs or freezes, usually a memory problem. </a:t>
            </a:r>
          </a:p>
          <a:p>
            <a:r>
              <a:rPr lang="en-US" sz="1600" i="1" dirty="0"/>
              <a:t>-Is it always a machine or sometimes the of the user? </a:t>
            </a:r>
          </a:p>
          <a:p>
            <a:r>
              <a:rPr lang="en-US" sz="1600" i="1" dirty="0"/>
              <a:t>-Sometimes it's the user. The printer Isn't switched on, or there's no paper in it. </a:t>
            </a:r>
          </a:p>
          <a:p>
            <a:r>
              <a:rPr lang="en-US" sz="1600" i="1" dirty="0"/>
              <a:t>-The words in italics tell us how often something happens. for  example:</a:t>
            </a:r>
          </a:p>
          <a:p>
            <a:r>
              <a:rPr lang="en-US" sz="1600" i="1" dirty="0"/>
              <a:t> -How often does a computer crash?</a:t>
            </a:r>
          </a:p>
          <a:p>
            <a:r>
              <a:rPr lang="en-US" sz="1600" i="1" dirty="0"/>
              <a:t>-Sometimes, not very often. </a:t>
            </a:r>
          </a:p>
          <a:p>
            <a:r>
              <a:rPr lang="en-US" sz="1600" i="1" dirty="0"/>
              <a:t>-We </a:t>
            </a:r>
            <a:r>
              <a:rPr lang="en-US" sz="1600" i="1" dirty="0">
                <a:solidFill>
                  <a:srgbClr val="7030A0"/>
                </a:solidFill>
              </a:rPr>
              <a:t>can</a:t>
            </a:r>
            <a:r>
              <a:rPr lang="en-US" sz="1600" i="1" dirty="0"/>
              <a:t> grade these words from always to never like this: </a:t>
            </a:r>
          </a:p>
          <a:p>
            <a:r>
              <a:rPr lang="en-US" sz="1600" i="1" dirty="0"/>
              <a:t>always</a:t>
            </a:r>
          </a:p>
          <a:p>
            <a:r>
              <a:rPr lang="en-US" sz="1600" i="1" dirty="0"/>
              <a:t>almost always</a:t>
            </a:r>
          </a:p>
          <a:p>
            <a:r>
              <a:rPr lang="en-US" sz="1600" i="1" dirty="0"/>
              <a:t>usually </a:t>
            </a:r>
          </a:p>
          <a:p>
            <a:r>
              <a:rPr lang="en-US" sz="1600" i="1" dirty="0"/>
              <a:t>often</a:t>
            </a:r>
          </a:p>
          <a:p>
            <a:r>
              <a:rPr lang="en-US" sz="1600" i="1" dirty="0"/>
              <a:t>sometimes </a:t>
            </a:r>
          </a:p>
          <a:p>
            <a:r>
              <a:rPr lang="en-US" sz="1600" i="1" dirty="0"/>
              <a:t>occasionally</a:t>
            </a:r>
          </a:p>
          <a:p>
            <a:r>
              <a:rPr lang="en-US" sz="1600" i="1" dirty="0"/>
              <a:t>almost never</a:t>
            </a:r>
          </a:p>
          <a:p>
            <a:r>
              <a:rPr lang="en-US" sz="1600" i="1" dirty="0"/>
              <a:t>never</a:t>
            </a:r>
            <a:endParaRPr lang="pt-BR" sz="1600" i="1" dirty="0"/>
          </a:p>
        </p:txBody>
      </p:sp>
      <p:cxnSp>
        <p:nvCxnSpPr>
          <p:cNvPr id="10" name="Conector de Seta Reta 9">
            <a:extLst>
              <a:ext uri="{FF2B5EF4-FFF2-40B4-BE49-F238E27FC236}">
                <a16:creationId xmlns:a16="http://schemas.microsoft.com/office/drawing/2014/main" id="{58662C13-4D4A-4338-A5B7-DFB14F10CEC8}"/>
              </a:ext>
            </a:extLst>
          </p:cNvPr>
          <p:cNvCxnSpPr>
            <a:cxnSpLocks/>
          </p:cNvCxnSpPr>
          <p:nvPr/>
        </p:nvCxnSpPr>
        <p:spPr>
          <a:xfrm>
            <a:off x="1802296" y="1311965"/>
            <a:ext cx="1285461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de Seta Reta 12">
            <a:extLst>
              <a:ext uri="{FF2B5EF4-FFF2-40B4-BE49-F238E27FC236}">
                <a16:creationId xmlns:a16="http://schemas.microsoft.com/office/drawing/2014/main" id="{2C6A07B0-E419-4943-B693-2A1CF3FE0893}"/>
              </a:ext>
            </a:extLst>
          </p:cNvPr>
          <p:cNvCxnSpPr/>
          <p:nvPr/>
        </p:nvCxnSpPr>
        <p:spPr>
          <a:xfrm>
            <a:off x="3087757" y="1828800"/>
            <a:ext cx="304800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de Seta Reta 14">
            <a:extLst>
              <a:ext uri="{FF2B5EF4-FFF2-40B4-BE49-F238E27FC236}">
                <a16:creationId xmlns:a16="http://schemas.microsoft.com/office/drawing/2014/main" id="{92716981-0D60-4D36-BDFD-6F85FF618B8E}"/>
              </a:ext>
            </a:extLst>
          </p:cNvPr>
          <p:cNvCxnSpPr/>
          <p:nvPr/>
        </p:nvCxnSpPr>
        <p:spPr>
          <a:xfrm>
            <a:off x="1603513" y="2305878"/>
            <a:ext cx="344557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de Seta Reta 16">
            <a:extLst>
              <a:ext uri="{FF2B5EF4-FFF2-40B4-BE49-F238E27FC236}">
                <a16:creationId xmlns:a16="http://schemas.microsoft.com/office/drawing/2014/main" id="{470B17F5-60EB-4BDE-95EF-1A824EBDC5D8}"/>
              </a:ext>
            </a:extLst>
          </p:cNvPr>
          <p:cNvCxnSpPr/>
          <p:nvPr/>
        </p:nvCxnSpPr>
        <p:spPr>
          <a:xfrm>
            <a:off x="8958470" y="1828800"/>
            <a:ext cx="503582" cy="0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Imagem 17">
            <a:extLst>
              <a:ext uri="{FF2B5EF4-FFF2-40B4-BE49-F238E27FC236}">
                <a16:creationId xmlns:a16="http://schemas.microsoft.com/office/drawing/2014/main" id="{E767A508-3CCC-4205-ADE9-6FFE659F00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2052" y="4238625"/>
            <a:ext cx="2419350" cy="158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34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ADD6FC1-225E-443C-8ACF-B3968D99A440}"/>
              </a:ext>
            </a:extLst>
          </p:cNvPr>
          <p:cNvSpPr txBox="1"/>
          <p:nvPr/>
        </p:nvSpPr>
        <p:spPr>
          <a:xfrm>
            <a:off x="1431235" y="106017"/>
            <a:ext cx="10495722" cy="652486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pt-BR" b="1" dirty="0"/>
              <a:t>Trabalho de linguagem: advérbios de frequência</a:t>
            </a:r>
          </a:p>
          <a:p>
            <a:r>
              <a:rPr lang="pt-BR" sz="1600" i="1" dirty="0"/>
              <a:t>	Estude estes extratos da Entrevista .</a:t>
            </a:r>
          </a:p>
          <a:p>
            <a:r>
              <a:rPr lang="pt-BR" sz="1600" i="1" dirty="0"/>
              <a:t>-você </a:t>
            </a:r>
            <a:r>
              <a:rPr lang="pt-BR" sz="1600" i="1" dirty="0">
                <a:solidFill>
                  <a:srgbClr val="00B050"/>
                </a:solidFill>
              </a:rPr>
              <a:t>está</a:t>
            </a:r>
            <a:r>
              <a:rPr lang="pt-BR" sz="1600" i="1" dirty="0"/>
              <a:t> entediada?</a:t>
            </a:r>
          </a:p>
          <a:p>
            <a:r>
              <a:rPr lang="pt-BR" sz="1600" i="1" dirty="0"/>
              <a:t>- Não, não realmente, porque nunca é a mesma coisa : é sempre</a:t>
            </a:r>
          </a:p>
          <a:p>
            <a:r>
              <a:rPr lang="pt-BR" sz="1600" i="1" dirty="0"/>
              <a:t>diferente a cada vez.</a:t>
            </a:r>
          </a:p>
          <a:p>
            <a:r>
              <a:rPr lang="pt-BR" sz="1600" i="1" dirty="0"/>
              <a:t>- As pessoas</a:t>
            </a:r>
            <a:r>
              <a:rPr lang="pt-BR" sz="1600" i="1" dirty="0">
                <a:solidFill>
                  <a:srgbClr val="00B050"/>
                </a:solidFill>
              </a:rPr>
              <a:t> têm </a:t>
            </a:r>
            <a:r>
              <a:rPr lang="pt-BR" sz="1600" i="1" dirty="0"/>
              <a:t>problemas com o hardware. muitas vezes sagacidade</a:t>
            </a:r>
          </a:p>
          <a:p>
            <a:r>
              <a:rPr lang="pt-BR" sz="1600" i="1" dirty="0"/>
              <a:t>papel preso. Eles também </a:t>
            </a:r>
            <a:r>
              <a:rPr lang="pt-BR" sz="1600" i="1" dirty="0">
                <a:solidFill>
                  <a:srgbClr val="00B050"/>
                </a:solidFill>
              </a:rPr>
              <a:t>têm</a:t>
            </a:r>
            <a:r>
              <a:rPr lang="pt-BR" sz="1600" i="1" dirty="0"/>
              <a:t> problemas para codificar programas de opções. Principalmente com processamento de texto.</a:t>
            </a:r>
          </a:p>
          <a:p>
            <a:r>
              <a:rPr lang="pt-BR" sz="1600" i="1" dirty="0">
                <a:solidFill>
                  <a:srgbClr val="00B050"/>
                </a:solidFill>
              </a:rPr>
              <a:t>-Existem </a:t>
            </a:r>
            <a:r>
              <a:rPr lang="pt-BR" sz="1600" i="1" dirty="0"/>
              <a:t>outros problemas de hardware?</a:t>
            </a:r>
          </a:p>
          <a:p>
            <a:r>
              <a:rPr lang="pt-BR" sz="1600" i="1" dirty="0"/>
              <a:t>-ocasionalmente um computador congela, ele</a:t>
            </a:r>
          </a:p>
          <a:p>
            <a:r>
              <a:rPr lang="pt-BR" sz="1600" i="1" dirty="0"/>
              <a:t>trava ou congela, normalmente problema de memória.</a:t>
            </a:r>
          </a:p>
          <a:p>
            <a:r>
              <a:rPr lang="pt-BR" sz="1600" i="1" dirty="0"/>
              <a:t>-É sempre a máquina ou às vezes  não há papel.</a:t>
            </a:r>
          </a:p>
          <a:p>
            <a:r>
              <a:rPr lang="pt-BR" sz="1600" i="1" dirty="0"/>
              <a:t>palavras em itálico nos dizem quantas vezes ac</a:t>
            </a:r>
          </a:p>
          <a:p>
            <a:r>
              <a:rPr lang="pt-BR" sz="1600" i="1" dirty="0"/>
              <a:t>do utilizador?</a:t>
            </a:r>
          </a:p>
          <a:p>
            <a:r>
              <a:rPr lang="pt-BR" sz="1600" i="1" dirty="0"/>
              <a:t>-Às vezes é o usuário. A impressora não está ligada acontece algumas coisas.</a:t>
            </a:r>
          </a:p>
          <a:p>
            <a:r>
              <a:rPr lang="pt-BR" sz="1600" i="1" dirty="0"/>
              <a:t>- Por exemplo: Com que frequência um computador falha.</a:t>
            </a:r>
          </a:p>
          <a:p>
            <a:r>
              <a:rPr lang="pt-BR" sz="1600" i="1" dirty="0"/>
              <a:t>-Às vezes, não muito frequentemente</a:t>
            </a:r>
          </a:p>
          <a:p>
            <a:r>
              <a:rPr lang="pt-BR" sz="1600" i="1" dirty="0"/>
              <a:t>-</a:t>
            </a:r>
            <a:r>
              <a:rPr lang="pt-BR" sz="1600" i="1" dirty="0">
                <a:solidFill>
                  <a:srgbClr val="7030A0"/>
                </a:solidFill>
              </a:rPr>
              <a:t>Podemos</a:t>
            </a:r>
            <a:r>
              <a:rPr lang="pt-BR" sz="1600" i="1" dirty="0"/>
              <a:t> classificar essas palavras de sempre para nunca gostar disso:</a:t>
            </a:r>
          </a:p>
          <a:p>
            <a:r>
              <a:rPr lang="pt-BR" sz="1600" i="1" dirty="0"/>
              <a:t>sempre</a:t>
            </a:r>
          </a:p>
          <a:p>
            <a:r>
              <a:rPr lang="pt-BR" sz="1600" i="1" dirty="0"/>
              <a:t>quase sempre</a:t>
            </a:r>
          </a:p>
          <a:p>
            <a:r>
              <a:rPr lang="pt-BR" sz="1600" i="1" dirty="0"/>
              <a:t>geralmente</a:t>
            </a:r>
          </a:p>
          <a:p>
            <a:r>
              <a:rPr lang="pt-BR" sz="1600" i="1" dirty="0"/>
              <a:t>frequentemente</a:t>
            </a:r>
          </a:p>
          <a:p>
            <a:r>
              <a:rPr lang="pt-BR" sz="1600" i="1" dirty="0"/>
              <a:t>às vezes</a:t>
            </a:r>
          </a:p>
          <a:p>
            <a:r>
              <a:rPr lang="pt-BR" sz="1600" i="1" dirty="0"/>
              <a:t>ocasionalmente</a:t>
            </a:r>
          </a:p>
          <a:p>
            <a:r>
              <a:rPr lang="pt-BR" sz="1600" i="1" dirty="0"/>
              <a:t>quase nunca</a:t>
            </a:r>
          </a:p>
          <a:p>
            <a:r>
              <a:rPr lang="pt-BR" sz="1600" i="1" dirty="0"/>
              <a:t>Nunca</a:t>
            </a:r>
          </a:p>
        </p:txBody>
      </p:sp>
      <p:cxnSp>
        <p:nvCxnSpPr>
          <p:cNvPr id="4" name="Conector de Seta Reta 3">
            <a:extLst>
              <a:ext uri="{FF2B5EF4-FFF2-40B4-BE49-F238E27FC236}">
                <a16:creationId xmlns:a16="http://schemas.microsoft.com/office/drawing/2014/main" id="{EBC4E8F9-7332-4ABF-816C-A322810241FB}"/>
              </a:ext>
            </a:extLst>
          </p:cNvPr>
          <p:cNvCxnSpPr/>
          <p:nvPr/>
        </p:nvCxnSpPr>
        <p:spPr>
          <a:xfrm>
            <a:off x="2160104" y="887896"/>
            <a:ext cx="424070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de Seta Reta 5">
            <a:extLst>
              <a:ext uri="{FF2B5EF4-FFF2-40B4-BE49-F238E27FC236}">
                <a16:creationId xmlns:a16="http://schemas.microsoft.com/office/drawing/2014/main" id="{A078B676-DD2D-48D0-9842-B9398FD63512}"/>
              </a:ext>
            </a:extLst>
          </p:cNvPr>
          <p:cNvCxnSpPr/>
          <p:nvPr/>
        </p:nvCxnSpPr>
        <p:spPr>
          <a:xfrm>
            <a:off x="2796209" y="1603513"/>
            <a:ext cx="371061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e Seta Reta 7">
            <a:extLst>
              <a:ext uri="{FF2B5EF4-FFF2-40B4-BE49-F238E27FC236}">
                <a16:creationId xmlns:a16="http://schemas.microsoft.com/office/drawing/2014/main" id="{3555DDF3-10ED-41BC-A696-BC17B8A3CEC1}"/>
              </a:ext>
            </a:extLst>
          </p:cNvPr>
          <p:cNvCxnSpPr/>
          <p:nvPr/>
        </p:nvCxnSpPr>
        <p:spPr>
          <a:xfrm>
            <a:off x="4134678" y="1868557"/>
            <a:ext cx="397565" cy="0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de Seta Reta 9">
            <a:extLst>
              <a:ext uri="{FF2B5EF4-FFF2-40B4-BE49-F238E27FC236}">
                <a16:creationId xmlns:a16="http://schemas.microsoft.com/office/drawing/2014/main" id="{13A103E7-C8FB-4F81-880E-173EECDE3D20}"/>
              </a:ext>
            </a:extLst>
          </p:cNvPr>
          <p:cNvCxnSpPr/>
          <p:nvPr/>
        </p:nvCxnSpPr>
        <p:spPr>
          <a:xfrm>
            <a:off x="1590261" y="2358887"/>
            <a:ext cx="821635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m 10">
            <a:extLst>
              <a:ext uri="{FF2B5EF4-FFF2-40B4-BE49-F238E27FC236}">
                <a16:creationId xmlns:a16="http://schemas.microsoft.com/office/drawing/2014/main" id="{30F5A01E-B73F-4E05-901B-7E2F563334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6291" y="4996070"/>
            <a:ext cx="2419350" cy="1423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040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CC1B6180-31BB-4357-8C8D-1E0753299FB5}"/>
              </a:ext>
            </a:extLst>
          </p:cNvPr>
          <p:cNvSpPr txBox="1"/>
          <p:nvPr/>
        </p:nvSpPr>
        <p:spPr>
          <a:xfrm>
            <a:off x="1775791" y="79514"/>
            <a:ext cx="10257182" cy="646330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Examples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FF0000"/>
                </a:solidFill>
              </a:rPr>
              <a:t>past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She work</a:t>
            </a:r>
            <a:r>
              <a:rPr lang="en-US" dirty="0">
                <a:solidFill>
                  <a:srgbClr val="FF0000"/>
                </a:solidFill>
              </a:rPr>
              <a:t>ed.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Ela </a:t>
            </a:r>
            <a:r>
              <a:rPr lang="en-US" dirty="0" err="1"/>
              <a:t>trabalhou</a:t>
            </a:r>
            <a:r>
              <a:rPr lang="en-U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Anne is work</a:t>
            </a:r>
            <a:r>
              <a:rPr lang="en-US" dirty="0">
                <a:solidFill>
                  <a:srgbClr val="FF0000"/>
                </a:solidFill>
              </a:rPr>
              <a:t>ing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Anne </a:t>
            </a:r>
            <a:r>
              <a:rPr lang="en-US" dirty="0" err="1"/>
              <a:t>está</a:t>
            </a:r>
            <a:r>
              <a:rPr lang="en-US" dirty="0"/>
              <a:t> </a:t>
            </a:r>
            <a:r>
              <a:rPr lang="en-US" dirty="0" err="1"/>
              <a:t>trabalhando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She </a:t>
            </a:r>
            <a:r>
              <a:rPr lang="en-US" dirty="0">
                <a:solidFill>
                  <a:srgbClr val="FF0000"/>
                </a:solidFill>
              </a:rPr>
              <a:t>had</a:t>
            </a:r>
            <a:r>
              <a:rPr lang="en-US" dirty="0"/>
              <a:t> worked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B050"/>
                </a:solidFill>
              </a:rPr>
              <a:t>present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anne</a:t>
            </a:r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has</a:t>
            </a:r>
            <a:r>
              <a:rPr lang="en-US" dirty="0"/>
              <a:t> been work</a:t>
            </a:r>
            <a:r>
              <a:rPr lang="en-US" dirty="0">
                <a:solidFill>
                  <a:srgbClr val="00B050"/>
                </a:solidFill>
              </a:rPr>
              <a:t>ing</a:t>
            </a:r>
            <a:r>
              <a:rPr lang="en-US" dirty="0"/>
              <a:t> in the company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dirty="0"/>
              <a:t>Anne tem trabalhado na empresa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>
                <a:solidFill>
                  <a:srgbClr val="00B0F0"/>
                </a:solidFill>
              </a:rPr>
              <a:t>Future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/>
              <a:t>She</a:t>
            </a:r>
            <a:r>
              <a:rPr lang="pt-BR" dirty="0"/>
              <a:t> </a:t>
            </a:r>
            <a:r>
              <a:rPr lang="pt-BR" dirty="0" err="1">
                <a:solidFill>
                  <a:srgbClr val="00B0F0"/>
                </a:solidFill>
              </a:rPr>
              <a:t>will</a:t>
            </a:r>
            <a:r>
              <a:rPr lang="pt-BR" dirty="0"/>
              <a:t> </a:t>
            </a:r>
            <a:r>
              <a:rPr lang="pt-BR" dirty="0" err="1"/>
              <a:t>work</a:t>
            </a:r>
            <a:endParaRPr lang="pt-B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dirty="0"/>
              <a:t>Ela vai trabalhar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/>
              <a:t>She</a:t>
            </a:r>
            <a:r>
              <a:rPr lang="pt-BR" dirty="0"/>
              <a:t> </a:t>
            </a:r>
            <a:r>
              <a:rPr lang="pt-BR" dirty="0" err="1">
                <a:solidFill>
                  <a:srgbClr val="00B0F0"/>
                </a:solidFill>
              </a:rPr>
              <a:t>will</a:t>
            </a:r>
            <a:r>
              <a:rPr lang="pt-BR" dirty="0"/>
              <a:t> </a:t>
            </a:r>
            <a:r>
              <a:rPr lang="pt-BR" dirty="0" err="1"/>
              <a:t>work</a:t>
            </a:r>
            <a:endParaRPr lang="pt-BR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dirty="0"/>
              <a:t>Ela vai trabalhar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err="1"/>
              <a:t>She</a:t>
            </a:r>
            <a:r>
              <a:rPr lang="pt-BR" dirty="0"/>
              <a:t> </a:t>
            </a:r>
            <a:r>
              <a:rPr lang="pt-BR" dirty="0" err="1">
                <a:solidFill>
                  <a:srgbClr val="00B0F0"/>
                </a:solidFill>
              </a:rPr>
              <a:t>will</a:t>
            </a:r>
            <a:r>
              <a:rPr lang="pt-BR" dirty="0">
                <a:solidFill>
                  <a:srgbClr val="00B0F0"/>
                </a:solidFill>
              </a:rPr>
              <a:t> </a:t>
            </a:r>
            <a:r>
              <a:rPr lang="pt-BR" dirty="0" err="1">
                <a:solidFill>
                  <a:srgbClr val="00B0F0"/>
                </a:solidFill>
              </a:rPr>
              <a:t>have</a:t>
            </a:r>
            <a:r>
              <a:rPr lang="pt-BR" dirty="0">
                <a:solidFill>
                  <a:srgbClr val="00B0F0"/>
                </a:solidFill>
              </a:rPr>
              <a:t> </a:t>
            </a:r>
            <a:r>
              <a:rPr lang="pt-BR" dirty="0" err="1"/>
              <a:t>graduated</a:t>
            </a:r>
            <a:endParaRPr lang="pt-BR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  <p:cxnSp>
        <p:nvCxnSpPr>
          <p:cNvPr id="8" name="Conector de Seta Reta 7">
            <a:extLst>
              <a:ext uri="{FF2B5EF4-FFF2-40B4-BE49-F238E27FC236}">
                <a16:creationId xmlns:a16="http://schemas.microsoft.com/office/drawing/2014/main" id="{2E0D93A9-AD59-490D-83FA-D78477182183}"/>
              </a:ext>
            </a:extLst>
          </p:cNvPr>
          <p:cNvCxnSpPr/>
          <p:nvPr/>
        </p:nvCxnSpPr>
        <p:spPr>
          <a:xfrm>
            <a:off x="2829339" y="3152576"/>
            <a:ext cx="397565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de Seta Reta 9">
            <a:extLst>
              <a:ext uri="{FF2B5EF4-FFF2-40B4-BE49-F238E27FC236}">
                <a16:creationId xmlns:a16="http://schemas.microsoft.com/office/drawing/2014/main" id="{D7C89B04-77BE-4A19-B2CE-DF719DE8F450}"/>
              </a:ext>
            </a:extLst>
          </p:cNvPr>
          <p:cNvCxnSpPr/>
          <p:nvPr/>
        </p:nvCxnSpPr>
        <p:spPr>
          <a:xfrm>
            <a:off x="4465982" y="3165827"/>
            <a:ext cx="384313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de Seta Reta 13">
            <a:extLst>
              <a:ext uri="{FF2B5EF4-FFF2-40B4-BE49-F238E27FC236}">
                <a16:creationId xmlns:a16="http://schemas.microsoft.com/office/drawing/2014/main" id="{964E7855-BF1E-44E4-8638-848823E4CE9B}"/>
              </a:ext>
            </a:extLst>
          </p:cNvPr>
          <p:cNvCxnSpPr/>
          <p:nvPr/>
        </p:nvCxnSpPr>
        <p:spPr>
          <a:xfrm>
            <a:off x="3028122" y="967407"/>
            <a:ext cx="437321" cy="0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de Seta Reta 16">
            <a:extLst>
              <a:ext uri="{FF2B5EF4-FFF2-40B4-BE49-F238E27FC236}">
                <a16:creationId xmlns:a16="http://schemas.microsoft.com/office/drawing/2014/main" id="{593F6AED-65ED-4374-8098-3EDBC9B55323}"/>
              </a:ext>
            </a:extLst>
          </p:cNvPr>
          <p:cNvCxnSpPr/>
          <p:nvPr/>
        </p:nvCxnSpPr>
        <p:spPr>
          <a:xfrm>
            <a:off x="3465443" y="1537253"/>
            <a:ext cx="443948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de Seta Reta 18">
            <a:extLst>
              <a:ext uri="{FF2B5EF4-FFF2-40B4-BE49-F238E27FC236}">
                <a16:creationId xmlns:a16="http://schemas.microsoft.com/office/drawing/2014/main" id="{A96BC950-522E-4507-82A5-B6EDD8812CE1}"/>
              </a:ext>
            </a:extLst>
          </p:cNvPr>
          <p:cNvCxnSpPr/>
          <p:nvPr/>
        </p:nvCxnSpPr>
        <p:spPr>
          <a:xfrm>
            <a:off x="2623930" y="2001078"/>
            <a:ext cx="503583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m 20">
            <a:extLst>
              <a:ext uri="{FF2B5EF4-FFF2-40B4-BE49-F238E27FC236}">
                <a16:creationId xmlns:a16="http://schemas.microsoft.com/office/drawing/2014/main" id="{D3B42B63-C34E-4089-8FD3-147A02C553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1578" y="131081"/>
            <a:ext cx="2419350" cy="1581150"/>
          </a:xfrm>
          <a:prstGeom prst="rect">
            <a:avLst/>
          </a:prstGeom>
        </p:spPr>
      </p:pic>
      <p:cxnSp>
        <p:nvCxnSpPr>
          <p:cNvPr id="25" name="Conector de Seta Reta 24">
            <a:extLst>
              <a:ext uri="{FF2B5EF4-FFF2-40B4-BE49-F238E27FC236}">
                <a16:creationId xmlns:a16="http://schemas.microsoft.com/office/drawing/2014/main" id="{D546C8CD-C68D-4FF9-918D-97475AD9573A}"/>
              </a:ext>
            </a:extLst>
          </p:cNvPr>
          <p:cNvCxnSpPr/>
          <p:nvPr/>
        </p:nvCxnSpPr>
        <p:spPr>
          <a:xfrm>
            <a:off x="2584173" y="4757530"/>
            <a:ext cx="404192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de Seta Reta 26">
            <a:extLst>
              <a:ext uri="{FF2B5EF4-FFF2-40B4-BE49-F238E27FC236}">
                <a16:creationId xmlns:a16="http://schemas.microsoft.com/office/drawing/2014/main" id="{FA5B0F8E-44BD-411F-8244-73F85E3B69DF}"/>
              </a:ext>
            </a:extLst>
          </p:cNvPr>
          <p:cNvCxnSpPr/>
          <p:nvPr/>
        </p:nvCxnSpPr>
        <p:spPr>
          <a:xfrm>
            <a:off x="2623930" y="4227443"/>
            <a:ext cx="364435" cy="0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de Seta Reta 28">
            <a:extLst>
              <a:ext uri="{FF2B5EF4-FFF2-40B4-BE49-F238E27FC236}">
                <a16:creationId xmlns:a16="http://schemas.microsoft.com/office/drawing/2014/main" id="{F647FCD6-B853-4C9B-8AB2-0478A8BAC755}"/>
              </a:ext>
            </a:extLst>
          </p:cNvPr>
          <p:cNvCxnSpPr/>
          <p:nvPr/>
        </p:nvCxnSpPr>
        <p:spPr>
          <a:xfrm>
            <a:off x="2623930" y="5320747"/>
            <a:ext cx="1063487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D7FE216E-50F1-4B1D-A6F2-2F083369A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-8887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3600" b="0" i="0" u="none" strike="noStrike" cap="none" normalizeH="0" baseline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graduated</a:t>
            </a:r>
            <a:r>
              <a:rPr kumimoji="0" lang="pt-BR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pt-BR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941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8B259F1A-59D9-4815-BB65-B56363E4E4A4}"/>
              </a:ext>
            </a:extLst>
          </p:cNvPr>
          <p:cNvSpPr txBox="1"/>
          <p:nvPr/>
        </p:nvSpPr>
        <p:spPr>
          <a:xfrm>
            <a:off x="1696278" y="0"/>
            <a:ext cx="1025718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 err="1"/>
              <a:t>Examples</a:t>
            </a:r>
            <a:r>
              <a:rPr lang="pt-BR" dirty="0"/>
              <a:t> Modal </a:t>
            </a:r>
            <a:r>
              <a:rPr lang="pt-BR" dirty="0" err="1"/>
              <a:t>verbs</a:t>
            </a: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Anne, </a:t>
            </a:r>
            <a:r>
              <a:rPr lang="pt-BR" dirty="0" err="1">
                <a:solidFill>
                  <a:srgbClr val="7030A0"/>
                </a:solidFill>
              </a:rPr>
              <a:t>could</a:t>
            </a:r>
            <a:r>
              <a:rPr lang="pt-BR" dirty="0"/>
              <a:t> help me.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dirty="0"/>
              <a:t>Anne, poderia me ajudar.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Anne </a:t>
            </a:r>
            <a:r>
              <a:rPr lang="pt-BR" dirty="0">
                <a:solidFill>
                  <a:srgbClr val="7030A0"/>
                </a:solidFill>
              </a:rPr>
              <a:t>must</a:t>
            </a:r>
            <a:r>
              <a:rPr lang="pt-BR" dirty="0"/>
              <a:t> </a:t>
            </a:r>
            <a:r>
              <a:rPr lang="pt-BR" dirty="0" err="1"/>
              <a:t>work</a:t>
            </a:r>
            <a:r>
              <a:rPr lang="pt-BR" dirty="0"/>
              <a:t>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dirty="0"/>
              <a:t>Anne deve trabalhar.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Anne </a:t>
            </a:r>
            <a:r>
              <a:rPr lang="pt-BR" dirty="0" err="1">
                <a:solidFill>
                  <a:srgbClr val="7030A0"/>
                </a:solidFill>
              </a:rPr>
              <a:t>should</a:t>
            </a:r>
            <a:r>
              <a:rPr lang="pt-BR" dirty="0"/>
              <a:t> </a:t>
            </a:r>
            <a:r>
              <a:rPr lang="pt-BR" dirty="0" err="1"/>
              <a:t>work</a:t>
            </a:r>
            <a:r>
              <a:rPr lang="pt-BR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Anne deveria trabalhar.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dirty="0"/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t-BR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3B9B7CE0-1040-4E1B-8168-DB7B1D1D19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5716" y="504825"/>
            <a:ext cx="2419350" cy="158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991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Atividade: </a:t>
            </a:r>
            <a:r>
              <a:rPr lang="pt-BR" dirty="0" err="1"/>
              <a:t>task</a:t>
            </a:r>
            <a:r>
              <a:rPr lang="pt-BR" dirty="0"/>
              <a:t> 1 </a:t>
            </a:r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791" y="2126222"/>
            <a:ext cx="4904509" cy="3777622"/>
          </a:xfrm>
        </p:spPr>
      </p:pic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t-BR" b="1" i="1" dirty="0"/>
              <a:t>Anne trabalha em uma grande companhia de seguro. Ela é uma ferramenta de suporte de computação, ela cuida das pessoas e dos seus computadores ela ajuda em qualquer problema que as pessoas tenham. Que tipo de problema você acha que eles podem ter ?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Resposta: tem um problema, que Anne possa ter, que é a ocasionar sobrecarga de serviço dela, por trabalhar em uma empresa grande e assumir muitas responsabilidade, e elas vão ter o problema de uma funcionário, extremamente importante.</a:t>
            </a:r>
          </a:p>
        </p:txBody>
      </p:sp>
    </p:spTree>
    <p:extLst>
      <p:ext uri="{BB962C8B-B14F-4D97-AF65-F5344CB8AC3E}">
        <p14:creationId xmlns:p14="http://schemas.microsoft.com/office/powerpoint/2010/main" val="1215121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Atividade 2 </a:t>
            </a:r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636" y="2126222"/>
            <a:ext cx="5178198" cy="3567996"/>
          </a:xfrm>
        </p:spPr>
      </p:pic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BR" b="1" i="1" dirty="0"/>
              <a:t>Marque os problemas mencionados por Anna na entrevista “ parte 1 “, que esta na pagina 131:</a:t>
            </a:r>
          </a:p>
          <a:p>
            <a:endParaRPr lang="pt-BR" b="1" i="1" dirty="0"/>
          </a:p>
        </p:txBody>
      </p:sp>
      <p:sp>
        <p:nvSpPr>
          <p:cNvPr id="8" name="Elipse 7"/>
          <p:cNvSpPr/>
          <p:nvPr/>
        </p:nvSpPr>
        <p:spPr>
          <a:xfrm>
            <a:off x="2592924" y="3075709"/>
            <a:ext cx="119103" cy="935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Elipse 8"/>
          <p:cNvSpPr/>
          <p:nvPr/>
        </p:nvSpPr>
        <p:spPr>
          <a:xfrm>
            <a:off x="2592924" y="3366655"/>
            <a:ext cx="87931" cy="1246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Elipse 9"/>
          <p:cNvSpPr/>
          <p:nvPr/>
        </p:nvSpPr>
        <p:spPr>
          <a:xfrm>
            <a:off x="2556812" y="3917373"/>
            <a:ext cx="124043" cy="2013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Elipse 10"/>
          <p:cNvSpPr/>
          <p:nvPr/>
        </p:nvSpPr>
        <p:spPr>
          <a:xfrm>
            <a:off x="2556812" y="4507093"/>
            <a:ext cx="88715" cy="1734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Elipse 11"/>
          <p:cNvSpPr/>
          <p:nvPr/>
        </p:nvSpPr>
        <p:spPr>
          <a:xfrm>
            <a:off x="2556812" y="4786612"/>
            <a:ext cx="95663" cy="1737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6650735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594</TotalTime>
  <Words>474</Words>
  <Application>Microsoft Office PowerPoint</Application>
  <PresentationFormat>Widescreen</PresentationFormat>
  <Paragraphs>155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3" baseType="lpstr">
      <vt:lpstr>Arial</vt:lpstr>
      <vt:lpstr>Century Gothic</vt:lpstr>
      <vt:lpstr>Courier New</vt:lpstr>
      <vt:lpstr>inherit</vt:lpstr>
      <vt:lpstr>Roboto Condensed</vt:lpstr>
      <vt:lpstr>Wingdings</vt:lpstr>
      <vt:lpstr>Wingdings 3</vt:lpstr>
      <vt:lpstr>Cacho</vt:lpstr>
      <vt:lpstr>      language work: Adverbs of frequency (trabalho de linguagem: advérbios de frequência) </vt:lpstr>
      <vt:lpstr>Apresentação do PowerPoint</vt:lpstr>
      <vt:lpstr>verb tenses</vt:lpstr>
      <vt:lpstr>Apresentação do PowerPoint</vt:lpstr>
      <vt:lpstr>Apresentação do PowerPoint</vt:lpstr>
      <vt:lpstr>Apresentação do PowerPoint</vt:lpstr>
      <vt:lpstr>Apresentação do PowerPoint</vt:lpstr>
      <vt:lpstr>Atividade: task 1 </vt:lpstr>
      <vt:lpstr>Atividade 2 </vt:lpstr>
      <vt:lpstr>Atividade 3 </vt:lpstr>
      <vt:lpstr>Atividade 4  obs: a questão estará na folha de papel por motivo de ser muito grande .</vt:lpstr>
      <vt:lpstr>Atividade 5  </vt:lpstr>
      <vt:lpstr>Apresentação do PowerPoint</vt:lpstr>
      <vt:lpstr>Atividade 7  </vt:lpstr>
      <vt:lpstr>Referencia : book(Basic English for Computing) pag’s.42 to the 45.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language work</dc:title>
  <dc:creator>house</dc:creator>
  <cp:lastModifiedBy>house</cp:lastModifiedBy>
  <cp:revision>44</cp:revision>
  <dcterms:created xsi:type="dcterms:W3CDTF">2018-06-11T17:34:49Z</dcterms:created>
  <dcterms:modified xsi:type="dcterms:W3CDTF">2018-06-19T22:32:42Z</dcterms:modified>
</cp:coreProperties>
</file>