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damateria.com.br/present-continuous/" TargetMode="External"/><Relationship Id="rId7" Type="http://schemas.openxmlformats.org/officeDocument/2006/relationships/hyperlink" Target="https://www.todamateria.com.br/future-continuous/" TargetMode="External"/><Relationship Id="rId2" Type="http://schemas.openxmlformats.org/officeDocument/2006/relationships/hyperlink" Target="https://www.todamateria.com.br/simple-present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todamateria.com.br/simple-future/" TargetMode="External"/><Relationship Id="rId5" Type="http://schemas.openxmlformats.org/officeDocument/2006/relationships/hyperlink" Target="https://www.todamateria.com.br/past-continuous/" TargetMode="External"/><Relationship Id="rId4" Type="http://schemas.openxmlformats.org/officeDocument/2006/relationships/hyperlink" Target="https://www.todamateria.com.br/simple-past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Unity</a:t>
            </a:r>
            <a:r>
              <a:rPr lang="pt-BR" dirty="0" smtClean="0">
                <a:latin typeface="Aharoni" panose="02010803020104030203" pitchFamily="2" charset="-79"/>
                <a:cs typeface="Aharoni" panose="02010803020104030203" pitchFamily="2" charset="-79"/>
              </a:rPr>
              <a:t> 14</a:t>
            </a:r>
            <a:endParaRPr lang="pt-BR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Alunas: </a:t>
            </a:r>
            <a:r>
              <a:rPr lang="pt-BR" dirty="0" err="1" smtClean="0"/>
              <a:t>Jayanna</a:t>
            </a:r>
            <a:r>
              <a:rPr lang="pt-BR" dirty="0" smtClean="0"/>
              <a:t> Andrade </a:t>
            </a:r>
            <a:r>
              <a:rPr lang="pt-BR" dirty="0" smtClean="0">
                <a:sym typeface="Wingdings" panose="05000000000000000000" pitchFamily="2" charset="2"/>
              </a:rPr>
              <a:t></a:t>
            </a:r>
          </a:p>
          <a:p>
            <a:r>
              <a:rPr lang="pt-BR" dirty="0" smtClean="0">
                <a:sym typeface="Wingdings" panose="05000000000000000000" pitchFamily="2" charset="2"/>
              </a:rPr>
              <a:t>Isadora Lima 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993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922661" y="4701406"/>
            <a:ext cx="6969499" cy="1401681"/>
          </a:xfrm>
        </p:spPr>
        <p:txBody>
          <a:bodyPr/>
          <a:lstStyle/>
          <a:p>
            <a:r>
              <a:rPr lang="pt-BR" dirty="0">
                <a:latin typeface="Berlin Sans FB Demi" panose="020E0802020502020306" pitchFamily="34" charset="0"/>
              </a:rPr>
              <a:t>Modal </a:t>
            </a:r>
            <a:r>
              <a:rPr lang="pt-BR" dirty="0" err="1">
                <a:latin typeface="Berlin Sans FB Demi" panose="020E0802020502020306" pitchFamily="34" charset="0"/>
              </a:rPr>
              <a:t>Verbs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99460" y="0"/>
            <a:ext cx="8094756" cy="5752213"/>
          </a:xfrm>
        </p:spPr>
        <p:txBody>
          <a:bodyPr>
            <a:noAutofit/>
          </a:bodyPr>
          <a:lstStyle/>
          <a:p>
            <a:endParaRPr lang="pt-BR" sz="5400" dirty="0" smtClean="0"/>
          </a:p>
          <a:p>
            <a:pPr algn="l"/>
            <a:endParaRPr lang="pt-BR" dirty="0"/>
          </a:p>
          <a:p>
            <a:pPr algn="l"/>
            <a:r>
              <a:rPr lang="pt-BR" dirty="0">
                <a:latin typeface="Calibri" panose="020F0502020204030204" pitchFamily="34" charset="0"/>
              </a:rPr>
              <a:t>Os verbos modais são verbos distintos dos outros, pois possuem características próprias, como:</a:t>
            </a:r>
          </a:p>
          <a:p>
            <a:pPr algn="l"/>
            <a:r>
              <a:rPr lang="pt-BR" dirty="0">
                <a:latin typeface="Calibri" panose="020F0502020204030204" pitchFamily="34" charset="0"/>
              </a:rPr>
              <a:t>Não precisam de auxiliares;</a:t>
            </a:r>
          </a:p>
          <a:p>
            <a:pPr algn="l"/>
            <a:r>
              <a:rPr lang="pt-BR" dirty="0">
                <a:latin typeface="Calibri" panose="020F0502020204030204" pitchFamily="34" charset="0"/>
              </a:rPr>
              <a:t>Sempre após os modais, o verbo deve vir no infinitivo, só que sem o “</a:t>
            </a:r>
            <a:r>
              <a:rPr lang="pt-BR" dirty="0" err="1">
                <a:latin typeface="Calibri" panose="020F0502020204030204" pitchFamily="34" charset="0"/>
              </a:rPr>
              <a:t>to</a:t>
            </a:r>
            <a:r>
              <a:rPr lang="pt-BR" dirty="0">
                <a:latin typeface="Calibri" panose="020F0502020204030204" pitchFamily="34" charset="0"/>
              </a:rPr>
              <a:t>”;</a:t>
            </a:r>
          </a:p>
          <a:p>
            <a:pPr algn="l"/>
            <a:r>
              <a:rPr lang="pt-BR" dirty="0">
                <a:latin typeface="Calibri" panose="020F0502020204030204" pitchFamily="34" charset="0"/>
              </a:rPr>
              <a:t>Não sofrem alteração nas terceiras pessoas do singular no presente. Logo, eles nunca recebem “s”, “es” ou “</a:t>
            </a:r>
            <a:r>
              <a:rPr lang="pt-BR" dirty="0" err="1">
                <a:latin typeface="Calibri" panose="020F0502020204030204" pitchFamily="34" charset="0"/>
              </a:rPr>
              <a:t>ies</a:t>
            </a:r>
            <a:r>
              <a:rPr lang="pt-BR" dirty="0">
                <a:latin typeface="Calibri" panose="020F0502020204030204" pitchFamily="34" charset="0"/>
              </a:rPr>
              <a:t>”.</a:t>
            </a:r>
          </a:p>
          <a:p>
            <a:pPr algn="l"/>
            <a:r>
              <a:rPr lang="pt-BR" dirty="0">
                <a:latin typeface="Calibri" panose="020F0502020204030204" pitchFamily="34" charset="0"/>
              </a:rPr>
              <a:t>São verbos modais: </a:t>
            </a:r>
            <a:r>
              <a:rPr lang="pt-BR" b="1" i="1" dirty="0" err="1">
                <a:latin typeface="Calibri" panose="020F0502020204030204" pitchFamily="34" charset="0"/>
              </a:rPr>
              <a:t>can</a:t>
            </a:r>
            <a:r>
              <a:rPr lang="pt-BR" b="1" i="1" dirty="0">
                <a:latin typeface="Calibri" panose="020F0502020204030204" pitchFamily="34" charset="0"/>
              </a:rPr>
              <a:t> </a:t>
            </a:r>
            <a:r>
              <a:rPr lang="pt-BR" dirty="0">
                <a:latin typeface="Calibri" panose="020F0502020204030204" pitchFamily="34" charset="0"/>
              </a:rPr>
              <a:t>(pode), </a:t>
            </a:r>
            <a:r>
              <a:rPr lang="pt-BR" b="1" i="1" dirty="0" err="1">
                <a:latin typeface="Calibri" panose="020F0502020204030204" pitchFamily="34" charset="0"/>
              </a:rPr>
              <a:t>could</a:t>
            </a:r>
            <a:r>
              <a:rPr lang="pt-BR" b="1" i="1" dirty="0">
                <a:latin typeface="Calibri" panose="020F0502020204030204" pitchFamily="34" charset="0"/>
              </a:rPr>
              <a:t> </a:t>
            </a:r>
            <a:r>
              <a:rPr lang="pt-BR" dirty="0">
                <a:latin typeface="Calibri" panose="020F0502020204030204" pitchFamily="34" charset="0"/>
              </a:rPr>
              <a:t>(poderia), </a:t>
            </a:r>
            <a:r>
              <a:rPr lang="pt-BR" b="1" i="1" dirty="0" err="1">
                <a:latin typeface="Calibri" panose="020F0502020204030204" pitchFamily="34" charset="0"/>
              </a:rPr>
              <a:t>may</a:t>
            </a:r>
            <a:r>
              <a:rPr lang="pt-BR" b="1" i="1" dirty="0">
                <a:latin typeface="Calibri" panose="020F0502020204030204" pitchFamily="34" charset="0"/>
              </a:rPr>
              <a:t> </a:t>
            </a:r>
            <a:r>
              <a:rPr lang="pt-BR" dirty="0">
                <a:latin typeface="Calibri" panose="020F0502020204030204" pitchFamily="34" charset="0"/>
              </a:rPr>
              <a:t>(pode, poderia), </a:t>
            </a:r>
            <a:r>
              <a:rPr lang="pt-BR" b="1" i="1" dirty="0" err="1">
                <a:latin typeface="Calibri" panose="020F0502020204030204" pitchFamily="34" charset="0"/>
              </a:rPr>
              <a:t>might</a:t>
            </a:r>
            <a:r>
              <a:rPr lang="pt-BR" b="1" i="1" dirty="0">
                <a:latin typeface="Calibri" panose="020F0502020204030204" pitchFamily="34" charset="0"/>
              </a:rPr>
              <a:t> </a:t>
            </a:r>
            <a:r>
              <a:rPr lang="pt-BR" dirty="0">
                <a:latin typeface="Calibri" panose="020F0502020204030204" pitchFamily="34" charset="0"/>
              </a:rPr>
              <a:t>(pode, poderia), </a:t>
            </a:r>
            <a:r>
              <a:rPr lang="pt-BR" b="1" i="1" dirty="0" err="1">
                <a:latin typeface="Calibri" panose="020F0502020204030204" pitchFamily="34" charset="0"/>
              </a:rPr>
              <a:t>should</a:t>
            </a:r>
            <a:r>
              <a:rPr lang="pt-BR" b="1" i="1" dirty="0">
                <a:latin typeface="Calibri" panose="020F0502020204030204" pitchFamily="34" charset="0"/>
              </a:rPr>
              <a:t> </a:t>
            </a:r>
            <a:r>
              <a:rPr lang="pt-BR" dirty="0">
                <a:latin typeface="Calibri" panose="020F0502020204030204" pitchFamily="34" charset="0"/>
              </a:rPr>
              <a:t>(deveria), </a:t>
            </a:r>
            <a:r>
              <a:rPr lang="pt-BR" b="1" i="1" dirty="0">
                <a:latin typeface="Calibri" panose="020F0502020204030204" pitchFamily="34" charset="0"/>
              </a:rPr>
              <a:t>must</a:t>
            </a:r>
            <a:r>
              <a:rPr lang="pt-BR" dirty="0">
                <a:latin typeface="Calibri" panose="020F0502020204030204" pitchFamily="34" charset="0"/>
              </a:rPr>
              <a:t>(deve), </a:t>
            </a:r>
            <a:r>
              <a:rPr lang="pt-BR" b="1" i="1" dirty="0" err="1">
                <a:latin typeface="Calibri" panose="020F0502020204030204" pitchFamily="34" charset="0"/>
              </a:rPr>
              <a:t>ought</a:t>
            </a:r>
            <a:r>
              <a:rPr lang="pt-BR" b="1" i="1" dirty="0">
                <a:latin typeface="Calibri" panose="020F0502020204030204" pitchFamily="34" charset="0"/>
              </a:rPr>
              <a:t> </a:t>
            </a:r>
            <a:r>
              <a:rPr lang="pt-BR" b="1" i="1" dirty="0" err="1">
                <a:latin typeface="Calibri" panose="020F0502020204030204" pitchFamily="34" charset="0"/>
              </a:rPr>
              <a:t>to</a:t>
            </a:r>
            <a:r>
              <a:rPr lang="pt-BR" dirty="0">
                <a:latin typeface="Calibri" panose="020F0502020204030204" pitchFamily="34" charset="0"/>
              </a:rPr>
              <a:t> (precisa) e </a:t>
            </a:r>
            <a:r>
              <a:rPr lang="pt-BR" b="1" i="1" dirty="0" err="1">
                <a:latin typeface="Calibri" panose="020F0502020204030204" pitchFamily="34" charset="0"/>
              </a:rPr>
              <a:t>used</a:t>
            </a:r>
            <a:r>
              <a:rPr lang="pt-BR" b="1" i="1" dirty="0">
                <a:latin typeface="Calibri" panose="020F0502020204030204" pitchFamily="34" charset="0"/>
              </a:rPr>
              <a:t> </a:t>
            </a:r>
            <a:r>
              <a:rPr lang="pt-BR" b="1" i="1" dirty="0" err="1">
                <a:latin typeface="Calibri" panose="020F0502020204030204" pitchFamily="34" charset="0"/>
              </a:rPr>
              <a:t>to</a:t>
            </a:r>
            <a:r>
              <a:rPr lang="pt-BR" b="1" i="1" dirty="0">
                <a:latin typeface="Calibri" panose="020F0502020204030204" pitchFamily="34" charset="0"/>
              </a:rPr>
              <a:t> </a:t>
            </a:r>
            <a:r>
              <a:rPr lang="pt-BR" dirty="0">
                <a:latin typeface="Calibri" panose="020F0502020204030204" pitchFamily="34" charset="0"/>
              </a:rPr>
              <a:t>(costumava).</a:t>
            </a:r>
          </a:p>
          <a:p>
            <a:endParaRPr lang="pt-BR" sz="600" dirty="0"/>
          </a:p>
        </p:txBody>
      </p:sp>
    </p:spTree>
    <p:extLst>
      <p:ext uri="{BB962C8B-B14F-4D97-AF65-F5344CB8AC3E}">
        <p14:creationId xmlns:p14="http://schemas.microsoft.com/office/powerpoint/2010/main" val="132011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2760" y="-115382"/>
            <a:ext cx="7766936" cy="1646302"/>
          </a:xfrm>
        </p:spPr>
        <p:txBody>
          <a:bodyPr/>
          <a:lstStyle/>
          <a:p>
            <a:r>
              <a:rPr lang="pt-BR" dirty="0" err="1">
                <a:latin typeface="Aharoni" panose="02010803020104030203" pitchFamily="2" charset="-79"/>
                <a:cs typeface="Aharoni" panose="02010803020104030203" pitchFamily="2" charset="-79"/>
              </a:rPr>
              <a:t>verb</a:t>
            </a:r>
            <a:r>
              <a:rPr lang="pt-BR" dirty="0">
                <a:latin typeface="Aharoni" panose="02010803020104030203" pitchFamily="2" charset="-79"/>
                <a:cs typeface="Aharoni" panose="02010803020104030203" pitchFamily="2" charset="-79"/>
              </a:rPr>
              <a:t> tenses</a:t>
            </a: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07067" y="1530921"/>
            <a:ext cx="7766936" cy="4965572"/>
          </a:xfrm>
        </p:spPr>
        <p:txBody>
          <a:bodyPr>
            <a:normAutofit fontScale="92500" lnSpcReduction="10000"/>
          </a:bodyPr>
          <a:lstStyle/>
          <a:p>
            <a:r>
              <a:rPr lang="pt-BR" b="1" dirty="0" err="1">
                <a:hlinkClick r:id="rId2"/>
              </a:rPr>
              <a:t>Simple</a:t>
            </a:r>
            <a:r>
              <a:rPr lang="pt-BR" b="1" dirty="0">
                <a:hlinkClick r:id="rId2"/>
              </a:rPr>
              <a:t> </a:t>
            </a:r>
            <a:r>
              <a:rPr lang="pt-BR" b="1" dirty="0" err="1">
                <a:hlinkClick r:id="rId2"/>
              </a:rPr>
              <a:t>Present</a:t>
            </a:r>
            <a:r>
              <a:rPr lang="pt-BR" dirty="0"/>
              <a:t> (Presente Simples): descreve uma ação habitual e atual ocorrida no presente</a:t>
            </a:r>
            <a:r>
              <a:rPr lang="pt-BR" dirty="0" smtClean="0"/>
              <a:t>.</a:t>
            </a:r>
          </a:p>
          <a:p>
            <a:pPr fontAlgn="base"/>
            <a:r>
              <a:rPr lang="pt-BR" b="1" dirty="0" err="1">
                <a:hlinkClick r:id="rId3"/>
              </a:rPr>
              <a:t>Present</a:t>
            </a:r>
            <a:r>
              <a:rPr lang="pt-BR" b="1" dirty="0">
                <a:hlinkClick r:id="rId3"/>
              </a:rPr>
              <a:t> </a:t>
            </a:r>
            <a:r>
              <a:rPr lang="pt-BR" b="1" dirty="0" err="1">
                <a:hlinkClick r:id="rId3"/>
              </a:rPr>
              <a:t>Continuous</a:t>
            </a:r>
            <a:r>
              <a:rPr lang="pt-BR" b="1" dirty="0"/>
              <a:t> </a:t>
            </a:r>
            <a:r>
              <a:rPr lang="pt-BR" dirty="0" smtClean="0"/>
              <a:t>: </a:t>
            </a:r>
            <a:r>
              <a:rPr lang="pt-BR" dirty="0"/>
              <a:t>descreve uma ação que está ocorrendo no presente, seja no momento em que se fala ou que o fato acabou de </a:t>
            </a:r>
            <a:r>
              <a:rPr lang="pt-BR" dirty="0" err="1" smtClean="0"/>
              <a:t>acontecer.Esse</a:t>
            </a:r>
            <a:r>
              <a:rPr lang="pt-BR" dirty="0" smtClean="0"/>
              <a:t> </a:t>
            </a:r>
            <a:r>
              <a:rPr lang="pt-BR" dirty="0"/>
              <a:t>tempo verbal é formado com o verbo </a:t>
            </a:r>
            <a:r>
              <a:rPr lang="pt-BR" dirty="0" err="1"/>
              <a:t>auxilar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no </a:t>
            </a:r>
            <a:r>
              <a:rPr lang="pt-BR" dirty="0" err="1"/>
              <a:t>simple</a:t>
            </a:r>
            <a:r>
              <a:rPr lang="pt-BR" dirty="0"/>
              <a:t> presente (presente simples) + o gerúndio (-</a:t>
            </a:r>
            <a:r>
              <a:rPr lang="pt-BR" dirty="0" err="1"/>
              <a:t>ing</a:t>
            </a:r>
            <a:r>
              <a:rPr lang="pt-BR" dirty="0"/>
              <a:t>) do verbo principal</a:t>
            </a:r>
            <a:r>
              <a:rPr lang="pt-BR" dirty="0" smtClean="0"/>
              <a:t>.</a:t>
            </a:r>
          </a:p>
          <a:p>
            <a:pPr fontAlgn="base"/>
            <a:r>
              <a:rPr lang="pt-BR" b="1" dirty="0" err="1">
                <a:hlinkClick r:id="rId4"/>
              </a:rPr>
              <a:t>Simple</a:t>
            </a:r>
            <a:r>
              <a:rPr lang="pt-BR" b="1" dirty="0">
                <a:hlinkClick r:id="rId4"/>
              </a:rPr>
              <a:t> </a:t>
            </a:r>
            <a:r>
              <a:rPr lang="pt-BR" b="1" dirty="0" err="1">
                <a:hlinkClick r:id="rId4"/>
              </a:rPr>
              <a:t>Past</a:t>
            </a:r>
            <a:r>
              <a:rPr lang="pt-BR" dirty="0"/>
              <a:t> </a:t>
            </a:r>
            <a:r>
              <a:rPr lang="pt-BR" dirty="0" smtClean="0"/>
              <a:t>: </a:t>
            </a:r>
            <a:r>
              <a:rPr lang="pt-BR" dirty="0"/>
              <a:t>expressa ações passadas, ou seja, descreve os fatos que já </a:t>
            </a:r>
            <a:r>
              <a:rPr lang="pt-BR" dirty="0" err="1" smtClean="0"/>
              <a:t>aconteceram.A</a:t>
            </a:r>
            <a:r>
              <a:rPr lang="pt-BR" dirty="0" smtClean="0"/>
              <a:t> </a:t>
            </a:r>
            <a:r>
              <a:rPr lang="pt-BR" dirty="0"/>
              <a:t>formação desse tempo verbal ocorre pela repetição das formas regulares acrescidas de –d ou –</a:t>
            </a:r>
            <a:r>
              <a:rPr lang="pt-BR" dirty="0" err="1"/>
              <a:t>ed</a:t>
            </a:r>
            <a:r>
              <a:rPr lang="pt-BR" dirty="0"/>
              <a:t>, enquanto os irregulares não seguem a forma </a:t>
            </a:r>
            <a:r>
              <a:rPr lang="pt-BR" dirty="0" smtClean="0"/>
              <a:t>padrão.</a:t>
            </a:r>
          </a:p>
          <a:p>
            <a:pPr fontAlgn="base"/>
            <a:r>
              <a:rPr lang="pt-BR" b="1" dirty="0" err="1">
                <a:hlinkClick r:id="rId5"/>
              </a:rPr>
              <a:t>Past</a:t>
            </a:r>
            <a:r>
              <a:rPr lang="pt-BR" b="1" dirty="0">
                <a:hlinkClick r:id="rId5"/>
              </a:rPr>
              <a:t> </a:t>
            </a:r>
            <a:r>
              <a:rPr lang="pt-BR" b="1" dirty="0" err="1">
                <a:hlinkClick r:id="rId5"/>
              </a:rPr>
              <a:t>Continuous</a:t>
            </a:r>
            <a:r>
              <a:rPr lang="pt-BR" b="1" dirty="0"/>
              <a:t> </a:t>
            </a:r>
            <a:r>
              <a:rPr lang="pt-BR" dirty="0" smtClean="0"/>
              <a:t>: </a:t>
            </a:r>
            <a:r>
              <a:rPr lang="pt-BR" dirty="0"/>
              <a:t>expressa uma ação que estava ocorrendo no </a:t>
            </a:r>
            <a:r>
              <a:rPr lang="pt-BR" dirty="0" err="1" smtClean="0"/>
              <a:t>passado.Ele</a:t>
            </a:r>
            <a:r>
              <a:rPr lang="pt-BR" dirty="0" smtClean="0"/>
              <a:t> </a:t>
            </a:r>
            <a:r>
              <a:rPr lang="pt-BR" dirty="0"/>
              <a:t>é formado pela união do verbo </a:t>
            </a:r>
            <a:r>
              <a:rPr lang="pt-BR" dirty="0" err="1"/>
              <a:t>auxilar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no </a:t>
            </a:r>
            <a:r>
              <a:rPr lang="pt-BR" dirty="0" err="1"/>
              <a:t>simple</a:t>
            </a:r>
            <a:r>
              <a:rPr lang="pt-BR" dirty="0"/>
              <a:t> </a:t>
            </a:r>
            <a:r>
              <a:rPr lang="pt-BR" dirty="0" err="1"/>
              <a:t>past</a:t>
            </a:r>
            <a:r>
              <a:rPr lang="pt-BR" dirty="0"/>
              <a:t> (passado simples) + o gerúndio (-</a:t>
            </a:r>
            <a:r>
              <a:rPr lang="pt-BR" dirty="0" err="1"/>
              <a:t>ing</a:t>
            </a:r>
            <a:r>
              <a:rPr lang="pt-BR" dirty="0"/>
              <a:t>) do verbo principal</a:t>
            </a:r>
            <a:r>
              <a:rPr lang="pt-BR" dirty="0" smtClean="0"/>
              <a:t>.</a:t>
            </a:r>
          </a:p>
          <a:p>
            <a:pPr fontAlgn="base"/>
            <a:r>
              <a:rPr lang="pt-BR" b="1" dirty="0" err="1">
                <a:hlinkClick r:id="rId6"/>
              </a:rPr>
              <a:t>Simple</a:t>
            </a:r>
            <a:r>
              <a:rPr lang="pt-BR" b="1" dirty="0">
                <a:hlinkClick r:id="rId6"/>
              </a:rPr>
              <a:t> Future</a:t>
            </a:r>
            <a:r>
              <a:rPr lang="pt-BR" b="1" dirty="0"/>
              <a:t> </a:t>
            </a:r>
            <a:r>
              <a:rPr lang="pt-BR" dirty="0" smtClean="0"/>
              <a:t>: </a:t>
            </a:r>
            <a:r>
              <a:rPr lang="pt-BR" dirty="0"/>
              <a:t>expressa ações que irão ocorrer, ou seja, que ainda não </a:t>
            </a:r>
            <a:r>
              <a:rPr lang="pt-BR" dirty="0" err="1" smtClean="0"/>
              <a:t>aconteceram.É</a:t>
            </a:r>
            <a:r>
              <a:rPr lang="pt-BR" dirty="0" smtClean="0"/>
              <a:t> </a:t>
            </a:r>
            <a:r>
              <a:rPr lang="pt-BR" dirty="0"/>
              <a:t>formado pelo auxiliar modal </a:t>
            </a:r>
            <a:r>
              <a:rPr lang="pt-BR" dirty="0" err="1"/>
              <a:t>will</a:t>
            </a:r>
            <a:r>
              <a:rPr lang="pt-BR" dirty="0"/>
              <a:t> + o infinitivo do verbo principal sem “</a:t>
            </a:r>
            <a:r>
              <a:rPr lang="pt-BR" dirty="0" err="1"/>
              <a:t>to</a:t>
            </a:r>
            <a:r>
              <a:rPr lang="pt-BR" dirty="0" smtClean="0"/>
              <a:t>”.</a:t>
            </a:r>
          </a:p>
          <a:p>
            <a:pPr fontAlgn="base"/>
            <a:r>
              <a:rPr lang="pt-BR" b="1" dirty="0">
                <a:hlinkClick r:id="rId7"/>
              </a:rPr>
              <a:t>Future </a:t>
            </a:r>
            <a:r>
              <a:rPr lang="pt-BR" b="1" dirty="0" err="1">
                <a:hlinkClick r:id="rId7"/>
              </a:rPr>
              <a:t>Continuous</a:t>
            </a:r>
            <a:r>
              <a:rPr lang="pt-BR" b="1" dirty="0"/>
              <a:t> </a:t>
            </a:r>
            <a:r>
              <a:rPr lang="pt-BR" b="1" dirty="0" smtClean="0"/>
              <a:t>:</a:t>
            </a:r>
            <a:r>
              <a:rPr lang="pt-BR" dirty="0" smtClean="0"/>
              <a:t>expressa </a:t>
            </a:r>
            <a:r>
              <a:rPr lang="pt-BR" dirty="0"/>
              <a:t>ações que estão ocorrendo no futuro, ou seja, descreve um fato que acontecerá em um momento específico no futuro.</a:t>
            </a:r>
          </a:p>
          <a:p>
            <a:pPr fontAlgn="base"/>
            <a:endParaRPr lang="pt-BR" dirty="0"/>
          </a:p>
          <a:p>
            <a:pPr fontAlgn="base"/>
            <a:endParaRPr lang="pt-BR" dirty="0"/>
          </a:p>
          <a:p>
            <a:pPr fontAlgn="base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124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4671" y="478465"/>
            <a:ext cx="8859332" cy="1451935"/>
          </a:xfrm>
        </p:spPr>
        <p:txBody>
          <a:bodyPr/>
          <a:lstStyle/>
          <a:p>
            <a:r>
              <a:rPr lang="pt-BR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pt-BR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verb</a:t>
            </a:r>
            <a:r>
              <a:rPr lang="pt-BR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tenses do texto                                           </a:t>
            </a:r>
            <a:br>
              <a:rPr lang="pt-BR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err="1" smtClean="0"/>
              <a:t>Gathering</a:t>
            </a:r>
            <a:r>
              <a:rPr lang="pt-BR" dirty="0" smtClean="0"/>
              <a:t> (Reunindo)-</a:t>
            </a:r>
            <a:r>
              <a:rPr lang="pt-BR" dirty="0" err="1" smtClean="0"/>
              <a:t>Past</a:t>
            </a:r>
            <a:r>
              <a:rPr lang="pt-BR" dirty="0" smtClean="0"/>
              <a:t> </a:t>
            </a:r>
            <a:r>
              <a:rPr lang="pt-BR" dirty="0" err="1" smtClean="0"/>
              <a:t>Perfect</a:t>
            </a:r>
            <a:r>
              <a:rPr lang="pt-BR" dirty="0" smtClean="0"/>
              <a:t> </a:t>
            </a:r>
            <a:r>
              <a:rPr lang="pt-BR" dirty="0" err="1" smtClean="0"/>
              <a:t>Continuos</a:t>
            </a:r>
            <a:r>
              <a:rPr lang="pt-BR" dirty="0" smtClean="0"/>
              <a:t> . </a:t>
            </a:r>
          </a:p>
          <a:p>
            <a:pPr marL="0" indent="0">
              <a:buNone/>
            </a:pPr>
            <a:r>
              <a:rPr lang="pt-BR" dirty="0" err="1" smtClean="0"/>
              <a:t>According</a:t>
            </a:r>
            <a:r>
              <a:rPr lang="pt-BR" dirty="0" smtClean="0"/>
              <a:t> (De acordo)-</a:t>
            </a:r>
            <a:r>
              <a:rPr lang="pt-BR" dirty="0" err="1" smtClean="0"/>
              <a:t>Past</a:t>
            </a:r>
            <a:r>
              <a:rPr lang="pt-BR" dirty="0" smtClean="0"/>
              <a:t> </a:t>
            </a:r>
            <a:r>
              <a:rPr lang="pt-BR" dirty="0" err="1" smtClean="0"/>
              <a:t>Perfect</a:t>
            </a:r>
            <a:r>
              <a:rPr lang="pt-BR" dirty="0" smtClean="0"/>
              <a:t> </a:t>
            </a:r>
            <a:r>
              <a:rPr lang="pt-BR" dirty="0" err="1" smtClean="0"/>
              <a:t>Continuos</a:t>
            </a:r>
            <a:r>
              <a:rPr lang="pt-BR" dirty="0" smtClean="0"/>
              <a:t> .</a:t>
            </a:r>
          </a:p>
          <a:p>
            <a:pPr marL="0" indent="0">
              <a:buNone/>
            </a:pPr>
            <a:r>
              <a:rPr lang="pt-BR" dirty="0" err="1" smtClean="0"/>
              <a:t>Advertising</a:t>
            </a:r>
            <a:r>
              <a:rPr lang="pt-BR" dirty="0" smtClean="0"/>
              <a:t> (Propaganda)-</a:t>
            </a:r>
            <a:r>
              <a:rPr lang="pt-BR" dirty="0"/>
              <a:t> </a:t>
            </a:r>
            <a:r>
              <a:rPr lang="pt-BR" dirty="0" err="1"/>
              <a:t>Past</a:t>
            </a:r>
            <a:r>
              <a:rPr lang="pt-BR" dirty="0"/>
              <a:t> </a:t>
            </a:r>
            <a:r>
              <a:rPr lang="pt-BR" dirty="0" err="1"/>
              <a:t>Perfect</a:t>
            </a:r>
            <a:r>
              <a:rPr lang="pt-BR" dirty="0"/>
              <a:t> </a:t>
            </a:r>
            <a:r>
              <a:rPr lang="pt-BR" dirty="0" err="1"/>
              <a:t>Continuos</a:t>
            </a:r>
            <a:r>
              <a:rPr lang="pt-BR" dirty="0"/>
              <a:t> 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dirty="0" err="1" smtClean="0"/>
              <a:t>Deciding</a:t>
            </a:r>
            <a:r>
              <a:rPr lang="pt-BR" dirty="0" smtClean="0"/>
              <a:t>(Decidindo)-</a:t>
            </a:r>
            <a:r>
              <a:rPr lang="pt-BR" dirty="0"/>
              <a:t> </a:t>
            </a:r>
            <a:r>
              <a:rPr lang="pt-BR" dirty="0" err="1"/>
              <a:t>Past</a:t>
            </a:r>
            <a:r>
              <a:rPr lang="pt-BR" dirty="0"/>
              <a:t> </a:t>
            </a:r>
            <a:r>
              <a:rPr lang="pt-BR" dirty="0" err="1"/>
              <a:t>Perfect</a:t>
            </a:r>
            <a:r>
              <a:rPr lang="pt-BR" dirty="0"/>
              <a:t> </a:t>
            </a:r>
            <a:r>
              <a:rPr lang="pt-BR" dirty="0" err="1"/>
              <a:t>Continuos</a:t>
            </a:r>
            <a:r>
              <a:rPr lang="pt-BR" dirty="0"/>
              <a:t> 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dirty="0" err="1" smtClean="0"/>
              <a:t>Commissioned</a:t>
            </a:r>
            <a:r>
              <a:rPr lang="pt-BR" dirty="0" smtClean="0"/>
              <a:t>(Comissionado)-Future </a:t>
            </a:r>
            <a:r>
              <a:rPr lang="pt-BR" dirty="0" err="1" smtClean="0"/>
              <a:t>Perfect</a:t>
            </a:r>
            <a:r>
              <a:rPr lang="pt-BR" dirty="0" smtClean="0"/>
              <a:t> .</a:t>
            </a:r>
          </a:p>
          <a:p>
            <a:pPr marL="0" indent="0">
              <a:buNone/>
            </a:pPr>
            <a:r>
              <a:rPr lang="pt-BR" dirty="0" err="1" smtClean="0"/>
              <a:t>Compared</a:t>
            </a:r>
            <a:r>
              <a:rPr lang="pt-BR" dirty="0" smtClean="0"/>
              <a:t>(</a:t>
            </a:r>
            <a:r>
              <a:rPr lang="pt-BR" dirty="0" err="1" smtClean="0"/>
              <a:t>Coparado</a:t>
            </a:r>
            <a:r>
              <a:rPr lang="pt-BR" dirty="0" smtClean="0"/>
              <a:t>)-</a:t>
            </a:r>
            <a:r>
              <a:rPr lang="pt-BR" dirty="0"/>
              <a:t> Future </a:t>
            </a:r>
            <a:r>
              <a:rPr lang="pt-BR" dirty="0" err="1"/>
              <a:t>Perfect</a:t>
            </a:r>
            <a:r>
              <a:rPr lang="pt-BR" dirty="0"/>
              <a:t> 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dirty="0" err="1" smtClean="0"/>
              <a:t>Educated</a:t>
            </a:r>
            <a:r>
              <a:rPr lang="pt-BR" dirty="0" smtClean="0"/>
              <a:t>(Educado)-</a:t>
            </a:r>
            <a:r>
              <a:rPr lang="pt-BR" dirty="0"/>
              <a:t> Future </a:t>
            </a:r>
            <a:r>
              <a:rPr lang="pt-BR" dirty="0" err="1"/>
              <a:t>Perfect</a:t>
            </a:r>
            <a:r>
              <a:rPr lang="pt-BR" dirty="0"/>
              <a:t> 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dirty="0" err="1" smtClean="0"/>
              <a:t>Interested</a:t>
            </a:r>
            <a:r>
              <a:rPr lang="pt-BR" dirty="0" smtClean="0"/>
              <a:t>(Interessado)- </a:t>
            </a:r>
            <a:r>
              <a:rPr lang="pt-BR" dirty="0"/>
              <a:t>Future </a:t>
            </a:r>
            <a:r>
              <a:rPr lang="pt-BR" dirty="0" err="1"/>
              <a:t>Perfect</a:t>
            </a:r>
            <a:r>
              <a:rPr lang="pt-BR" dirty="0"/>
              <a:t> 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948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m relacionad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903" y="1611607"/>
            <a:ext cx="5615557" cy="3428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966432" y="4670501"/>
            <a:ext cx="2188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PARA QUEM TEM...</a:t>
            </a:r>
            <a:endParaRPr lang="pt-BR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3454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</TotalTime>
  <Words>146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3" baseType="lpstr">
      <vt:lpstr>Aharoni</vt:lpstr>
      <vt:lpstr>Arial</vt:lpstr>
      <vt:lpstr>Berlin Sans FB Demi</vt:lpstr>
      <vt:lpstr>Calibri</vt:lpstr>
      <vt:lpstr>Trebuchet MS</vt:lpstr>
      <vt:lpstr>Wingdings</vt:lpstr>
      <vt:lpstr>Wingdings 3</vt:lpstr>
      <vt:lpstr>Facetado</vt:lpstr>
      <vt:lpstr>Unity 14</vt:lpstr>
      <vt:lpstr>Modal Verbs</vt:lpstr>
      <vt:lpstr>verb tenses</vt:lpstr>
      <vt:lpstr> verb tenses do texto                                            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Unity 14</dc:title>
  <dc:creator>JAYANNA KAROLINE DE ANDRADE SILVA</dc:creator>
  <cp:lastModifiedBy>JAYANNA KAROLINE DE ANDRADE SILVA</cp:lastModifiedBy>
  <cp:revision>6</cp:revision>
  <dcterms:created xsi:type="dcterms:W3CDTF">2018-06-12T10:40:54Z</dcterms:created>
  <dcterms:modified xsi:type="dcterms:W3CDTF">2018-06-12T11:37:50Z</dcterms:modified>
</cp:coreProperties>
</file>