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sldIdLst>
    <p:sldId id="256" r:id="rId3"/>
    <p:sldId id="264" r:id="rId4"/>
    <p:sldId id="263" r:id="rId5"/>
    <p:sldId id="259" r:id="rId6"/>
    <p:sldId id="265" r:id="rId7"/>
    <p:sldId id="261" r:id="rId8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739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41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>
            <a:extLst>
              <a:ext uri="{FF2B5EF4-FFF2-40B4-BE49-F238E27FC236}">
                <a16:creationId xmlns:a16="http://schemas.microsoft.com/office/drawing/2014/main" id="{56073672-9473-461A-8730-C083B7FAD7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27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http://portal.ifrn.edu.br/campus/curraisnovos/noticias/ifrn-currais-novos-divulga-edital-para-vagas-remanescentes-em-cursos-superiores/image_preview">
            <a:extLst>
              <a:ext uri="{FF2B5EF4-FFF2-40B4-BE49-F238E27FC236}">
                <a16:creationId xmlns:a16="http://schemas.microsoft.com/office/drawing/2014/main" id="{F4570875-1BE7-47D5-A591-78B101FF15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36613"/>
            <a:ext cx="4392613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1">
            <a:extLst>
              <a:ext uri="{FF2B5EF4-FFF2-40B4-BE49-F238E27FC236}">
                <a16:creationId xmlns:a16="http://schemas.microsoft.com/office/drawing/2014/main" id="{666C4FCA-4039-46A6-9B91-0662134969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http://portal.ifrn.edu.br/campus/curraisnovos/noticias/ifrn-currais-novos-divulga-edital-para-vagas-remanescentes-em-cursos-superiores/image_preview">
            <a:extLst>
              <a:ext uri="{FF2B5EF4-FFF2-40B4-BE49-F238E27FC236}">
                <a16:creationId xmlns:a16="http://schemas.microsoft.com/office/drawing/2014/main" id="{126EE6EC-41F7-4A47-AAFE-7A039E65A9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5400"/>
            <a:ext cx="1722438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ixaDeTexto 3">
            <a:extLst>
              <a:ext uri="{FF2B5EF4-FFF2-40B4-BE49-F238E27FC236}">
                <a16:creationId xmlns:a16="http://schemas.microsoft.com/office/drawing/2014/main" id="{28D96B10-A20E-4C58-8453-7C8A02826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26624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800" b="1" dirty="0">
                <a:solidFill>
                  <a:schemeClr val="bg1"/>
                </a:solidFill>
                <a:latin typeface="Street Variation" panose="02000400000000000000" pitchFamily="2" charset="0"/>
              </a:rPr>
              <a:t>Verbos Modais</a:t>
            </a:r>
          </a:p>
        </p:txBody>
      </p:sp>
      <p:sp>
        <p:nvSpPr>
          <p:cNvPr id="4099" name="CaixaDeTexto 4">
            <a:extLst>
              <a:ext uri="{FF2B5EF4-FFF2-40B4-BE49-F238E27FC236}">
                <a16:creationId xmlns:a16="http://schemas.microsoft.com/office/drawing/2014/main" id="{858AB96B-BE02-44C8-AC1B-5368EDE00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11350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000" b="1" dirty="0">
                <a:solidFill>
                  <a:srgbClr val="92D050"/>
                </a:solidFill>
                <a:latin typeface="Street Variation" panose="02000400000000000000" pitchFamily="2" charset="0"/>
              </a:rPr>
              <a:t>Mateus Eduardo</a:t>
            </a:r>
          </a:p>
          <a:p>
            <a:pPr algn="ctr" eaLnBrk="1" hangingPunct="1"/>
            <a:r>
              <a:rPr lang="pt-BR" altLang="pt-BR" sz="2000" b="1" dirty="0">
                <a:solidFill>
                  <a:srgbClr val="92D050"/>
                </a:solidFill>
                <a:latin typeface="Street Variation" panose="02000400000000000000" pitchFamily="2" charset="0"/>
              </a:rPr>
              <a:t>João Victor</a:t>
            </a:r>
          </a:p>
        </p:txBody>
      </p:sp>
      <p:sp>
        <p:nvSpPr>
          <p:cNvPr id="4100" name="CaixaDeTexto 5">
            <a:extLst>
              <a:ext uri="{FF2B5EF4-FFF2-40B4-BE49-F238E27FC236}">
                <a16:creationId xmlns:a16="http://schemas.microsoft.com/office/drawing/2014/main" id="{B357A3E4-91F3-47A9-9320-BB30D5775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6237312"/>
            <a:ext cx="44910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1200" b="1" dirty="0">
                <a:solidFill>
                  <a:schemeClr val="bg1"/>
                </a:solidFill>
                <a:latin typeface="Arial" panose="020B0604020202020204" pitchFamily="34" charset="0"/>
              </a:rPr>
              <a:t>CURRAIS NOVOS-RN, 12/06/2018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ixaDeTexto 5">
            <a:extLst>
              <a:ext uri="{FF2B5EF4-FFF2-40B4-BE49-F238E27FC236}">
                <a16:creationId xmlns:a16="http://schemas.microsoft.com/office/drawing/2014/main" id="{0C6C336A-FDA2-47DB-A467-29E17EF61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9275"/>
            <a:ext cx="66960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500" b="1" dirty="0">
                <a:latin typeface="Street Variation" panose="02000400000000000000" pitchFamily="2" charset="0"/>
              </a:rPr>
              <a:t>Modal </a:t>
            </a:r>
            <a:r>
              <a:rPr lang="pt-BR" altLang="pt-BR" sz="2500" b="1" dirty="0" err="1">
                <a:latin typeface="Street Variation" panose="02000400000000000000" pitchFamily="2" charset="0"/>
              </a:rPr>
              <a:t>Verbs</a:t>
            </a:r>
            <a:endParaRPr lang="pt-BR" altLang="pt-BR" sz="2500" b="1" dirty="0">
              <a:latin typeface="Street Variation" panose="02000400000000000000" pitchFamily="2" charset="0"/>
            </a:endParaRPr>
          </a:p>
        </p:txBody>
      </p:sp>
      <p:sp>
        <p:nvSpPr>
          <p:cNvPr id="6147" name="CaixaDeTexto 6">
            <a:extLst>
              <a:ext uri="{FF2B5EF4-FFF2-40B4-BE49-F238E27FC236}">
                <a16:creationId xmlns:a16="http://schemas.microsoft.com/office/drawing/2014/main" id="{6BF8C2A8-99B4-4879-BE14-EA7F136F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665288"/>
            <a:ext cx="7920038" cy="336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dirty="0">
                <a:latin typeface="Street Variation" panose="02000400000000000000" pitchFamily="2" charset="0"/>
              </a:rPr>
              <a:t>	Os verbos modais são invariáveis, ou seja, conjugam-se de forma diferente do resto dos verbos, isto é, não recebem "</a:t>
            </a:r>
            <a:r>
              <a:rPr lang="pt-BR" b="1" dirty="0">
                <a:latin typeface="Street Variation" panose="02000400000000000000" pitchFamily="2" charset="0"/>
              </a:rPr>
              <a:t>-s</a:t>
            </a:r>
            <a:r>
              <a:rPr lang="pt-BR" dirty="0">
                <a:latin typeface="Street Variation" panose="02000400000000000000" pitchFamily="2" charset="0"/>
              </a:rPr>
              <a:t>" nas terceiras pessoas (</a:t>
            </a:r>
            <a:r>
              <a:rPr lang="pt-BR" dirty="0" err="1">
                <a:latin typeface="Street Variation" panose="02000400000000000000" pitchFamily="2" charset="0"/>
              </a:rPr>
              <a:t>he</a:t>
            </a:r>
            <a:r>
              <a:rPr lang="pt-BR" dirty="0">
                <a:latin typeface="Street Variation" panose="02000400000000000000" pitchFamily="2" charset="0"/>
              </a:rPr>
              <a:t>, </a:t>
            </a:r>
            <a:r>
              <a:rPr lang="pt-BR" dirty="0" err="1">
                <a:latin typeface="Street Variation" panose="02000400000000000000" pitchFamily="2" charset="0"/>
              </a:rPr>
              <a:t>she</a:t>
            </a:r>
            <a:r>
              <a:rPr lang="pt-BR" dirty="0">
                <a:latin typeface="Street Variation" panose="02000400000000000000" pitchFamily="2" charset="0"/>
              </a:rPr>
              <a:t>, it) no </a:t>
            </a:r>
            <a:r>
              <a:rPr lang="pt-BR" dirty="0" err="1">
                <a:latin typeface="Street Variation" panose="02000400000000000000" pitchFamily="2" charset="0"/>
              </a:rPr>
              <a:t>simple</a:t>
            </a:r>
            <a:r>
              <a:rPr lang="pt-BR" dirty="0">
                <a:latin typeface="Street Variation" panose="02000400000000000000" pitchFamily="2" charset="0"/>
              </a:rPr>
              <a:t> </a:t>
            </a:r>
            <a:r>
              <a:rPr lang="pt-BR" dirty="0" err="1">
                <a:latin typeface="Street Variation" panose="02000400000000000000" pitchFamily="2" charset="0"/>
              </a:rPr>
              <a:t>present</a:t>
            </a:r>
            <a:r>
              <a:rPr lang="pt-BR" dirty="0">
                <a:latin typeface="Street Variation" panose="02000400000000000000" pitchFamily="2" charset="0"/>
              </a:rPr>
              <a:t>. Por outra parte, estes verbos não possuem determinadas formas e tempos verbais, ou seja, carecem da forma "</a:t>
            </a:r>
            <a:r>
              <a:rPr lang="pt-BR" b="1" dirty="0">
                <a:latin typeface="Street Variation" panose="02000400000000000000" pitchFamily="2" charset="0"/>
              </a:rPr>
              <a:t>-</a:t>
            </a:r>
            <a:r>
              <a:rPr lang="pt-BR" b="1" dirty="0" err="1">
                <a:latin typeface="Street Variation" panose="02000400000000000000" pitchFamily="2" charset="0"/>
              </a:rPr>
              <a:t>ing</a:t>
            </a:r>
            <a:r>
              <a:rPr lang="pt-BR" dirty="0">
                <a:latin typeface="Street Variation" panose="02000400000000000000" pitchFamily="2" charset="0"/>
              </a:rPr>
              <a:t>" e da terminação "</a:t>
            </a:r>
            <a:r>
              <a:rPr lang="pt-BR" b="1" dirty="0">
                <a:latin typeface="Street Variation" panose="02000400000000000000" pitchFamily="2" charset="0"/>
              </a:rPr>
              <a:t>-</a:t>
            </a:r>
            <a:r>
              <a:rPr lang="pt-BR" b="1" dirty="0" err="1">
                <a:latin typeface="Street Variation" panose="02000400000000000000" pitchFamily="2" charset="0"/>
              </a:rPr>
              <a:t>ed</a:t>
            </a:r>
            <a:r>
              <a:rPr lang="pt-BR" dirty="0">
                <a:latin typeface="Street Variation" panose="02000400000000000000" pitchFamily="2" charset="0"/>
              </a:rPr>
              <a:t>" do passado.</a:t>
            </a:r>
          </a:p>
          <a:p>
            <a:pPr algn="just" eaLnBrk="1" hangingPunct="1">
              <a:lnSpc>
                <a:spcPct val="150000"/>
              </a:lnSpc>
            </a:pPr>
            <a:endParaRPr lang="pt-BR" altLang="pt-BR" dirty="0">
              <a:latin typeface="Street Variation" panose="02000400000000000000" pitchFamily="2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dirty="0"/>
              <a:t>	</a:t>
            </a:r>
            <a:r>
              <a:rPr lang="en-US" dirty="0" err="1">
                <a:latin typeface="Street Variation" panose="02000400000000000000" pitchFamily="2" charset="0"/>
              </a:rPr>
              <a:t>Os</a:t>
            </a:r>
            <a:r>
              <a:rPr lang="en-US" dirty="0">
                <a:latin typeface="Street Variation" panose="02000400000000000000" pitchFamily="2" charset="0"/>
              </a:rPr>
              <a:t> </a:t>
            </a:r>
            <a:r>
              <a:rPr lang="en-US" dirty="0" err="1">
                <a:latin typeface="Street Variation" panose="02000400000000000000" pitchFamily="2" charset="0"/>
              </a:rPr>
              <a:t>verbos</a:t>
            </a:r>
            <a:r>
              <a:rPr lang="en-US" dirty="0">
                <a:latin typeface="Street Variation" panose="02000400000000000000" pitchFamily="2" charset="0"/>
              </a:rPr>
              <a:t> "</a:t>
            </a:r>
            <a:r>
              <a:rPr lang="en-US" b="1" dirty="0">
                <a:latin typeface="Street Variation" panose="02000400000000000000" pitchFamily="2" charset="0"/>
              </a:rPr>
              <a:t>must, cant, could, may, might, will, would, shall, should and ought (to)</a:t>
            </a:r>
            <a:r>
              <a:rPr lang="en-US" dirty="0">
                <a:latin typeface="Street Variation" panose="02000400000000000000" pitchFamily="2" charset="0"/>
              </a:rPr>
              <a:t>" </a:t>
            </a:r>
            <a:r>
              <a:rPr lang="en-US" dirty="0" err="1">
                <a:latin typeface="Street Variation" panose="02000400000000000000" pitchFamily="2" charset="0"/>
              </a:rPr>
              <a:t>são</a:t>
            </a:r>
            <a:r>
              <a:rPr lang="en-US" dirty="0">
                <a:latin typeface="Street Variation" panose="02000400000000000000" pitchFamily="2" charset="0"/>
              </a:rPr>
              <a:t> </a:t>
            </a:r>
            <a:r>
              <a:rPr lang="en-US" dirty="0" err="1">
                <a:latin typeface="Street Variation" panose="02000400000000000000" pitchFamily="2" charset="0"/>
              </a:rPr>
              <a:t>alguns</a:t>
            </a:r>
            <a:r>
              <a:rPr lang="en-US" dirty="0">
                <a:latin typeface="Street Variation" panose="02000400000000000000" pitchFamily="2" charset="0"/>
              </a:rPr>
              <a:t> </a:t>
            </a:r>
            <a:r>
              <a:rPr lang="en-US" dirty="0" err="1">
                <a:latin typeface="Street Variation" panose="02000400000000000000" pitchFamily="2" charset="0"/>
              </a:rPr>
              <a:t>exemplos</a:t>
            </a:r>
            <a:r>
              <a:rPr lang="en-US" dirty="0">
                <a:latin typeface="Street Variation" panose="02000400000000000000" pitchFamily="2" charset="0"/>
              </a:rPr>
              <a:t>.</a:t>
            </a:r>
            <a:endParaRPr lang="pt-BR" altLang="pt-BR" dirty="0">
              <a:latin typeface="Street Variation" panose="02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226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ixaDeTexto 5">
            <a:extLst>
              <a:ext uri="{FF2B5EF4-FFF2-40B4-BE49-F238E27FC236}">
                <a16:creationId xmlns:a16="http://schemas.microsoft.com/office/drawing/2014/main" id="{0C6C336A-FDA2-47DB-A467-29E17EF61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9275"/>
            <a:ext cx="66960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500" b="1" dirty="0">
                <a:latin typeface="Street Variation" panose="02000400000000000000" pitchFamily="2" charset="0"/>
              </a:rPr>
              <a:t>Modal </a:t>
            </a:r>
            <a:r>
              <a:rPr lang="pt-BR" altLang="pt-BR" sz="2500" b="1" dirty="0" err="1">
                <a:latin typeface="Street Variation" panose="02000400000000000000" pitchFamily="2" charset="0"/>
              </a:rPr>
              <a:t>Verbs</a:t>
            </a:r>
            <a:r>
              <a:rPr lang="pt-BR" altLang="pt-BR" sz="2500" b="1" dirty="0">
                <a:latin typeface="Street Variation" panose="02000400000000000000" pitchFamily="2" charset="0"/>
              </a:rPr>
              <a:t> no texto</a:t>
            </a:r>
          </a:p>
        </p:txBody>
      </p:sp>
      <p:sp>
        <p:nvSpPr>
          <p:cNvPr id="6147" name="CaixaDeTexto 6">
            <a:extLst>
              <a:ext uri="{FF2B5EF4-FFF2-40B4-BE49-F238E27FC236}">
                <a16:creationId xmlns:a16="http://schemas.microsoft.com/office/drawing/2014/main" id="{6BF8C2A8-99B4-4879-BE14-EA7F136F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665288"/>
            <a:ext cx="7920038" cy="2118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dirty="0">
                <a:latin typeface="Street Variation" panose="02000400000000000000" pitchFamily="2" charset="0"/>
              </a:rPr>
              <a:t>“I </a:t>
            </a:r>
            <a:r>
              <a:rPr lang="pt-BR" b="1" u="sng" dirty="0" err="1">
                <a:latin typeface="Street Variation" panose="02000400000000000000" pitchFamily="2" charset="0"/>
              </a:rPr>
              <a:t>would</a:t>
            </a:r>
            <a:r>
              <a:rPr lang="pt-BR" dirty="0">
                <a:latin typeface="Street Variation" panose="02000400000000000000" pitchFamily="2" charset="0"/>
              </a:rPr>
              <a:t> </a:t>
            </a:r>
            <a:r>
              <a:rPr lang="pt-BR" dirty="0" err="1">
                <a:latin typeface="Street Variation" panose="02000400000000000000" pitchFamily="2" charset="0"/>
              </a:rPr>
              <a:t>like</a:t>
            </a:r>
            <a:r>
              <a:rPr lang="pt-BR" dirty="0">
                <a:latin typeface="Street Variation" panose="02000400000000000000" pitchFamily="2" charset="0"/>
              </a:rPr>
              <a:t> </a:t>
            </a:r>
            <a:r>
              <a:rPr lang="pt-BR" dirty="0" err="1">
                <a:latin typeface="Street Variation" panose="02000400000000000000" pitchFamily="2" charset="0"/>
              </a:rPr>
              <a:t>to</a:t>
            </a:r>
            <a:r>
              <a:rPr lang="pt-BR" dirty="0">
                <a:latin typeface="Street Variation" panose="02000400000000000000" pitchFamily="2" charset="0"/>
              </a:rPr>
              <a:t> </a:t>
            </a:r>
            <a:r>
              <a:rPr lang="pt-BR" dirty="0" err="1">
                <a:latin typeface="Street Variation" panose="02000400000000000000" pitchFamily="2" charset="0"/>
              </a:rPr>
              <a:t>register</a:t>
            </a:r>
            <a:r>
              <a:rPr lang="pt-BR" dirty="0">
                <a:latin typeface="Street Variation" panose="02000400000000000000" pitchFamily="2" charset="0"/>
              </a:rPr>
              <a:t> for </a:t>
            </a:r>
            <a:r>
              <a:rPr lang="pt-BR" dirty="0" err="1">
                <a:latin typeface="Street Variation" panose="02000400000000000000" pitchFamily="2" charset="0"/>
              </a:rPr>
              <a:t>the</a:t>
            </a:r>
            <a:r>
              <a:rPr lang="pt-BR" dirty="0">
                <a:latin typeface="Street Variation" panose="02000400000000000000" pitchFamily="2" charset="0"/>
              </a:rPr>
              <a:t> </a:t>
            </a:r>
            <a:r>
              <a:rPr lang="pt-BR" dirty="0" err="1">
                <a:latin typeface="Street Variation" panose="02000400000000000000" pitchFamily="2" charset="0"/>
              </a:rPr>
              <a:t>conference</a:t>
            </a:r>
            <a:r>
              <a:rPr lang="pt-BR" dirty="0">
                <a:latin typeface="Street Variation" panose="02000400000000000000" pitchFamily="2" charset="0"/>
              </a:rPr>
              <a:t>...” (Pedido)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dirty="0">
                <a:latin typeface="Street Variation" panose="02000400000000000000" pitchFamily="2" charset="0"/>
              </a:rPr>
              <a:t>“He </a:t>
            </a:r>
            <a:r>
              <a:rPr lang="pt-BR" altLang="pt-BR" dirty="0" err="1">
                <a:latin typeface="Street Variation" panose="02000400000000000000" pitchFamily="2" charset="0"/>
              </a:rPr>
              <a:t>choses</a:t>
            </a:r>
            <a:r>
              <a:rPr lang="pt-BR" altLang="pt-BR" dirty="0">
                <a:latin typeface="Street Variation" panose="02000400000000000000" pitchFamily="2" charset="0"/>
              </a:rPr>
              <a:t> it </a:t>
            </a:r>
            <a:r>
              <a:rPr lang="pt-BR" altLang="pt-BR" dirty="0" err="1">
                <a:latin typeface="Street Variation" panose="02000400000000000000" pitchFamily="2" charset="0"/>
              </a:rPr>
              <a:t>himsef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and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b="1" u="sng" dirty="0" err="1">
                <a:latin typeface="Street Variation" panose="02000400000000000000" pitchFamily="2" charset="0"/>
              </a:rPr>
              <a:t>may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change</a:t>
            </a:r>
            <a:r>
              <a:rPr lang="pt-BR" altLang="pt-BR" dirty="0">
                <a:latin typeface="Street Variation" panose="02000400000000000000" pitchFamily="2" charset="0"/>
              </a:rPr>
              <a:t> it a </a:t>
            </a:r>
            <a:r>
              <a:rPr lang="pt-BR" altLang="pt-BR" dirty="0" err="1">
                <a:latin typeface="Street Variation" panose="02000400000000000000" pitchFamily="2" charset="0"/>
              </a:rPr>
              <a:t>any</a:t>
            </a:r>
            <a:r>
              <a:rPr lang="pt-BR" altLang="pt-BR" dirty="0">
                <a:latin typeface="Street Variation" panose="02000400000000000000" pitchFamily="2" charset="0"/>
              </a:rPr>
              <a:t> time...” (Possibilidade)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dirty="0">
                <a:latin typeface="Street Variation" panose="02000400000000000000" pitchFamily="2" charset="0"/>
              </a:rPr>
              <a:t>“In </a:t>
            </a:r>
            <a:r>
              <a:rPr lang="pt-BR" altLang="pt-BR" dirty="0" err="1">
                <a:latin typeface="Street Variation" panose="02000400000000000000" pitchFamily="2" charset="0"/>
              </a:rPr>
              <a:t>practice</a:t>
            </a:r>
            <a:r>
              <a:rPr lang="pt-BR" altLang="pt-BR" dirty="0">
                <a:latin typeface="Street Variation" panose="02000400000000000000" pitchFamily="2" charset="0"/>
              </a:rPr>
              <a:t>, as </a:t>
            </a:r>
            <a:r>
              <a:rPr lang="pt-BR" altLang="pt-BR" dirty="0" err="1">
                <a:latin typeface="Street Variation" panose="02000400000000000000" pitchFamily="2" charset="0"/>
              </a:rPr>
              <a:t>any</a:t>
            </a:r>
            <a:r>
              <a:rPr lang="pt-BR" altLang="pt-BR" dirty="0">
                <a:latin typeface="Street Variation" panose="02000400000000000000" pitchFamily="2" charset="0"/>
              </a:rPr>
              <a:t> E-mail </a:t>
            </a:r>
            <a:r>
              <a:rPr lang="pt-BR" altLang="pt-BR" dirty="0" err="1">
                <a:latin typeface="Street Variation" panose="02000400000000000000" pitchFamily="2" charset="0"/>
              </a:rPr>
              <a:t>enthusiast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b="1" dirty="0" err="1">
                <a:latin typeface="Street Variation" panose="02000400000000000000" pitchFamily="2" charset="0"/>
              </a:rPr>
              <a:t>will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tell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you</a:t>
            </a:r>
            <a:r>
              <a:rPr lang="pt-BR" altLang="pt-BR" dirty="0">
                <a:latin typeface="Street Variation" panose="02000400000000000000" pitchFamily="2" charset="0"/>
              </a:rPr>
              <a:t>.” (Oferecer)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dirty="0">
                <a:latin typeface="Street Variation" panose="02000400000000000000" pitchFamily="2" charset="0"/>
              </a:rPr>
              <a:t>“The </a:t>
            </a:r>
            <a:r>
              <a:rPr lang="pt-BR" altLang="pt-BR" dirty="0" err="1">
                <a:latin typeface="Street Variation" panose="02000400000000000000" pitchFamily="2" charset="0"/>
              </a:rPr>
              <a:t>simplest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and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most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cost-effective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solution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b="1" u="sng" dirty="0" err="1">
                <a:latin typeface="Street Variation" panose="02000400000000000000" pitchFamily="2" charset="0"/>
              </a:rPr>
              <a:t>could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be</a:t>
            </a:r>
            <a:r>
              <a:rPr lang="pt-BR" altLang="pt-BR" dirty="0">
                <a:latin typeface="Street Variation" panose="02000400000000000000" pitchFamily="2" charset="0"/>
              </a:rPr>
              <a:t> a </a:t>
            </a:r>
            <a:r>
              <a:rPr lang="pt-BR" altLang="pt-BR" dirty="0" err="1">
                <a:latin typeface="Street Variation" panose="02000400000000000000" pitchFamily="2" charset="0"/>
              </a:rPr>
              <a:t>viewdata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controller</a:t>
            </a:r>
            <a:r>
              <a:rPr lang="pt-BR" altLang="pt-BR" dirty="0">
                <a:latin typeface="Street Variation" panose="02000400000000000000" pitchFamily="2" charset="0"/>
              </a:rPr>
              <a:t>...” (Permissão em tom formal)</a:t>
            </a:r>
          </a:p>
        </p:txBody>
      </p:sp>
    </p:spTree>
    <p:extLst>
      <p:ext uri="{BB962C8B-B14F-4D97-AF65-F5344CB8AC3E}">
        <p14:creationId xmlns:p14="http://schemas.microsoft.com/office/powerpoint/2010/main" val="156647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3">
            <a:extLst>
              <a:ext uri="{FF2B5EF4-FFF2-40B4-BE49-F238E27FC236}">
                <a16:creationId xmlns:a16="http://schemas.microsoft.com/office/drawing/2014/main" id="{14DD80FA-AA5A-40B9-991E-E7878862F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9275"/>
            <a:ext cx="66960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500" b="1" dirty="0">
                <a:latin typeface="Street Variation" panose="02000400000000000000" pitchFamily="2" charset="0"/>
              </a:rPr>
              <a:t>Exercitando</a:t>
            </a:r>
          </a:p>
        </p:txBody>
      </p:sp>
      <p:sp>
        <p:nvSpPr>
          <p:cNvPr id="7171" name="CaixaDeTexto 4">
            <a:extLst>
              <a:ext uri="{FF2B5EF4-FFF2-40B4-BE49-F238E27FC236}">
                <a16:creationId xmlns:a16="http://schemas.microsoft.com/office/drawing/2014/main" id="{BECA003B-058A-4E2D-B4D9-C047B1B79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665288"/>
            <a:ext cx="7920038" cy="502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BR" altLang="pt-BR" b="1" dirty="0">
                <a:latin typeface="Street Variation" panose="02000400000000000000" pitchFamily="2" charset="0"/>
              </a:rPr>
              <a:t>Preencha os espaços abaixo com a forma verbal apropriada:</a:t>
            </a:r>
          </a:p>
          <a:p>
            <a:pPr eaLnBrk="1" hangingPunct="1">
              <a:lnSpc>
                <a:spcPct val="150000"/>
              </a:lnSpc>
            </a:pPr>
            <a:endParaRPr lang="pt-BR" altLang="pt-BR" b="1" dirty="0">
              <a:latin typeface="Street Variation" panose="02000400000000000000" pitchFamily="2" charset="0"/>
            </a:endParaRP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>
                <a:latin typeface="Street Variation" panose="02000400000000000000" pitchFamily="2" charset="0"/>
              </a:rPr>
              <a:t>JPGE </a:t>
            </a:r>
            <a:r>
              <a:rPr lang="pt-BR" altLang="pt-BR" dirty="0" err="1">
                <a:latin typeface="Street Variation" panose="02000400000000000000" pitchFamily="2" charset="0"/>
              </a:rPr>
              <a:t>and</a:t>
            </a:r>
            <a:r>
              <a:rPr lang="pt-BR" altLang="pt-BR" dirty="0">
                <a:latin typeface="Street Variation" panose="02000400000000000000" pitchFamily="2" charset="0"/>
              </a:rPr>
              <a:t> MPEG are </a:t>
            </a:r>
            <a:r>
              <a:rPr lang="pt-BR" altLang="pt-BR" dirty="0" err="1">
                <a:latin typeface="Street Variation" panose="02000400000000000000" pitchFamily="2" charset="0"/>
              </a:rPr>
              <a:t>languages</a:t>
            </a:r>
            <a:r>
              <a:rPr lang="pt-BR" altLang="pt-BR" dirty="0">
                <a:latin typeface="Street Variation" panose="02000400000000000000" pitchFamily="2" charset="0"/>
              </a:rPr>
              <a:t> for digital </a:t>
            </a:r>
            <a:r>
              <a:rPr lang="pt-BR" altLang="pt-BR" dirty="0" err="1">
                <a:latin typeface="Street Variation" panose="02000400000000000000" pitchFamily="2" charset="0"/>
              </a:rPr>
              <a:t>compression</a:t>
            </a:r>
            <a:r>
              <a:rPr lang="pt-BR" altLang="pt-BR" dirty="0">
                <a:latin typeface="Street Variation" panose="02000400000000000000" pitchFamily="2" charset="0"/>
              </a:rPr>
              <a:t>. Both _____________ (implemente) </a:t>
            </a:r>
            <a:r>
              <a:rPr lang="pt-BR" altLang="pt-BR" dirty="0" err="1">
                <a:latin typeface="Street Variation" panose="02000400000000000000" pitchFamily="2" charset="0"/>
              </a:rPr>
              <a:t>thought</a:t>
            </a:r>
            <a:r>
              <a:rPr lang="pt-BR" altLang="pt-BR" dirty="0">
                <a:latin typeface="Street Variation" panose="02000400000000000000" pitchFamily="2" charset="0"/>
              </a:rPr>
              <a:t> a dual-</a:t>
            </a:r>
            <a:r>
              <a:rPr lang="pt-BR" altLang="pt-BR" dirty="0" err="1">
                <a:latin typeface="Street Variation" panose="02000400000000000000" pitchFamily="2" charset="0"/>
              </a:rPr>
              <a:t>ended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process</a:t>
            </a:r>
            <a:r>
              <a:rPr lang="pt-BR" altLang="pt-BR" dirty="0">
                <a:latin typeface="Street Variation" panose="02000400000000000000" pitchFamily="2" charset="0"/>
              </a:rPr>
              <a:t>, </a:t>
            </a:r>
            <a:r>
              <a:rPr lang="pt-BR" altLang="pt-BR" dirty="0" err="1">
                <a:latin typeface="Street Variation" panose="02000400000000000000" pitchFamily="2" charset="0"/>
              </a:rPr>
              <a:t>which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means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that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soucer</a:t>
            </a:r>
            <a:r>
              <a:rPr lang="pt-BR" altLang="pt-BR" dirty="0">
                <a:latin typeface="Street Variation" panose="02000400000000000000" pitchFamily="2" charset="0"/>
              </a:rPr>
              <a:t> material ____________ (</a:t>
            </a:r>
            <a:r>
              <a:rPr lang="pt-BR" altLang="pt-BR" dirty="0" err="1">
                <a:latin typeface="Street Variation" panose="02000400000000000000" pitchFamily="2" charset="0"/>
              </a:rPr>
              <a:t>encoded</a:t>
            </a:r>
            <a:r>
              <a:rPr lang="pt-BR" altLang="pt-BR" dirty="0">
                <a:latin typeface="Street Variation" panose="02000400000000000000" pitchFamily="2" charset="0"/>
              </a:rPr>
              <a:t>) </a:t>
            </a:r>
            <a:r>
              <a:rPr lang="pt-BR" altLang="pt-BR" dirty="0" err="1">
                <a:latin typeface="Street Variation" panose="02000400000000000000" pitchFamily="2" charset="0"/>
              </a:rPr>
              <a:t>or</a:t>
            </a:r>
            <a:r>
              <a:rPr lang="pt-BR" altLang="pt-BR" dirty="0">
                <a:latin typeface="Street Variation" panose="02000400000000000000" pitchFamily="2" charset="0"/>
              </a:rPr>
              <a:t> ______________ (</a:t>
            </a:r>
            <a:r>
              <a:rPr lang="pt-BR" altLang="pt-BR" dirty="0" err="1">
                <a:latin typeface="Street Variation" panose="02000400000000000000" pitchFamily="2" charset="0"/>
              </a:rPr>
              <a:t>rerecorded</a:t>
            </a:r>
            <a:r>
              <a:rPr lang="pt-BR" altLang="pt-BR" dirty="0">
                <a:latin typeface="Street Variation" panose="02000400000000000000" pitchFamily="2" charset="0"/>
              </a:rPr>
              <a:t>) </a:t>
            </a:r>
            <a:r>
              <a:rPr lang="pt-BR" altLang="pt-BR" dirty="0" err="1">
                <a:latin typeface="Street Variation" panose="02000400000000000000" pitchFamily="2" charset="0"/>
              </a:rPr>
              <a:t>with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compression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and</a:t>
            </a:r>
            <a:r>
              <a:rPr lang="pt-BR" altLang="pt-BR" dirty="0">
                <a:latin typeface="Street Variation" panose="02000400000000000000" pitchFamily="2" charset="0"/>
              </a:rPr>
              <a:t> later _______________ (</a:t>
            </a:r>
            <a:r>
              <a:rPr lang="pt-BR" altLang="pt-BR" dirty="0" err="1">
                <a:latin typeface="Street Variation" panose="02000400000000000000" pitchFamily="2" charset="0"/>
              </a:rPr>
              <a:t>decode</a:t>
            </a:r>
            <a:r>
              <a:rPr lang="pt-BR" altLang="pt-BR" dirty="0">
                <a:latin typeface="Street Variation" panose="02000400000000000000" pitchFamily="2" charset="0"/>
              </a:rPr>
              <a:t>) </a:t>
            </a:r>
            <a:r>
              <a:rPr lang="pt-BR" altLang="pt-BR" dirty="0" err="1">
                <a:latin typeface="Street Variation" panose="02000400000000000000" pitchFamily="2" charset="0"/>
              </a:rPr>
              <a:t>or</a:t>
            </a:r>
            <a:r>
              <a:rPr lang="pt-BR" altLang="pt-BR" dirty="0">
                <a:latin typeface="Street Variation" panose="02000400000000000000" pitchFamily="2" charset="0"/>
              </a:rPr>
              <a:t> __________________ (</a:t>
            </a:r>
            <a:r>
              <a:rPr lang="pt-BR" altLang="pt-BR" dirty="0" err="1">
                <a:latin typeface="Street Variation" panose="02000400000000000000" pitchFamily="2" charset="0"/>
              </a:rPr>
              <a:t>decompress</a:t>
            </a:r>
            <a:r>
              <a:rPr lang="pt-BR" altLang="pt-BR" dirty="0">
                <a:latin typeface="Street Variation" panose="02000400000000000000" pitchFamily="2" charset="0"/>
              </a:rPr>
              <a:t>).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>
                <a:latin typeface="Street Variation" panose="02000400000000000000" pitchFamily="2" charset="0"/>
              </a:rPr>
              <a:t>Modems ___________ (rate) </a:t>
            </a:r>
            <a:r>
              <a:rPr lang="pt-BR" altLang="pt-BR" dirty="0" err="1">
                <a:latin typeface="Street Variation" panose="02000400000000000000" pitchFamily="2" charset="0"/>
              </a:rPr>
              <a:t>according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to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the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number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of</a:t>
            </a:r>
            <a:r>
              <a:rPr lang="pt-BR" altLang="pt-BR" dirty="0">
                <a:latin typeface="Street Variation" panose="02000400000000000000" pitchFamily="2" charset="0"/>
              </a:rPr>
              <a:t> bits </a:t>
            </a:r>
            <a:r>
              <a:rPr lang="pt-BR" altLang="pt-BR" dirty="0" err="1">
                <a:latin typeface="Street Variation" panose="02000400000000000000" pitchFamily="2" charset="0"/>
              </a:rPr>
              <a:t>of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information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they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can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squeeze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down</a:t>
            </a:r>
            <a:r>
              <a:rPr lang="pt-BR" altLang="pt-BR" dirty="0">
                <a:latin typeface="Street Variation" panose="02000400000000000000" pitchFamily="2" charset="0"/>
              </a:rPr>
              <a:t> a </a:t>
            </a:r>
            <a:r>
              <a:rPr lang="pt-BR" altLang="pt-BR" dirty="0" err="1">
                <a:latin typeface="Street Variation" panose="02000400000000000000" pitchFamily="2" charset="0"/>
              </a:rPr>
              <a:t>phone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line</a:t>
            </a:r>
            <a:r>
              <a:rPr lang="pt-BR" altLang="pt-BR" dirty="0">
                <a:latin typeface="Street Variation" panose="02000400000000000000" pitchFamily="2" charset="0"/>
              </a:rPr>
              <a:t> ideal </a:t>
            </a:r>
            <a:r>
              <a:rPr lang="pt-BR" altLang="pt-BR" dirty="0" err="1">
                <a:latin typeface="Street Variation" panose="02000400000000000000" pitchFamily="2" charset="0"/>
              </a:rPr>
              <a:t>condition</a:t>
            </a:r>
            <a:r>
              <a:rPr lang="pt-BR" altLang="pt-BR" dirty="0">
                <a:latin typeface="Street Variation" panose="02000400000000000000" pitchFamily="2" charset="0"/>
              </a:rPr>
              <a:t>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 err="1">
                <a:latin typeface="Street Variation" panose="02000400000000000000" pitchFamily="2" charset="0"/>
              </a:rPr>
              <a:t>Many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mathematical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problems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can</a:t>
            </a:r>
            <a:r>
              <a:rPr lang="pt-BR" altLang="pt-BR" dirty="0">
                <a:latin typeface="Street Variation" panose="02000400000000000000" pitchFamily="2" charset="0"/>
              </a:rPr>
              <a:t> _____________ (</a:t>
            </a:r>
            <a:r>
              <a:rPr lang="pt-BR" altLang="pt-BR" dirty="0" err="1">
                <a:latin typeface="Street Variation" panose="02000400000000000000" pitchFamily="2" charset="0"/>
              </a:rPr>
              <a:t>express</a:t>
            </a:r>
            <a:r>
              <a:rPr lang="pt-BR" altLang="pt-BR" dirty="0">
                <a:latin typeface="Street Variation" panose="02000400000000000000" pitchFamily="2" charset="0"/>
              </a:rPr>
              <a:t>) as </a:t>
            </a:r>
            <a:r>
              <a:rPr lang="pt-BR" altLang="pt-BR" dirty="0" err="1">
                <a:latin typeface="Street Variation" panose="02000400000000000000" pitchFamily="2" charset="0"/>
              </a:rPr>
              <a:t>long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strings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of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Boolean</a:t>
            </a:r>
            <a:r>
              <a:rPr lang="pt-BR" altLang="pt-BR" dirty="0">
                <a:latin typeface="Street Variation" panose="02000400000000000000" pitchFamily="2" charset="0"/>
              </a:rPr>
              <a:t> </a:t>
            </a:r>
            <a:r>
              <a:rPr lang="pt-BR" altLang="pt-BR" dirty="0" err="1">
                <a:latin typeface="Street Variation" panose="02000400000000000000" pitchFamily="2" charset="0"/>
              </a:rPr>
              <a:t>algebra</a:t>
            </a:r>
            <a:r>
              <a:rPr lang="pt-BR" altLang="pt-BR" dirty="0">
                <a:latin typeface="Street Variation" panose="02000400000000000000" pitchFamily="2" charset="0"/>
              </a:rPr>
              <a:t>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endParaRPr lang="pt-BR" altLang="pt-BR" dirty="0">
              <a:latin typeface="Street Variation" panose="020004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3">
            <a:extLst>
              <a:ext uri="{FF2B5EF4-FFF2-40B4-BE49-F238E27FC236}">
                <a16:creationId xmlns:a16="http://schemas.microsoft.com/office/drawing/2014/main" id="{14DD80FA-AA5A-40B9-991E-E7878862F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9275"/>
            <a:ext cx="66960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500" b="1" dirty="0">
                <a:latin typeface="Street Variation" panose="02000400000000000000" pitchFamily="2" charset="0"/>
              </a:rPr>
              <a:t>Respostas</a:t>
            </a:r>
          </a:p>
        </p:txBody>
      </p:sp>
      <p:sp>
        <p:nvSpPr>
          <p:cNvPr id="7171" name="CaixaDeTexto 4">
            <a:extLst>
              <a:ext uri="{FF2B5EF4-FFF2-40B4-BE49-F238E27FC236}">
                <a16:creationId xmlns:a16="http://schemas.microsoft.com/office/drawing/2014/main" id="{BECA003B-058A-4E2D-B4D9-C047B1B79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665288"/>
            <a:ext cx="7920038" cy="461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BR" altLang="pt-BR" b="1" dirty="0">
                <a:latin typeface="Street Variation" panose="02000400000000000000" pitchFamily="2" charset="0"/>
              </a:rPr>
              <a:t>Preencha os espaços abaixo com a forma verbal apropriada:</a:t>
            </a:r>
          </a:p>
          <a:p>
            <a:pPr eaLnBrk="1" hangingPunct="1">
              <a:lnSpc>
                <a:spcPct val="150000"/>
              </a:lnSpc>
            </a:pPr>
            <a:endParaRPr lang="pt-BR" altLang="pt-BR" b="1" dirty="0">
              <a:latin typeface="Street Variation" panose="02000400000000000000" pitchFamily="2" charset="0"/>
            </a:endParaRP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>
                <a:latin typeface="Street Variation" panose="02000400000000000000" pitchFamily="2" charset="0"/>
              </a:rPr>
              <a:t>JPGE </a:t>
            </a:r>
            <a:r>
              <a:rPr lang="pt-BR" altLang="pt-BR" dirty="0" err="1">
                <a:latin typeface="Street Variation" panose="02000400000000000000" pitchFamily="2" charset="0"/>
              </a:rPr>
              <a:t>and</a:t>
            </a:r>
            <a:r>
              <a:rPr lang="pt-BR" altLang="pt-BR" dirty="0">
                <a:latin typeface="Street Variation" panose="02000400000000000000" pitchFamily="2" charset="0"/>
              </a:rPr>
              <a:t> MPEG are </a:t>
            </a:r>
            <a:r>
              <a:rPr lang="pt-BR" altLang="pt-BR" dirty="0" err="1">
                <a:latin typeface="Street Variation" panose="02000400000000000000" pitchFamily="2" charset="0"/>
              </a:rPr>
              <a:t>languages</a:t>
            </a:r>
            <a:r>
              <a:rPr lang="pt-BR" altLang="pt-BR" dirty="0">
                <a:latin typeface="Street Variation" panose="02000400000000000000" pitchFamily="2" charset="0"/>
              </a:rPr>
              <a:t> for digital </a:t>
            </a:r>
            <a:r>
              <a:rPr lang="pt-BR" altLang="pt-BR" dirty="0" err="1">
                <a:latin typeface="Street Variation" panose="02000400000000000000" pitchFamily="2" charset="0"/>
              </a:rPr>
              <a:t>compression</a:t>
            </a:r>
            <a:r>
              <a:rPr lang="pt-BR" altLang="pt-BR" dirty="0">
                <a:latin typeface="Street Variation" panose="02000400000000000000" pitchFamily="2" charset="0"/>
              </a:rPr>
              <a:t>. Both </a:t>
            </a:r>
            <a:r>
              <a:rPr lang="pt-BR" altLang="pt-BR" u="sng" dirty="0">
                <a:latin typeface="Street Variation" panose="02000400000000000000" pitchFamily="2" charset="0"/>
              </a:rPr>
              <a:t>__Implemented__</a:t>
            </a:r>
            <a:r>
              <a:rPr lang="pt-BR" altLang="pt-BR" dirty="0">
                <a:latin typeface="Street Variation" panose="02000400000000000000" pitchFamily="2" charset="0"/>
              </a:rPr>
              <a:t> (implemente) thought a dual-ended process, which means that soucer material </a:t>
            </a:r>
            <a:r>
              <a:rPr lang="pt-BR" altLang="pt-BR" u="sng" dirty="0">
                <a:latin typeface="Street Variation" panose="02000400000000000000" pitchFamily="2" charset="0"/>
              </a:rPr>
              <a:t>__Encodes___</a:t>
            </a:r>
            <a:r>
              <a:rPr lang="pt-BR" altLang="pt-BR" dirty="0">
                <a:latin typeface="Street Variation" panose="02000400000000000000" pitchFamily="2" charset="0"/>
              </a:rPr>
              <a:t> (encoded) or </a:t>
            </a:r>
            <a:r>
              <a:rPr lang="pt-BR" altLang="pt-BR" u="sng" dirty="0">
                <a:latin typeface="Street Variation" panose="02000400000000000000" pitchFamily="2" charset="0"/>
              </a:rPr>
              <a:t>__Regraves___</a:t>
            </a:r>
            <a:r>
              <a:rPr lang="pt-BR" altLang="pt-BR" dirty="0">
                <a:latin typeface="Street Variation" panose="02000400000000000000" pitchFamily="2" charset="0"/>
              </a:rPr>
              <a:t> (rerecorded) with compression and later </a:t>
            </a:r>
            <a:r>
              <a:rPr lang="pt-BR" altLang="pt-BR" u="sng" dirty="0">
                <a:latin typeface="Street Variation" panose="02000400000000000000" pitchFamily="2" charset="0"/>
              </a:rPr>
              <a:t>___Decoded____</a:t>
            </a:r>
            <a:r>
              <a:rPr lang="pt-BR" altLang="pt-BR" dirty="0">
                <a:latin typeface="Street Variation" panose="02000400000000000000" pitchFamily="2" charset="0"/>
              </a:rPr>
              <a:t> (decode) or ___</a:t>
            </a:r>
            <a:r>
              <a:rPr lang="pt-BR" altLang="pt-BR" u="sng" dirty="0">
                <a:latin typeface="Street Variation" panose="02000400000000000000" pitchFamily="2" charset="0"/>
              </a:rPr>
              <a:t>Descompressed</a:t>
            </a:r>
            <a:r>
              <a:rPr lang="pt-BR" altLang="pt-BR" dirty="0">
                <a:latin typeface="Street Variation" panose="02000400000000000000" pitchFamily="2" charset="0"/>
              </a:rPr>
              <a:t>__ (decompress).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>
                <a:latin typeface="Street Variation" panose="02000400000000000000" pitchFamily="2" charset="0"/>
              </a:rPr>
              <a:t>Modems </a:t>
            </a:r>
            <a:r>
              <a:rPr lang="pt-BR" altLang="pt-BR" u="sng" dirty="0">
                <a:latin typeface="Street Variation" panose="02000400000000000000" pitchFamily="2" charset="0"/>
              </a:rPr>
              <a:t>__Rated____</a:t>
            </a:r>
            <a:r>
              <a:rPr lang="pt-BR" altLang="pt-BR" dirty="0">
                <a:latin typeface="Street Variation" panose="02000400000000000000" pitchFamily="2" charset="0"/>
              </a:rPr>
              <a:t> (rate) according to the number of bits of information they can squeeze down a phone line ideal condition.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r>
              <a:rPr lang="pt-BR" altLang="pt-BR" dirty="0">
                <a:latin typeface="Street Variation" panose="02000400000000000000" pitchFamily="2" charset="0"/>
              </a:rPr>
              <a:t>Many mathematical problems can </a:t>
            </a:r>
            <a:r>
              <a:rPr lang="pt-BR" altLang="pt-BR" u="sng" dirty="0">
                <a:latin typeface="Street Variation" panose="02000400000000000000" pitchFamily="2" charset="0"/>
              </a:rPr>
              <a:t>____Expressed____</a:t>
            </a:r>
            <a:r>
              <a:rPr lang="pt-BR" altLang="pt-BR" dirty="0">
                <a:latin typeface="Street Variation" panose="02000400000000000000" pitchFamily="2" charset="0"/>
              </a:rPr>
              <a:t> (express) as long strings of Boolean algebra.</a:t>
            </a:r>
          </a:p>
          <a:p>
            <a:pPr marL="342900" indent="-342900" eaLnBrk="1" hangingPunct="1">
              <a:lnSpc>
                <a:spcPct val="150000"/>
              </a:lnSpc>
              <a:buAutoNum type="alphaLcParenR"/>
            </a:pPr>
            <a:endParaRPr lang="pt-BR" altLang="pt-BR" dirty="0">
              <a:latin typeface="Street Variation" panose="02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297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aixaDeTexto 3">
            <a:extLst>
              <a:ext uri="{FF2B5EF4-FFF2-40B4-BE49-F238E27FC236}">
                <a16:creationId xmlns:a16="http://schemas.microsoft.com/office/drawing/2014/main" id="{21DFAEE7-40D9-4995-A2C2-15AD9CA51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3255963"/>
            <a:ext cx="3024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4000" b="1" i="1">
                <a:latin typeface="Arial" panose="020B0604020202020204" pitchFamily="34" charset="0"/>
              </a:rPr>
              <a:t>Obrigado!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285</Words>
  <Application>Microsoft Office PowerPoint</Application>
  <PresentationFormat>Apresentação no Ecrã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6</vt:i4>
      </vt:variant>
    </vt:vector>
  </HeadingPairs>
  <TitlesOfParts>
    <vt:vector size="11" baseType="lpstr">
      <vt:lpstr>Arial</vt:lpstr>
      <vt:lpstr>Calibri</vt:lpstr>
      <vt:lpstr>Street Variation</vt:lpstr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Marcilio de Carvalho Franca</dc:creator>
  <cp:lastModifiedBy>josi2</cp:lastModifiedBy>
  <cp:revision>19</cp:revision>
  <dcterms:created xsi:type="dcterms:W3CDTF">2013-04-05T20:27:24Z</dcterms:created>
  <dcterms:modified xsi:type="dcterms:W3CDTF">2018-06-12T02:56:59Z</dcterms:modified>
</cp:coreProperties>
</file>