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DB78A697-9D75-4DE8-8C28-1296A6CF43C1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0667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72865-FBF0-458A-BAFF-4F75173770F5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1668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50172865-FBF0-458A-BAFF-4F75173770F5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39345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BD967-1B7E-40AA-AAF7-BA98E0E039F7}" type="datetimeFigureOut">
              <a:rPr lang="en-US" dirty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1794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72865-FBF0-458A-BAFF-4F75173770F5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0571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9D1490F-3E6A-4544-9694-22B6007FE3C6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71251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72865-FBF0-458A-BAFF-4F75173770F5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0066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72865-FBF0-458A-BAFF-4F75173770F5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4975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863F-52DC-41B2-9D00-5A4E5632AC32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8324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5614-3909-43DC-A067-7F9842F8B81D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3209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50172865-FBF0-458A-BAFF-4F75173770F5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3296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0E240176-F1D3-49EC-82F4-0915A3AC4184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5501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50172865-FBF0-458A-BAFF-4F75173770F5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607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D09B3-6D15-4933-86A6-94C5AD70F1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Wellsprings of Knowledge: Building and Sustaining the Sources of Innovation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8D1B94-9001-4019-9404-CA0C7BA4FD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IDENTIFICAR OS LINKING WORDS</a:t>
            </a:r>
          </a:p>
        </p:txBody>
      </p:sp>
    </p:spTree>
    <p:extLst>
      <p:ext uri="{BB962C8B-B14F-4D97-AF65-F5344CB8AC3E}">
        <p14:creationId xmlns:p14="http://schemas.microsoft.com/office/powerpoint/2010/main" val="4061060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8EB83-99D0-4F7A-B964-8AB34F9FA9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09564" y="2328439"/>
            <a:ext cx="10394707" cy="387357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 err="1">
                <a:solidFill>
                  <a:srgbClr val="FF0000"/>
                </a:solidFill>
              </a:rPr>
              <a:t>Linha</a:t>
            </a:r>
            <a:r>
              <a:rPr lang="en-US" b="1" dirty="0">
                <a:solidFill>
                  <a:srgbClr val="FF0000"/>
                </a:solidFill>
              </a:rPr>
              <a:t> 26: </a:t>
            </a:r>
            <a:r>
              <a:rPr lang="en-US" i="1" dirty="0"/>
              <a:t>Many dysfunctional attitudes </a:t>
            </a:r>
            <a:r>
              <a:rPr lang="en-US" b="1" i="1" u="sng" dirty="0">
                <a:solidFill>
                  <a:schemeClr val="bg2">
                    <a:lumMod val="50000"/>
                  </a:schemeClr>
                </a:solidFill>
              </a:rPr>
              <a:t>and</a:t>
            </a:r>
            <a:r>
              <a:rPr lang="en-US" i="1" dirty="0"/>
              <a:t> behaviors within firms inhibit these activities. These activities are oriented to present, internal, future, </a:t>
            </a:r>
            <a:r>
              <a:rPr lang="en-US" b="1" i="1" u="sng" dirty="0">
                <a:solidFill>
                  <a:schemeClr val="bg2">
                    <a:lumMod val="50000"/>
                  </a:schemeClr>
                </a:solidFill>
              </a:rPr>
              <a:t>and</a:t>
            </a:r>
            <a:r>
              <a:rPr lang="en-US" i="1" dirty="0"/>
              <a:t> external domains, </a:t>
            </a:r>
            <a:r>
              <a:rPr lang="en-US" b="1" i="1" u="sng" dirty="0">
                <a:solidFill>
                  <a:schemeClr val="bg2">
                    <a:lumMod val="50000"/>
                  </a:schemeClr>
                </a:solidFill>
              </a:rPr>
              <a:t>and</a:t>
            </a:r>
            <a:r>
              <a:rPr lang="en-US" i="1" dirty="0"/>
              <a:t> involve managers at all company levels </a:t>
            </a:r>
            <a:r>
              <a:rPr lang="en-US" b="1" i="1" u="sng" dirty="0">
                <a:solidFill>
                  <a:schemeClr val="bg2">
                    <a:lumMod val="50000"/>
                  </a:schemeClr>
                </a:solidFill>
              </a:rPr>
              <a:t>and</a:t>
            </a:r>
            <a:r>
              <a:rPr lang="en-US" i="1" dirty="0"/>
              <a:t> all functions.</a:t>
            </a:r>
          </a:p>
          <a:p>
            <a:pPr algn="just"/>
            <a:r>
              <a:rPr lang="en-US" b="1" i="1" dirty="0" err="1">
                <a:solidFill>
                  <a:srgbClr val="FF0000"/>
                </a:solidFill>
              </a:rPr>
              <a:t>Tradução</a:t>
            </a:r>
            <a:r>
              <a:rPr lang="en-US" b="1" i="1" dirty="0">
                <a:solidFill>
                  <a:srgbClr val="FF0000"/>
                </a:solidFill>
              </a:rPr>
              <a:t>: </a:t>
            </a:r>
            <a:r>
              <a:rPr lang="pt-BR" i="1" dirty="0"/>
              <a:t>Muitas atitudes </a:t>
            </a:r>
            <a:r>
              <a:rPr lang="pt-BR" b="1" i="1" u="sng" dirty="0">
                <a:solidFill>
                  <a:schemeClr val="bg2">
                    <a:lumMod val="50000"/>
                  </a:schemeClr>
                </a:solidFill>
              </a:rPr>
              <a:t>e</a:t>
            </a:r>
            <a:r>
              <a:rPr lang="pt-BR" i="1" dirty="0"/>
              <a:t> comportamentos disfuncionais dentro das empresas inibem essas atividades. Essas atividades são orientadas para domínios presentes, internos, futuros </a:t>
            </a:r>
            <a:r>
              <a:rPr lang="pt-BR" b="1" i="1" dirty="0">
                <a:solidFill>
                  <a:schemeClr val="bg2">
                    <a:lumMod val="50000"/>
                  </a:schemeClr>
                </a:solidFill>
              </a:rPr>
              <a:t>e</a:t>
            </a:r>
            <a:r>
              <a:rPr lang="pt-BR" i="1" dirty="0"/>
              <a:t> externos, </a:t>
            </a:r>
            <a:r>
              <a:rPr lang="pt-BR" b="1" i="1" dirty="0">
                <a:solidFill>
                  <a:schemeClr val="bg2">
                    <a:lumMod val="50000"/>
                  </a:schemeClr>
                </a:solidFill>
              </a:rPr>
              <a:t>e</a:t>
            </a:r>
            <a:r>
              <a:rPr lang="pt-BR" i="1" dirty="0"/>
              <a:t> envolvem gerentes em todos os níveis da empresa </a:t>
            </a:r>
            <a:r>
              <a:rPr lang="pt-BR" b="1" i="1" dirty="0">
                <a:solidFill>
                  <a:schemeClr val="bg2">
                    <a:lumMod val="50000"/>
                  </a:schemeClr>
                </a:solidFill>
              </a:rPr>
              <a:t>e </a:t>
            </a:r>
            <a:r>
              <a:rPr lang="pt-BR" i="1" dirty="0"/>
              <a:t>todas as funções.</a:t>
            </a:r>
          </a:p>
          <a:p>
            <a:pPr algn="just"/>
            <a:r>
              <a:rPr lang="en-US" b="1" dirty="0" err="1">
                <a:solidFill>
                  <a:srgbClr val="FF0000"/>
                </a:solidFill>
              </a:rPr>
              <a:t>Linha</a:t>
            </a:r>
            <a:r>
              <a:rPr lang="en-US" b="1" dirty="0">
                <a:solidFill>
                  <a:srgbClr val="FF0000"/>
                </a:solidFill>
              </a:rPr>
              <a:t> 35: </a:t>
            </a:r>
            <a:r>
              <a:rPr lang="en-US" i="1" dirty="0"/>
              <a:t>Identifying new product opportunities depends on empathic design, actual observed customer behavior, </a:t>
            </a:r>
            <a:r>
              <a:rPr lang="en-US" b="1" i="1" u="sng" dirty="0">
                <a:solidFill>
                  <a:schemeClr val="bg2">
                    <a:lumMod val="50000"/>
                  </a:schemeClr>
                </a:solidFill>
              </a:rPr>
              <a:t>and</a:t>
            </a:r>
            <a:r>
              <a:rPr lang="en-US" i="1" dirty="0"/>
              <a:t> technological capabilities.</a:t>
            </a:r>
          </a:p>
          <a:p>
            <a:pPr algn="just"/>
            <a:r>
              <a:rPr lang="pt-BR" b="1" dirty="0">
                <a:solidFill>
                  <a:srgbClr val="FF0000"/>
                </a:solidFill>
              </a:rPr>
              <a:t>Tradução: </a:t>
            </a:r>
            <a:r>
              <a:rPr lang="pt-BR" i="1" dirty="0">
                <a:solidFill>
                  <a:schemeClr val="accent1">
                    <a:lumMod val="75000"/>
                  </a:schemeClr>
                </a:solidFill>
              </a:rPr>
              <a:t>A identificação de novas oportunidades de produto depende do design empático, do comportamento real do cliente observado </a:t>
            </a:r>
            <a:r>
              <a:rPr lang="pt-BR" b="1" i="1" u="sng" dirty="0">
                <a:solidFill>
                  <a:schemeClr val="bg2">
                    <a:lumMod val="50000"/>
                  </a:schemeClr>
                </a:solidFill>
              </a:rPr>
              <a:t>e</a:t>
            </a:r>
            <a:r>
              <a:rPr lang="pt-BR" i="1" dirty="0">
                <a:solidFill>
                  <a:schemeClr val="accent1">
                    <a:lumMod val="75000"/>
                  </a:schemeClr>
                </a:solidFill>
              </a:rPr>
              <a:t> das capacidades tecnológicas.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O and por pertencer ao Adding Information, foi empregado para adicionar Informações.</a:t>
            </a:r>
          </a:p>
          <a:p>
            <a:pPr marL="0" indent="0" algn="just">
              <a:buNone/>
            </a:pPr>
            <a:endParaRPr lang="pt-BR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191C876-FB76-4704-8994-12B39959A56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33700" y="1482745"/>
            <a:ext cx="8770571" cy="65002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/>
          </a:bodyPr>
          <a:lstStyle>
            <a:lvl1pPr algn="l" defTabSz="914400" rtl="0" eaLnBrk="1" latinLnBrk="0" hangingPunct="1">
              <a:lnSpc>
                <a:spcPct val="99000"/>
              </a:lnSpc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TRADUÇÃO</a:t>
            </a:r>
          </a:p>
        </p:txBody>
      </p:sp>
    </p:spTree>
    <p:extLst>
      <p:ext uri="{BB962C8B-B14F-4D97-AF65-F5344CB8AC3E}">
        <p14:creationId xmlns:p14="http://schemas.microsoft.com/office/powerpoint/2010/main" val="38013796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81053-3527-4866-B1BF-42E600ABA5B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09564" y="2288683"/>
            <a:ext cx="10394707" cy="3311189"/>
          </a:xfrm>
        </p:spPr>
        <p:txBody>
          <a:bodyPr/>
          <a:lstStyle/>
          <a:p>
            <a:pPr algn="just"/>
            <a:r>
              <a:rPr lang="en-US" b="1" dirty="0" err="1">
                <a:solidFill>
                  <a:srgbClr val="FF0000"/>
                </a:solidFill>
              </a:rPr>
              <a:t>Linha</a:t>
            </a:r>
            <a:r>
              <a:rPr lang="en-US" b="1" dirty="0">
                <a:solidFill>
                  <a:srgbClr val="FF0000"/>
                </a:solidFill>
              </a:rPr>
              <a:t> 35: </a:t>
            </a:r>
            <a:r>
              <a:rPr lang="en-US" i="1" dirty="0"/>
              <a:t>Technology transfer can </a:t>
            </a:r>
            <a:r>
              <a:rPr lang="en-US" b="1" i="1" u="sng" dirty="0">
                <a:solidFill>
                  <a:srgbClr val="FFC000"/>
                </a:solidFill>
              </a:rPr>
              <a:t>also</a:t>
            </a:r>
            <a:r>
              <a:rPr lang="en-US" i="1" dirty="0"/>
              <a:t> be understood as transferring technological capabilities to a new site, which is examined at four levels (assembly or turnkey, adaptation </a:t>
            </a:r>
            <a:r>
              <a:rPr lang="en-US" b="1" i="1" u="sng" dirty="0">
                <a:solidFill>
                  <a:srgbClr val="FFC000"/>
                </a:solidFill>
              </a:rPr>
              <a:t>and</a:t>
            </a:r>
            <a:r>
              <a:rPr lang="en-US" i="1" dirty="0"/>
              <a:t> localization, system, redesign, product design).</a:t>
            </a:r>
          </a:p>
          <a:p>
            <a:pPr algn="just"/>
            <a:r>
              <a:rPr lang="en-US" b="1" dirty="0" err="1">
                <a:solidFill>
                  <a:srgbClr val="FF0000"/>
                </a:solidFill>
              </a:rPr>
              <a:t>Tradução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pt-BR" i="1" dirty="0"/>
              <a:t>A transferência de tecnologia </a:t>
            </a:r>
            <a:r>
              <a:rPr lang="pt-BR" b="1" i="1" u="sng" dirty="0">
                <a:solidFill>
                  <a:schemeClr val="bg2">
                    <a:lumMod val="50000"/>
                  </a:schemeClr>
                </a:solidFill>
              </a:rPr>
              <a:t>também pode</a:t>
            </a:r>
            <a:r>
              <a:rPr lang="pt-BR" i="1" dirty="0"/>
              <a:t> ser entendida como a transferência de recursos tecnológicos para um novo local, que é examinado em quatro níveis (montagem ou turnkey, adaptação </a:t>
            </a:r>
            <a:r>
              <a:rPr lang="pt-BR" b="1" i="1" u="sng" dirty="0">
                <a:solidFill>
                  <a:schemeClr val="bg2">
                    <a:lumMod val="50000"/>
                  </a:schemeClr>
                </a:solidFill>
              </a:rPr>
              <a:t>e</a:t>
            </a:r>
            <a:r>
              <a:rPr lang="pt-BR" i="1" dirty="0"/>
              <a:t> localização, sistema, redesenho, design de produto).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O Also e And por pertencer ao Adding Information, foi empregado para adicionar Informações.</a:t>
            </a:r>
          </a:p>
          <a:p>
            <a:pPr algn="just"/>
            <a:endParaRPr lang="pt-BR" i="1" dirty="0"/>
          </a:p>
          <a:p>
            <a:pPr algn="just"/>
            <a:endParaRPr lang="pt-BR" i="1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AD4FEFA-A40E-4D3F-9ACA-33A74CB5F847}"/>
              </a:ext>
            </a:extLst>
          </p:cNvPr>
          <p:cNvSpPr txBox="1">
            <a:spLocks/>
          </p:cNvSpPr>
          <p:nvPr/>
        </p:nvSpPr>
        <p:spPr>
          <a:xfrm>
            <a:off x="2933700" y="1482745"/>
            <a:ext cx="8770571" cy="65002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l" defTabSz="914400" rtl="0" eaLnBrk="1" latinLnBrk="0" hangingPunct="1">
              <a:lnSpc>
                <a:spcPct val="99000"/>
              </a:lnSpc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TRADUÇÃO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37963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6BC7F-ED23-471D-95AF-0A1038257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7439" y="1483415"/>
            <a:ext cx="8770571" cy="730368"/>
          </a:xfrm>
        </p:spPr>
        <p:txBody>
          <a:bodyPr>
            <a:normAutofit fontScale="90000"/>
          </a:bodyPr>
          <a:lstStyle/>
          <a:p>
            <a:pPr algn="r"/>
            <a:r>
              <a:rPr lang="pt-BR" dirty="0"/>
              <a:t>Componentes: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15D78-0AB7-49A0-9444-BE5D745AE7F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09449" y="2271110"/>
            <a:ext cx="3228561" cy="2315779"/>
          </a:xfrm>
        </p:spPr>
        <p:txBody>
          <a:bodyPr>
            <a:normAutofit/>
          </a:bodyPr>
          <a:lstStyle/>
          <a:p>
            <a:pPr algn="r"/>
            <a:r>
              <a:rPr lang="pt-BR" sz="2800" dirty="0"/>
              <a:t>Jhoanna Joyse</a:t>
            </a:r>
          </a:p>
          <a:p>
            <a:pPr algn="r"/>
            <a:r>
              <a:rPr lang="pt-BR" sz="2800" dirty="0"/>
              <a:t>João Paulo</a:t>
            </a:r>
          </a:p>
          <a:p>
            <a:pPr algn="r"/>
            <a:r>
              <a:rPr lang="pt-BR" sz="2800" dirty="0"/>
              <a:t>Lucas Pascoal</a:t>
            </a:r>
          </a:p>
          <a:p>
            <a:endParaRPr lang="pt-BR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C79932-2BBC-4044-A0E8-486E7C93C6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2875" y="2562639"/>
            <a:ext cx="428625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262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CD0FE-3999-440D-95D6-DB9449B01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934" y="1495998"/>
            <a:ext cx="8770571" cy="1560716"/>
          </a:xfrm>
        </p:spPr>
        <p:txBody>
          <a:bodyPr/>
          <a:lstStyle/>
          <a:p>
            <a:r>
              <a:rPr lang="pt-BR" dirty="0"/>
              <a:t>LINKING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8173E-C530-4628-A5C3-836E65DE766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03852" y="2513970"/>
            <a:ext cx="10394707" cy="3311189"/>
          </a:xfrm>
        </p:spPr>
        <p:txBody>
          <a:bodyPr/>
          <a:lstStyle/>
          <a:p>
            <a:pPr algn="just"/>
            <a:r>
              <a:rPr lang="pt-BR" b="1" dirty="0"/>
              <a:t>Linking words</a:t>
            </a:r>
            <a:r>
              <a:rPr lang="pt-BR" dirty="0"/>
              <a:t> ou </a:t>
            </a:r>
            <a:r>
              <a:rPr lang="pt-BR" b="1" dirty="0"/>
              <a:t>words</a:t>
            </a:r>
            <a:r>
              <a:rPr lang="pt-BR" dirty="0"/>
              <a:t> of </a:t>
            </a:r>
            <a:r>
              <a:rPr lang="pt-BR" b="1" dirty="0"/>
              <a:t>transition</a:t>
            </a:r>
            <a:r>
              <a:rPr lang="pt-BR" dirty="0"/>
              <a:t>, são todas as palavras ou expressões que servem para estabelecer uma conexão lógica entre frases e elementos da ideia. São Principalmente conjunções ou locuções conjuntivas, mas também advérbios, preposições etc.</a:t>
            </a:r>
          </a:p>
        </p:txBody>
      </p:sp>
    </p:spTree>
    <p:extLst>
      <p:ext uri="{BB962C8B-B14F-4D97-AF65-F5344CB8AC3E}">
        <p14:creationId xmlns:p14="http://schemas.microsoft.com/office/powerpoint/2010/main" val="19633803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266437C-C9E4-4B5F-82DC-5C17CAA623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608082">
            <a:off x="8021845" y="1347775"/>
            <a:ext cx="1646315" cy="7239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D7EB8A1-7894-4CC1-AC11-8DF13C444B56}"/>
              </a:ext>
            </a:extLst>
          </p:cNvPr>
          <p:cNvSpPr/>
          <p:nvPr/>
        </p:nvSpPr>
        <p:spPr>
          <a:xfrm>
            <a:off x="9536693" y="1664496"/>
            <a:ext cx="224449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Linking Words</a:t>
            </a:r>
            <a:endParaRPr lang="en-US" sz="2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25AC1D-2E0F-44CB-99B0-8C5BA904CF75}"/>
              </a:ext>
            </a:extLst>
          </p:cNvPr>
          <p:cNvSpPr txBox="1"/>
          <p:nvPr/>
        </p:nvSpPr>
        <p:spPr>
          <a:xfrm>
            <a:off x="7839751" y="2249584"/>
            <a:ext cx="39414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400" b="1" dirty="0">
                <a:solidFill>
                  <a:srgbClr val="FF0000"/>
                </a:solidFill>
              </a:rPr>
              <a:t>Since: </a:t>
            </a:r>
            <a:r>
              <a:rPr lang="pt-BR" sz="2400" dirty="0"/>
              <a:t>Giving a Reason</a:t>
            </a:r>
          </a:p>
          <a:p>
            <a:pPr algn="r"/>
            <a:r>
              <a:rPr lang="pt-BR" sz="2400" b="1" dirty="0">
                <a:solidFill>
                  <a:srgbClr val="FF0000"/>
                </a:solidFill>
              </a:rPr>
              <a:t>And: </a:t>
            </a:r>
            <a:r>
              <a:rPr lang="pt-BR" sz="2400" dirty="0"/>
              <a:t>Adding Information</a:t>
            </a:r>
          </a:p>
          <a:p>
            <a:pPr algn="r"/>
            <a:r>
              <a:rPr lang="pt-BR" sz="2400" b="1" dirty="0">
                <a:solidFill>
                  <a:srgbClr val="FF0000"/>
                </a:solidFill>
              </a:rPr>
              <a:t>As: </a:t>
            </a:r>
            <a:r>
              <a:rPr lang="pt-BR" sz="2400" dirty="0"/>
              <a:t>Giving a Reason</a:t>
            </a:r>
          </a:p>
          <a:p>
            <a:pPr algn="r"/>
            <a:r>
              <a:rPr lang="pt-BR" sz="2400" b="1" dirty="0">
                <a:solidFill>
                  <a:srgbClr val="FF0000"/>
                </a:solidFill>
              </a:rPr>
              <a:t>Also: </a:t>
            </a:r>
            <a:r>
              <a:rPr lang="pt-BR" sz="2400" dirty="0"/>
              <a:t>Adding Information</a:t>
            </a:r>
          </a:p>
          <a:p>
            <a:pPr algn="r"/>
            <a:r>
              <a:rPr lang="pt-BR" sz="2400" b="1" dirty="0">
                <a:solidFill>
                  <a:srgbClr val="FF0000"/>
                </a:solidFill>
              </a:rPr>
              <a:t>For Exemple: </a:t>
            </a:r>
            <a:r>
              <a:rPr lang="pt-BR" sz="2400" dirty="0"/>
              <a:t>Giving Exemple</a:t>
            </a:r>
          </a:p>
        </p:txBody>
      </p:sp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CCCE5352-D8BD-4FA2-ABEE-B3145C125283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0" y="-41918"/>
            <a:ext cx="7761008" cy="6899918"/>
          </a:xfrm>
        </p:spPr>
      </p:pic>
    </p:spTree>
    <p:extLst>
      <p:ext uri="{BB962C8B-B14F-4D97-AF65-F5344CB8AC3E}">
        <p14:creationId xmlns:p14="http://schemas.microsoft.com/office/powerpoint/2010/main" val="14052606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C0D5F5A-F04B-4A3D-8A89-B8250289360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0" y="119270"/>
            <a:ext cx="9150893" cy="396579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1E9D5A8-906D-4295-8BCB-3EFB9126C415}"/>
              </a:ext>
            </a:extLst>
          </p:cNvPr>
          <p:cNvSpPr txBox="1"/>
          <p:nvPr/>
        </p:nvSpPr>
        <p:spPr>
          <a:xfrm>
            <a:off x="7991062" y="2356507"/>
            <a:ext cx="38033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b="1" dirty="0">
                <a:solidFill>
                  <a:srgbClr val="FF0000"/>
                </a:solidFill>
              </a:rPr>
              <a:t>And: </a:t>
            </a:r>
            <a:r>
              <a:rPr lang="pt-BR" sz="2000" dirty="0"/>
              <a:t>Adding Information</a:t>
            </a:r>
          </a:p>
          <a:p>
            <a:pPr algn="r"/>
            <a:r>
              <a:rPr lang="pt-BR" sz="2000" b="1" dirty="0">
                <a:solidFill>
                  <a:srgbClr val="FF0000"/>
                </a:solidFill>
              </a:rPr>
              <a:t>Also: </a:t>
            </a:r>
            <a:r>
              <a:rPr lang="pt-BR" sz="2000" dirty="0"/>
              <a:t>Giving a Reason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3336B9D-69AA-4580-BBD3-BB356E9A58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608082">
            <a:off x="10616118" y="1564412"/>
            <a:ext cx="978408" cy="43021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18BB3A0-7DFC-481A-9323-A0EEAC598402}"/>
              </a:ext>
            </a:extLst>
          </p:cNvPr>
          <p:cNvSpPr/>
          <p:nvPr/>
        </p:nvSpPr>
        <p:spPr>
          <a:xfrm>
            <a:off x="9046364" y="1640503"/>
            <a:ext cx="224449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Linking Words</a:t>
            </a:r>
            <a:endParaRPr lang="en-US" sz="2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033747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F2FB8-1C00-4E4E-BF39-EEB45E0D3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3944" y="1483415"/>
            <a:ext cx="8770571" cy="1560716"/>
          </a:xfrm>
        </p:spPr>
        <p:txBody>
          <a:bodyPr/>
          <a:lstStyle/>
          <a:p>
            <a:r>
              <a:rPr lang="pt-BR" dirty="0"/>
              <a:t>TRADUÇÃO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3F769-13A2-4AA8-BBA9-824E4EC6EDD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38808" y="2407952"/>
            <a:ext cx="10394707" cy="3311189"/>
          </a:xfrm>
        </p:spPr>
        <p:txBody>
          <a:bodyPr/>
          <a:lstStyle/>
          <a:p>
            <a:pPr algn="just"/>
            <a:r>
              <a:rPr lang="pt-BR" b="1" dirty="0">
                <a:solidFill>
                  <a:srgbClr val="FF0000"/>
                </a:solidFill>
              </a:rPr>
              <a:t>Linha 1: </a:t>
            </a:r>
            <a:r>
              <a:rPr lang="en-US" b="1" i="1" u="sng" dirty="0">
                <a:solidFill>
                  <a:srgbClr val="FFC000"/>
                </a:solidFill>
              </a:rPr>
              <a:t>Since</a:t>
            </a:r>
            <a:r>
              <a:rPr lang="en-US" i="1" dirty="0"/>
              <a:t> firms are knowledge institutions, or well-springs of knowledge, they compete on the basis of creating </a:t>
            </a:r>
            <a:r>
              <a:rPr lang="en-US" b="1" i="1" u="sng" dirty="0">
                <a:solidFill>
                  <a:srgbClr val="FFC000"/>
                </a:solidFill>
              </a:rPr>
              <a:t>and</a:t>
            </a:r>
            <a:r>
              <a:rPr lang="en-US" i="1" dirty="0"/>
              <a:t> using knowledge; managing a firm's knowledge assets is as important as managing its finances. </a:t>
            </a:r>
          </a:p>
          <a:p>
            <a:pPr algn="just"/>
            <a:r>
              <a:rPr lang="en-US" b="1" dirty="0" err="1">
                <a:solidFill>
                  <a:srgbClr val="FF0000"/>
                </a:solidFill>
              </a:rPr>
              <a:t>Tradução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pt-BR" b="1" i="1" u="sng" dirty="0">
                <a:solidFill>
                  <a:srgbClr val="FFC000"/>
                </a:solidFill>
              </a:rPr>
              <a:t>Como</a:t>
            </a:r>
            <a:r>
              <a:rPr lang="pt-BR" i="1" dirty="0"/>
              <a:t> as empresas são instituições de conhecimento, ou fontes de conhecimento, elas competem com base na criação </a:t>
            </a:r>
            <a:r>
              <a:rPr lang="pt-BR" b="1" i="1" u="sng" dirty="0">
                <a:solidFill>
                  <a:srgbClr val="FFC000"/>
                </a:solidFill>
              </a:rPr>
              <a:t>e</a:t>
            </a:r>
            <a:r>
              <a:rPr lang="pt-BR" i="1" dirty="0"/>
              <a:t> uso do conhecimento; gerenciar os ativos de conhecimento de uma empresa é tão importante quanto gerenciar suas finanças.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O since por pertencer ao Giving a Reason, foi empregado para dar uma razão.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O and por pertencer ao Adding Information, foi empregado para adicionar Informações.</a:t>
            </a:r>
          </a:p>
        </p:txBody>
      </p:sp>
    </p:spTree>
    <p:extLst>
      <p:ext uri="{BB962C8B-B14F-4D97-AF65-F5344CB8AC3E}">
        <p14:creationId xmlns:p14="http://schemas.microsoft.com/office/powerpoint/2010/main" val="1640313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CC36C-8F82-44CC-A4C2-D040C3774BD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5070" y="2262178"/>
            <a:ext cx="10859445" cy="4443422"/>
          </a:xfrm>
        </p:spPr>
        <p:txBody>
          <a:bodyPr/>
          <a:lstStyle/>
          <a:p>
            <a:pPr algn="just"/>
            <a:r>
              <a:rPr lang="en-US" b="1" dirty="0" err="1">
                <a:solidFill>
                  <a:srgbClr val="FF0000"/>
                </a:solidFill>
              </a:rPr>
              <a:t>Linha</a:t>
            </a:r>
            <a:r>
              <a:rPr lang="en-US" b="1" dirty="0">
                <a:solidFill>
                  <a:srgbClr val="FF0000"/>
                </a:solidFill>
              </a:rPr>
              <a:t> 3: </a:t>
            </a:r>
            <a:r>
              <a:rPr lang="en-US" i="1" dirty="0"/>
              <a:t>A firm's expertise is acquired by employees </a:t>
            </a:r>
            <a:r>
              <a:rPr lang="en-US" b="1" i="1" u="sng" dirty="0">
                <a:solidFill>
                  <a:srgbClr val="FFC000"/>
                </a:solidFill>
              </a:rPr>
              <a:t>and</a:t>
            </a:r>
            <a:r>
              <a:rPr lang="en-US" i="1" dirty="0"/>
              <a:t> embodied in machines, software, and institutional procedures.</a:t>
            </a:r>
            <a:r>
              <a:rPr lang="en-US" dirty="0"/>
              <a:t> </a:t>
            </a:r>
          </a:p>
          <a:p>
            <a:pPr algn="just"/>
            <a:r>
              <a:rPr lang="en-US" b="1" dirty="0" err="1">
                <a:solidFill>
                  <a:srgbClr val="FF0000"/>
                </a:solidFill>
              </a:rPr>
              <a:t>Tradução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pt-BR" i="1" dirty="0"/>
              <a:t>A experiência de uma empresa é adquirida pelos funcionários </a:t>
            </a:r>
            <a:r>
              <a:rPr lang="pt-BR" b="1" i="1" u="sng" dirty="0">
                <a:solidFill>
                  <a:srgbClr val="FFC000"/>
                </a:solidFill>
              </a:rPr>
              <a:t>e</a:t>
            </a:r>
            <a:r>
              <a:rPr lang="pt-BR" i="1" dirty="0"/>
              <a:t> incorporada em máquinas, software e procedimentos institucionais.</a:t>
            </a:r>
          </a:p>
          <a:p>
            <a:pPr algn="just"/>
            <a:r>
              <a:rPr lang="en-US" b="1" dirty="0" err="1">
                <a:solidFill>
                  <a:srgbClr val="FF0000"/>
                </a:solidFill>
              </a:rPr>
              <a:t>Linha</a:t>
            </a:r>
            <a:r>
              <a:rPr lang="en-US" b="1" dirty="0">
                <a:solidFill>
                  <a:srgbClr val="FF0000"/>
                </a:solidFill>
              </a:rPr>
              <a:t> 7: </a:t>
            </a:r>
            <a:r>
              <a:rPr lang="en-US" i="1" dirty="0"/>
              <a:t>(1) help managers think about the knowledge-building consequences of their technology-related decisions </a:t>
            </a:r>
            <a:r>
              <a:rPr lang="en-US" b="1" i="1" dirty="0">
                <a:solidFill>
                  <a:schemeClr val="bg2">
                    <a:lumMod val="50000"/>
                  </a:schemeClr>
                </a:solidFill>
              </a:rPr>
              <a:t>and</a:t>
            </a:r>
            <a:r>
              <a:rPr lang="en-US" i="1" dirty="0"/>
              <a:t> (2) provide academics materials usable in training managers to think about knowledge building.</a:t>
            </a:r>
          </a:p>
          <a:p>
            <a:pPr algn="just"/>
            <a:r>
              <a:rPr lang="en-US" b="1" dirty="0" err="1">
                <a:solidFill>
                  <a:srgbClr val="FF0000"/>
                </a:solidFill>
              </a:rPr>
              <a:t>Tradução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pt-BR" i="1" dirty="0"/>
              <a:t>(1) ajudar os gerentes a pensar sobre as conseqüências do desenvolvimento do conhecimento de suas decisões relacionadas à tecnologia </a:t>
            </a:r>
            <a:r>
              <a:rPr lang="pt-BR" b="1" i="1" u="sng" dirty="0">
                <a:solidFill>
                  <a:schemeClr val="bg2">
                    <a:lumMod val="50000"/>
                  </a:schemeClr>
                </a:solidFill>
              </a:rPr>
              <a:t>e</a:t>
            </a:r>
            <a:r>
              <a:rPr lang="pt-BR" i="1" dirty="0"/>
              <a:t> (2) fornecer materiais acadêmicos utilizáveis na formação de gerentes para pensar sobre a construção do conhecimento.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O and por pertencer ao Adding Information, foi empregado para adicionar Informações.</a:t>
            </a:r>
          </a:p>
          <a:p>
            <a:pPr algn="just"/>
            <a:endParaRPr lang="pt-BR" i="1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B49C7BD-208E-4BE3-81BB-AFF0C2B4BC94}"/>
              </a:ext>
            </a:extLst>
          </p:cNvPr>
          <p:cNvSpPr txBox="1">
            <a:spLocks/>
          </p:cNvSpPr>
          <p:nvPr/>
        </p:nvSpPr>
        <p:spPr>
          <a:xfrm>
            <a:off x="2893944" y="148341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9000"/>
              </a:lnSpc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TRADUÇÃO</a:t>
            </a:r>
          </a:p>
        </p:txBody>
      </p:sp>
    </p:spTree>
    <p:extLst>
      <p:ext uri="{BB962C8B-B14F-4D97-AF65-F5344CB8AC3E}">
        <p14:creationId xmlns:p14="http://schemas.microsoft.com/office/powerpoint/2010/main" val="27162965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575C0-7E80-48B6-9BBD-96179C43654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2263773"/>
            <a:ext cx="10978715" cy="3311189"/>
          </a:xfrm>
        </p:spPr>
        <p:txBody>
          <a:bodyPr/>
          <a:lstStyle/>
          <a:p>
            <a:pPr algn="just"/>
            <a:r>
              <a:rPr lang="en-US" b="1" dirty="0" err="1">
                <a:solidFill>
                  <a:srgbClr val="FF0000"/>
                </a:solidFill>
              </a:rPr>
              <a:t>Linha</a:t>
            </a:r>
            <a:r>
              <a:rPr lang="en-US" b="1" dirty="0">
                <a:solidFill>
                  <a:srgbClr val="FF0000"/>
                </a:solidFill>
              </a:rPr>
              <a:t> 9: </a:t>
            </a:r>
            <a:r>
              <a:rPr lang="en-US" i="1" dirty="0"/>
              <a:t>Knowledge cannot be managed the same </a:t>
            </a:r>
            <a:r>
              <a:rPr lang="en-US" b="1" i="1" u="sng" dirty="0">
                <a:solidFill>
                  <a:schemeClr val="bg2">
                    <a:lumMod val="50000"/>
                  </a:schemeClr>
                </a:solidFill>
              </a:rPr>
              <a:t>as</a:t>
            </a:r>
            <a:r>
              <a:rPr lang="en-US" i="1" dirty="0"/>
              <a:t> tangible assets; to manage knowledge assets, one must understand them. Successful adaptation is an incremental redirection of skills and knowledge.</a:t>
            </a:r>
          </a:p>
          <a:p>
            <a:pPr algn="just"/>
            <a:r>
              <a:rPr lang="en-US" b="1" dirty="0" err="1">
                <a:solidFill>
                  <a:srgbClr val="FF0000"/>
                </a:solidFill>
              </a:rPr>
              <a:t>Tradução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pt-BR" i="1" dirty="0"/>
              <a:t>O conhecimento não pode ser gerenciado </a:t>
            </a:r>
            <a:r>
              <a:rPr lang="pt-BR" b="1" i="1" u="sng" dirty="0">
                <a:solidFill>
                  <a:schemeClr val="bg2">
                    <a:lumMod val="50000"/>
                  </a:schemeClr>
                </a:solidFill>
              </a:rPr>
              <a:t>da mesma forma que os</a:t>
            </a:r>
            <a:r>
              <a:rPr lang="pt-BR" i="1" dirty="0"/>
              <a:t> ativos tangíveis; Para gerenciar os ativos de conhecimento, é preciso compreendê-los. A adaptação bem sucedida é um redirecionamento incremental de habilidades e conhecimentos.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As por pertencer ao Giving a Reason, foi empregado para dar uma razão.</a:t>
            </a:r>
          </a:p>
          <a:p>
            <a:pPr algn="just"/>
            <a:endParaRPr lang="pt-BR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A0FE841-8D64-4C44-955B-6C1EAE0D2D8D}"/>
              </a:ext>
            </a:extLst>
          </p:cNvPr>
          <p:cNvSpPr txBox="1">
            <a:spLocks/>
          </p:cNvSpPr>
          <p:nvPr/>
        </p:nvSpPr>
        <p:spPr>
          <a:xfrm>
            <a:off x="2893944" y="148341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9000"/>
              </a:lnSpc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TRADUÇÃO</a:t>
            </a:r>
          </a:p>
        </p:txBody>
      </p:sp>
    </p:spTree>
    <p:extLst>
      <p:ext uri="{BB962C8B-B14F-4D97-AF65-F5344CB8AC3E}">
        <p14:creationId xmlns:p14="http://schemas.microsoft.com/office/powerpoint/2010/main" val="7989077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91282-ECAD-4A15-887D-C53AC435A35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69807" y="2358652"/>
            <a:ext cx="10394707" cy="3311189"/>
          </a:xfrm>
        </p:spPr>
        <p:txBody>
          <a:bodyPr/>
          <a:lstStyle/>
          <a:p>
            <a:pPr algn="just"/>
            <a:r>
              <a:rPr lang="pt-BR" b="1" dirty="0">
                <a:solidFill>
                  <a:srgbClr val="FF0000"/>
                </a:solidFill>
              </a:rPr>
              <a:t>Linha 14: </a:t>
            </a:r>
            <a:r>
              <a:rPr lang="en-US" i="1" dirty="0"/>
              <a:t>There is a dilemma: core capabilities are</a:t>
            </a:r>
            <a:r>
              <a:rPr lang="en-US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b="1" i="1" u="sng" dirty="0">
                <a:solidFill>
                  <a:schemeClr val="bg2">
                    <a:lumMod val="50000"/>
                  </a:schemeClr>
                </a:solidFill>
              </a:rPr>
              <a:t>also</a:t>
            </a:r>
            <a:r>
              <a:rPr lang="en-US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i="1" dirty="0"/>
              <a:t>core rigidities when carried to an extreme or when the competitive environment changes.</a:t>
            </a:r>
          </a:p>
          <a:p>
            <a:pPr algn="just"/>
            <a:r>
              <a:rPr lang="en-US" b="1" dirty="0" err="1">
                <a:solidFill>
                  <a:srgbClr val="FF0000"/>
                </a:solidFill>
              </a:rPr>
              <a:t>Tradução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pt-BR" i="1" dirty="0"/>
              <a:t>Existe um dilema: as capacidades centrais </a:t>
            </a:r>
            <a:r>
              <a:rPr lang="pt-BR" b="1" i="1" u="sng" dirty="0">
                <a:solidFill>
                  <a:schemeClr val="bg2">
                    <a:lumMod val="50000"/>
                  </a:schemeClr>
                </a:solidFill>
              </a:rPr>
              <a:t>também são</a:t>
            </a:r>
            <a:r>
              <a:rPr lang="pt-BR" i="1" dirty="0"/>
              <a:t> rigidez central quando levadas ao extremo ou quando o ambiente competitivo muda.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O Also por pertencer ao Adding Information, foi empregado para adicionar Informações.</a:t>
            </a:r>
          </a:p>
          <a:p>
            <a:pPr algn="just"/>
            <a:endParaRPr lang="pt-BR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95A20DB-7B47-4807-902B-242C5ACA77C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93943" y="1481821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9000"/>
              </a:lnSpc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TRADUÇÃO</a:t>
            </a:r>
          </a:p>
        </p:txBody>
      </p:sp>
    </p:spTree>
    <p:extLst>
      <p:ext uri="{BB962C8B-B14F-4D97-AF65-F5344CB8AC3E}">
        <p14:creationId xmlns:p14="http://schemas.microsoft.com/office/powerpoint/2010/main" val="18553780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E3F2B-BFCF-4D0C-95AC-CA394BDF793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69807" y="2355574"/>
            <a:ext cx="10394707" cy="3311189"/>
          </a:xfrm>
        </p:spPr>
        <p:txBody>
          <a:bodyPr/>
          <a:lstStyle/>
          <a:p>
            <a:pPr algn="just"/>
            <a:r>
              <a:rPr lang="pt-BR" b="1" dirty="0">
                <a:solidFill>
                  <a:srgbClr val="FF0000"/>
                </a:solidFill>
              </a:rPr>
              <a:t>Linha 24: 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i="1" dirty="0"/>
              <a:t>(4) Importing and absorbing technological knowledge expertise from outside the firm. Technology alliances, </a:t>
            </a:r>
            <a:r>
              <a:rPr lang="en-US" b="1" i="1" u="sng" dirty="0">
                <a:solidFill>
                  <a:schemeClr val="bg2">
                    <a:lumMod val="50000"/>
                  </a:schemeClr>
                </a:solidFill>
              </a:rPr>
              <a:t>for example</a:t>
            </a:r>
            <a:r>
              <a:rPr lang="en-US" i="1" dirty="0"/>
              <a:t>, develop </a:t>
            </a:r>
            <a:r>
              <a:rPr lang="en-US" i="1" dirty="0" err="1"/>
              <a:t>outwise</a:t>
            </a:r>
            <a:r>
              <a:rPr lang="en-US" i="1" dirty="0"/>
              <a:t> wellsprings of knowledge (identify, access, use, and manage knowledge from external sources).</a:t>
            </a:r>
          </a:p>
          <a:p>
            <a:pPr algn="just"/>
            <a:r>
              <a:rPr lang="en-US" b="1" dirty="0" err="1">
                <a:solidFill>
                  <a:srgbClr val="FF0000"/>
                </a:solidFill>
              </a:rPr>
              <a:t>Tradução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pt-BR" i="1" dirty="0"/>
              <a:t>(4) Importar e absorver conhecimento especializado em tecnologia de fora da empresa. Alianças tecnológicas, </a:t>
            </a:r>
            <a:r>
              <a:rPr lang="pt-BR" b="1" i="1" u="sng" dirty="0">
                <a:solidFill>
                  <a:schemeClr val="bg2">
                    <a:lumMod val="50000"/>
                  </a:schemeClr>
                </a:solidFill>
              </a:rPr>
              <a:t>por exemplo</a:t>
            </a:r>
            <a:r>
              <a:rPr lang="pt-BR" i="1" dirty="0"/>
              <a:t>, desenvolvem fontes externas de conhecimento (identificam, acessam, usam e gerenciam conhecimento de fontes externas).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O for example por pertencer Giving Exemple, foi empregado para dar um exemplo.</a:t>
            </a:r>
          </a:p>
          <a:p>
            <a:pPr algn="just"/>
            <a:endParaRPr lang="pt-BR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EB07403-CCDC-4911-888C-90E0B400C332}"/>
              </a:ext>
            </a:extLst>
          </p:cNvPr>
          <p:cNvSpPr txBox="1">
            <a:spLocks/>
          </p:cNvSpPr>
          <p:nvPr/>
        </p:nvSpPr>
        <p:spPr>
          <a:xfrm>
            <a:off x="2893943" y="1481821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9000"/>
              </a:lnSpc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TRADUÇÃO</a:t>
            </a:r>
          </a:p>
        </p:txBody>
      </p:sp>
    </p:spTree>
    <p:extLst>
      <p:ext uri="{BB962C8B-B14F-4D97-AF65-F5344CB8AC3E}">
        <p14:creationId xmlns:p14="http://schemas.microsoft.com/office/powerpoint/2010/main" val="37330784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71</TotalTime>
  <Words>694</Words>
  <Application>Microsoft Office PowerPoint</Application>
  <PresentationFormat>Widescreen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Century Schoolbook</vt:lpstr>
      <vt:lpstr>Corbel</vt:lpstr>
      <vt:lpstr>Feathered</vt:lpstr>
      <vt:lpstr>Wellsprings of Knowledge: Building and Sustaining the Sources of Innovation</vt:lpstr>
      <vt:lpstr>LINKING WORDS</vt:lpstr>
      <vt:lpstr>PowerPoint Presentation</vt:lpstr>
      <vt:lpstr>PowerPoint Presentation</vt:lpstr>
      <vt:lpstr>TRADUÇÃO</vt:lpstr>
      <vt:lpstr>PowerPoint Presentation</vt:lpstr>
      <vt:lpstr>PowerPoint Presentation</vt:lpstr>
      <vt:lpstr>TRADUÇÃO</vt:lpstr>
      <vt:lpstr>PowerPoint Presentation</vt:lpstr>
      <vt:lpstr>TRADUÇÃO</vt:lpstr>
      <vt:lpstr>PowerPoint Presentation</vt:lpstr>
      <vt:lpstr>Componentes: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Wellsprings of Knowledge: Building and Sustaining the Sources of Innovation</dc:title>
  <dc:creator>ზㅤJσyse M</dc:creator>
  <cp:lastModifiedBy>ზㅤJσyse M</cp:lastModifiedBy>
  <cp:revision>8</cp:revision>
  <dcterms:created xsi:type="dcterms:W3CDTF">2018-06-11T16:57:07Z</dcterms:created>
  <dcterms:modified xsi:type="dcterms:W3CDTF">2018-06-11T18:08:15Z</dcterms:modified>
</cp:coreProperties>
</file>