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2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6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3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09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7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8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3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0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6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2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5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5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95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460AF-07FD-4B44-8F17-4B39DFE9B8E0}" type="datetimeFigureOut">
              <a:rPr lang="pt-BR" smtClean="0"/>
              <a:t>07/05/2018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D146F-75A6-4E08-829A-B8864FEC8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9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971690" y="1760980"/>
            <a:ext cx="629018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textual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references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1136" y="3710120"/>
            <a:ext cx="1872307" cy="158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COMPONENTES: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Yuri</a:t>
            </a:r>
            <a:r>
              <a:rPr kumimoji="0" lang="pt-BR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Alex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Gerson Dantas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Mizael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Cleiton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Matheus Fidelis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5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79318"/>
            <a:ext cx="10515600" cy="539764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Since </a:t>
            </a:r>
            <a:r>
              <a:rPr lang="en-US" sz="2400" dirty="0">
                <a:solidFill>
                  <a:srgbClr val="FF0000"/>
                </a:solidFill>
              </a:rPr>
              <a:t>firms</a:t>
            </a:r>
            <a:r>
              <a:rPr lang="en-US" sz="2400" dirty="0"/>
              <a:t> are knowledge institutions, or well-springs of knowledge, </a:t>
            </a:r>
            <a:r>
              <a:rPr lang="en-US" sz="2400" dirty="0">
                <a:solidFill>
                  <a:srgbClr val="FF0000"/>
                </a:solidFill>
              </a:rPr>
              <a:t>they</a:t>
            </a:r>
            <a:r>
              <a:rPr lang="en-US" sz="2400" dirty="0"/>
              <a:t> compete on the basis of creating and using knowledge; managing a firm's knowledge assets is as important as managing </a:t>
            </a:r>
            <a:r>
              <a:rPr lang="en-US" sz="2400" dirty="0">
                <a:solidFill>
                  <a:srgbClr val="00B050"/>
                </a:solidFill>
              </a:rPr>
              <a:t>its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finances</a:t>
            </a:r>
            <a:r>
              <a:rPr lang="en-US" sz="2400" dirty="0"/>
              <a:t>. A firm's expertise is acquired by </a:t>
            </a:r>
            <a:r>
              <a:rPr lang="en-US" sz="2400" dirty="0">
                <a:solidFill>
                  <a:srgbClr val="0070C0"/>
                </a:solidFill>
              </a:rPr>
              <a:t>employees</a:t>
            </a:r>
            <a:r>
              <a:rPr lang="en-US" sz="2400" dirty="0"/>
              <a:t> and embodied in machines, software, and institutional procedures. Management of </a:t>
            </a:r>
            <a:r>
              <a:rPr lang="en-US" sz="2400" dirty="0">
                <a:solidFill>
                  <a:srgbClr val="0070C0"/>
                </a:solidFill>
              </a:rPr>
              <a:t>its</a:t>
            </a:r>
            <a:r>
              <a:rPr lang="en-US" sz="2400" dirty="0"/>
              <a:t> core or strategic </a:t>
            </a:r>
            <a:r>
              <a:rPr lang="en-US" sz="2400" dirty="0">
                <a:solidFill>
                  <a:srgbClr val="0070C0"/>
                </a:solidFill>
              </a:rPr>
              <a:t>capabilities</a:t>
            </a:r>
            <a:r>
              <a:rPr lang="en-US" sz="2400" dirty="0"/>
              <a:t> determines a firm's competitiveness and survival. Through decision-making and action, core technological capabilities can be built and changed. The author proposes to </a:t>
            </a:r>
            <a:endParaRPr lang="en-US" sz="2400" dirty="0" smtClean="0"/>
          </a:p>
          <a:p>
            <a:r>
              <a:rPr lang="pt-BR" sz="2400" dirty="0"/>
              <a:t>Como as </a:t>
            </a:r>
            <a:r>
              <a:rPr lang="pt-BR" sz="2400" dirty="0">
                <a:solidFill>
                  <a:srgbClr val="FF0000"/>
                </a:solidFill>
              </a:rPr>
              <a:t>empresas</a:t>
            </a:r>
            <a:r>
              <a:rPr lang="pt-BR" sz="2400" dirty="0"/>
              <a:t> são instituições de conhecimento, ou fontes de conhecimento, </a:t>
            </a:r>
            <a:r>
              <a:rPr lang="pt-BR" sz="2400" dirty="0">
                <a:solidFill>
                  <a:srgbClr val="FF0000"/>
                </a:solidFill>
              </a:rPr>
              <a:t>elas</a:t>
            </a:r>
            <a:r>
              <a:rPr lang="pt-BR" sz="2400" dirty="0"/>
              <a:t> competem com base na criação e uso do conhecimento; gerenciar os ativos de conhecimento de uma empresa é tão importante quanto gerenciar </a:t>
            </a:r>
            <a:r>
              <a:rPr lang="pt-BR" sz="2400" dirty="0">
                <a:solidFill>
                  <a:srgbClr val="00B050"/>
                </a:solidFill>
              </a:rPr>
              <a:t>suas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50"/>
                </a:solidFill>
              </a:rPr>
              <a:t>finanças</a:t>
            </a:r>
            <a:r>
              <a:rPr lang="pt-BR" sz="2400" dirty="0"/>
              <a:t>. A experiência de uma empresa é adquirida pelos </a:t>
            </a:r>
            <a:r>
              <a:rPr lang="pt-BR" sz="2400" dirty="0">
                <a:solidFill>
                  <a:srgbClr val="0070C0"/>
                </a:solidFill>
              </a:rPr>
              <a:t>funcionários</a:t>
            </a:r>
            <a:r>
              <a:rPr lang="pt-BR" sz="2400" dirty="0"/>
              <a:t> e incorporada em máquinas, software e procedimentos institucionais. O gerenciamento de </a:t>
            </a:r>
            <a:r>
              <a:rPr lang="pt-BR" sz="2400" dirty="0">
                <a:solidFill>
                  <a:srgbClr val="0070C0"/>
                </a:solidFill>
              </a:rPr>
              <a:t>suas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70C0"/>
                </a:solidFill>
              </a:rPr>
              <a:t>capacidades</a:t>
            </a:r>
            <a:r>
              <a:rPr lang="pt-BR" sz="2400" dirty="0"/>
              <a:t> centrais ou estratégicas determina a competitividade e a sobrevivência da empresa. Através da tomada de decisões e ações, as capacidades tecnológicas básicas podem ser construídas e modificadas. O autor propõe </a:t>
            </a:r>
          </a:p>
        </p:txBody>
      </p:sp>
    </p:spTree>
    <p:extLst>
      <p:ext uri="{BB962C8B-B14F-4D97-AF65-F5344CB8AC3E}">
        <p14:creationId xmlns:p14="http://schemas.microsoft.com/office/powerpoint/2010/main" val="352338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027" y="1163782"/>
            <a:ext cx="10515600" cy="5148263"/>
          </a:xfrm>
        </p:spPr>
        <p:txBody>
          <a:bodyPr/>
          <a:lstStyle/>
          <a:p>
            <a:r>
              <a:rPr lang="en-US" dirty="0"/>
              <a:t>(1) help </a:t>
            </a:r>
            <a:r>
              <a:rPr lang="en-US" dirty="0">
                <a:solidFill>
                  <a:srgbClr val="FF0000"/>
                </a:solidFill>
              </a:rPr>
              <a:t>managers</a:t>
            </a:r>
            <a:r>
              <a:rPr lang="en-US" dirty="0"/>
              <a:t> think about the knowledge-building consequences of </a:t>
            </a:r>
            <a:r>
              <a:rPr lang="en-US" dirty="0">
                <a:solidFill>
                  <a:srgbClr val="FF0000"/>
                </a:solidFill>
              </a:rPr>
              <a:t>their</a:t>
            </a:r>
            <a:r>
              <a:rPr lang="en-US" dirty="0"/>
              <a:t> technology-related </a:t>
            </a:r>
            <a:r>
              <a:rPr lang="en-US" dirty="0">
                <a:solidFill>
                  <a:srgbClr val="FF0000"/>
                </a:solidFill>
              </a:rPr>
              <a:t>decisions</a:t>
            </a:r>
            <a:r>
              <a:rPr lang="en-US" dirty="0"/>
              <a:t> and (2) provide academics materials usable in training managers to think about knowledge building</a:t>
            </a:r>
            <a:r>
              <a:rPr lang="en-US" dirty="0" smtClean="0"/>
              <a:t>.</a:t>
            </a:r>
          </a:p>
          <a:p>
            <a:r>
              <a:rPr lang="pt-BR" dirty="0" smtClean="0"/>
              <a:t>(1</a:t>
            </a:r>
            <a:r>
              <a:rPr lang="pt-BR" dirty="0"/>
              <a:t>) ajudar os </a:t>
            </a:r>
            <a:r>
              <a:rPr lang="pt-BR" dirty="0">
                <a:solidFill>
                  <a:srgbClr val="FF0000"/>
                </a:solidFill>
              </a:rPr>
              <a:t>gerentes</a:t>
            </a:r>
            <a:r>
              <a:rPr lang="pt-BR" dirty="0"/>
              <a:t> a pensar sobre as </a:t>
            </a:r>
            <a:r>
              <a:rPr lang="pt-BR" dirty="0" smtClean="0"/>
              <a:t>consequências </a:t>
            </a:r>
            <a:r>
              <a:rPr lang="pt-BR" dirty="0"/>
              <a:t>do desenvolvimento do conhecimento de </a:t>
            </a:r>
            <a:r>
              <a:rPr lang="pt-BR" dirty="0">
                <a:solidFill>
                  <a:srgbClr val="FF0000"/>
                </a:solidFill>
              </a:rPr>
              <a:t>suas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decisões</a:t>
            </a:r>
            <a:r>
              <a:rPr lang="pt-BR" dirty="0"/>
              <a:t> relacionadas à tecnologia e (2) fornecer materiais acadêmicos utilizáveis ​​na formação de gerentes para pensar sobre a construção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131573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24791"/>
            <a:ext cx="10515600" cy="5252172"/>
          </a:xfrm>
        </p:spPr>
        <p:txBody>
          <a:bodyPr/>
          <a:lstStyle/>
          <a:p>
            <a:r>
              <a:rPr lang="en-US" dirty="0"/>
              <a:t> A set of four core </a:t>
            </a:r>
            <a:r>
              <a:rPr lang="en-US" dirty="0">
                <a:solidFill>
                  <a:srgbClr val="FF0000"/>
                </a:solidFill>
              </a:rPr>
              <a:t>technological competencies </a:t>
            </a:r>
            <a:r>
              <a:rPr lang="en-US" dirty="0"/>
              <a:t>bestows competitive advantage on firms; </a:t>
            </a:r>
            <a:r>
              <a:rPr lang="en-US" dirty="0">
                <a:solidFill>
                  <a:srgbClr val="FF0000"/>
                </a:solidFill>
              </a:rPr>
              <a:t>these</a:t>
            </a:r>
            <a:r>
              <a:rPr lang="en-US" dirty="0"/>
              <a:t> are the firm's skill and knowledge bases, </a:t>
            </a:r>
            <a:r>
              <a:rPr lang="en-US" dirty="0">
                <a:solidFill>
                  <a:srgbClr val="00B050"/>
                </a:solidFill>
              </a:rPr>
              <a:t>physical technical systems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managerial systems</a:t>
            </a:r>
            <a:r>
              <a:rPr lang="en-US" dirty="0"/>
              <a:t>, and </a:t>
            </a:r>
            <a:r>
              <a:rPr lang="en-US" dirty="0">
                <a:solidFill>
                  <a:srgbClr val="00B050"/>
                </a:solidFill>
              </a:rPr>
              <a:t>values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norms</a:t>
            </a:r>
            <a:r>
              <a:rPr lang="en-US" dirty="0"/>
              <a:t> that create a firm's special advantage. </a:t>
            </a:r>
            <a:r>
              <a:rPr lang="en-US" dirty="0">
                <a:solidFill>
                  <a:srgbClr val="00B050"/>
                </a:solidFill>
              </a:rPr>
              <a:t>These</a:t>
            </a:r>
            <a:r>
              <a:rPr lang="en-US" dirty="0"/>
              <a:t> may reside at any line-of-business level</a:t>
            </a:r>
            <a:r>
              <a:rPr lang="en-US" dirty="0" smtClean="0"/>
              <a:t>.</a:t>
            </a:r>
          </a:p>
          <a:p>
            <a:r>
              <a:rPr lang="pt-BR" dirty="0" smtClean="0"/>
              <a:t>Um </a:t>
            </a:r>
            <a:r>
              <a:rPr lang="pt-BR" dirty="0"/>
              <a:t>conjunto de quatro </a:t>
            </a:r>
            <a:r>
              <a:rPr lang="pt-BR" dirty="0">
                <a:solidFill>
                  <a:srgbClr val="FF0000"/>
                </a:solidFill>
              </a:rPr>
              <a:t>competências tecnológicas </a:t>
            </a:r>
            <a:r>
              <a:rPr lang="pt-BR" dirty="0"/>
              <a:t>básicas confere vantagem competitiva às empresas; </a:t>
            </a:r>
            <a:r>
              <a:rPr lang="pt-BR" dirty="0">
                <a:solidFill>
                  <a:srgbClr val="FF0000"/>
                </a:solidFill>
              </a:rPr>
              <a:t>essas</a:t>
            </a:r>
            <a:r>
              <a:rPr lang="pt-BR" dirty="0"/>
              <a:t> são as bases de conhecimento e habilidade da empresa, </a:t>
            </a:r>
            <a:r>
              <a:rPr lang="pt-BR" dirty="0">
                <a:solidFill>
                  <a:srgbClr val="00B050"/>
                </a:solidFill>
              </a:rPr>
              <a:t>sistemas técnicos físicos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sistemas gerenciais </a:t>
            </a:r>
            <a:r>
              <a:rPr lang="pt-BR" dirty="0"/>
              <a:t>e </a:t>
            </a:r>
            <a:r>
              <a:rPr lang="pt-BR" dirty="0">
                <a:solidFill>
                  <a:srgbClr val="00B050"/>
                </a:solidFill>
              </a:rPr>
              <a:t>valores</a:t>
            </a:r>
            <a:r>
              <a:rPr lang="pt-BR" dirty="0"/>
              <a:t> e </a:t>
            </a:r>
            <a:r>
              <a:rPr lang="pt-BR" dirty="0">
                <a:solidFill>
                  <a:srgbClr val="00B050"/>
                </a:solidFill>
              </a:rPr>
              <a:t>normas</a:t>
            </a:r>
            <a:r>
              <a:rPr lang="pt-BR" dirty="0"/>
              <a:t> que criam uma vantagem especial para a empresa. </a:t>
            </a:r>
            <a:r>
              <a:rPr lang="pt-BR" dirty="0">
                <a:solidFill>
                  <a:srgbClr val="00B050"/>
                </a:solidFill>
              </a:rPr>
              <a:t>Estes</a:t>
            </a:r>
            <a:r>
              <a:rPr lang="pt-BR" dirty="0"/>
              <a:t> podem residir em qualquer nível de linha de negócios.</a:t>
            </a:r>
          </a:p>
        </p:txBody>
      </p:sp>
    </p:spTree>
    <p:extLst>
      <p:ext uri="{BB962C8B-B14F-4D97-AF65-F5344CB8AC3E}">
        <p14:creationId xmlns:p14="http://schemas.microsoft.com/office/powerpoint/2010/main" val="233314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63781"/>
            <a:ext cx="10515600" cy="5293736"/>
          </a:xfrm>
        </p:spPr>
        <p:txBody>
          <a:bodyPr/>
          <a:lstStyle/>
          <a:p>
            <a:r>
              <a:rPr lang="en-US" dirty="0"/>
              <a:t>(2) </a:t>
            </a:r>
            <a:r>
              <a:rPr lang="en-US" dirty="0">
                <a:solidFill>
                  <a:srgbClr val="00B0F0"/>
                </a:solidFill>
              </a:rPr>
              <a:t>Implementation and integration of new </a:t>
            </a:r>
            <a:r>
              <a:rPr lang="en-US" dirty="0"/>
              <a:t>internally generated </a:t>
            </a:r>
            <a:r>
              <a:rPr lang="en-US" dirty="0">
                <a:solidFill>
                  <a:srgbClr val="00B0F0"/>
                </a:solidFill>
              </a:rPr>
              <a:t>methodologies</a:t>
            </a:r>
            <a:r>
              <a:rPr lang="en-US" dirty="0"/>
              <a:t> and technical processes and tools. </a:t>
            </a:r>
            <a:r>
              <a:rPr lang="en-US" dirty="0">
                <a:solidFill>
                  <a:srgbClr val="00B0F0"/>
                </a:solidFill>
              </a:rPr>
              <a:t>These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move beyond merely increasing efficiency when managed for learning. </a:t>
            </a:r>
            <a:endParaRPr lang="en-US" dirty="0" smtClean="0"/>
          </a:p>
          <a:p>
            <a:r>
              <a:rPr lang="pt-BR" dirty="0"/>
              <a:t>(2) </a:t>
            </a:r>
            <a:r>
              <a:rPr lang="pt-BR" dirty="0">
                <a:solidFill>
                  <a:srgbClr val="00B0F0"/>
                </a:solidFill>
              </a:rPr>
              <a:t>Implementação e integração de novas metodologias </a:t>
            </a:r>
            <a:r>
              <a:rPr lang="pt-BR" dirty="0"/>
              <a:t>geradas internamente e processos e ferramentas técnicas. </a:t>
            </a:r>
            <a:r>
              <a:rPr lang="pt-BR" dirty="0">
                <a:solidFill>
                  <a:srgbClr val="00B0F0"/>
                </a:solidFill>
              </a:rPr>
              <a:t>Estes</a:t>
            </a:r>
            <a:r>
              <a:rPr lang="pt-BR" dirty="0"/>
              <a:t> podem ir além de apenas aumentar a eficiência quando gerenciados para aprendizado.</a:t>
            </a:r>
          </a:p>
        </p:txBody>
      </p:sp>
    </p:spTree>
    <p:extLst>
      <p:ext uri="{BB962C8B-B14F-4D97-AF65-F5344CB8AC3E}">
        <p14:creationId xmlns:p14="http://schemas.microsoft.com/office/powerpoint/2010/main" val="990780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199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Garamond</vt:lpstr>
      <vt:lpstr>inherit</vt:lpstr>
      <vt:lpstr>Orgânico</vt:lpstr>
      <vt:lpstr>textual references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DA SILVA FIDELIS</dc:creator>
  <cp:lastModifiedBy>MATHEUS DA SILVA FIDELIS</cp:lastModifiedBy>
  <cp:revision>4</cp:revision>
  <dcterms:created xsi:type="dcterms:W3CDTF">2018-04-30T12:32:06Z</dcterms:created>
  <dcterms:modified xsi:type="dcterms:W3CDTF">2018-05-07T13:27:59Z</dcterms:modified>
</cp:coreProperties>
</file>