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1" r:id="rId9"/>
    <p:sldId id="275" r:id="rId10"/>
    <p:sldId id="265" r:id="rId11"/>
    <p:sldId id="273" r:id="rId12"/>
    <p:sldId id="270" r:id="rId13"/>
    <p:sldId id="276" r:id="rId14"/>
    <p:sldId id="272" r:id="rId15"/>
    <p:sldId id="274" r:id="rId16"/>
    <p:sldId id="268" r:id="rId17"/>
    <p:sldId id="277" r:id="rId18"/>
    <p:sldId id="269" r:id="rId19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0099"/>
    <a:srgbClr val="66FF66"/>
    <a:srgbClr val="FFCCFF"/>
    <a:srgbClr val="BDCB9B"/>
    <a:srgbClr val="FD3FD9"/>
    <a:srgbClr val="575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324" autoAdjust="0"/>
    <p:restoredTop sz="94660"/>
  </p:normalViewPr>
  <p:slideViewPr>
    <p:cSldViewPr>
      <p:cViewPr>
        <p:scale>
          <a:sx n="50" d="100"/>
          <a:sy n="50" d="100"/>
        </p:scale>
        <p:origin x="-9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4C316F-6ABF-4052-B11E-9A272598A90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12683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53FF-2C31-49DD-A1AD-DD56813D7FC0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517448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BC2D6-4612-48C4-84C1-A14181A9301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8721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5418-0E65-469C-AB4F-06568281975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8363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581F-50C1-4601-997E-FAD5DF63AAC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42604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C3E2B-9885-4237-91BF-69D947B02D56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95831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DB62B-9DDA-4057-BC83-83199D06C5EF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026373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80CFD-48DB-40F7-9C3E-84258405242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071129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1EA45-A9B7-4142-ABBA-D04E9A2D835D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115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CC814-6029-422A-9F15-E0842A32AE7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4503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2118D-D0E1-42EC-9D82-6763EAFA6C6E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62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49DBA-0F62-444F-AD33-1CFCAA52F633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24829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A8664EEB-B846-4ABE-817A-AE500DCBDC2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advTm="10000">
    <p:cover dir="u"/>
    <p:sndAc>
      <p:stSnd>
        <p:snd r:embed="rId14" name="chimes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pages.ihug.com.au/~adelegc/grammar/present_simple/pres_simple3.html" TargetMode="External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gendaweb.org/verb.htm" TargetMode="External"/><Relationship Id="rId4" Type="http://schemas.openxmlformats.org/officeDocument/2006/relationships/hyperlink" Target="http://www.homepages.ihug.com.au/~adelegc/grammar/present_simple/pres_simple4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2492375"/>
            <a:ext cx="6400800" cy="119697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chemeClr val="folHlink"/>
                </a:solidFill>
              </a:rPr>
              <a:t>PRESENT SIMPLE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568952" cy="4392835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brother sometimes go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fishing.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smtClean="0"/>
              <a:t>your brother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  <a:r>
              <a:rPr lang="en-US" sz="3300" dirty="0" smtClean="0"/>
              <a:t> fishing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doll sit</a:t>
            </a:r>
            <a:r>
              <a:rPr lang="en-US" sz="3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300" dirty="0" smtClean="0"/>
              <a:t>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</a:t>
            </a:r>
            <a:r>
              <a:rPr lang="en-US" sz="3300" dirty="0" smtClean="0"/>
              <a:t>the doll </a:t>
            </a:r>
            <a:r>
              <a:rPr lang="en-US" sz="3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/>
              <a:t>on the </a:t>
            </a:r>
            <a:r>
              <a:rPr lang="en-US" sz="3300" dirty="0" smtClean="0"/>
              <a:t>shelf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girl brush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her hair twice a day.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/>
              <a:t> the </a:t>
            </a:r>
            <a:r>
              <a:rPr lang="en-US" sz="3300" dirty="0"/>
              <a:t>girl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brush</a:t>
            </a:r>
            <a:r>
              <a:rPr lang="en-US" sz="3300" dirty="0" smtClean="0"/>
              <a:t> </a:t>
            </a:r>
            <a:r>
              <a:rPr lang="en-US" sz="3300" dirty="0"/>
              <a:t>her hair twice a </a:t>
            </a:r>
            <a:r>
              <a:rPr lang="en-US" sz="3300" dirty="0" smtClean="0"/>
              <a:t>day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568952" cy="4392835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brother sometimes go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fishing.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</a:t>
            </a:r>
            <a:r>
              <a:rPr lang="en-US" sz="3300" dirty="0"/>
              <a:t>brother sometimes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go</a:t>
            </a:r>
            <a:r>
              <a:rPr lang="en-US" sz="3300" dirty="0" smtClean="0"/>
              <a:t> fishing.</a:t>
            </a: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dolls sit</a:t>
            </a:r>
            <a:r>
              <a:rPr lang="en-US" sz="3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300" dirty="0" smtClean="0"/>
              <a:t>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/>
              <a:t>T</a:t>
            </a:r>
            <a:r>
              <a:rPr lang="en-US" sz="3300" dirty="0" smtClean="0"/>
              <a:t>he </a:t>
            </a:r>
            <a:r>
              <a:rPr lang="en-US" sz="3300" dirty="0"/>
              <a:t>dolls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</a:t>
            </a:r>
            <a:r>
              <a:rPr lang="en-US" sz="3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 </a:t>
            </a:r>
            <a:r>
              <a:rPr lang="en-US" sz="3300" dirty="0"/>
              <a:t>on the </a:t>
            </a:r>
            <a:r>
              <a:rPr lang="en-US" sz="3300" dirty="0" smtClean="0"/>
              <a:t>shelf.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girl brush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her hair twice a day.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/>
              <a:t>girl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brush</a:t>
            </a:r>
            <a:r>
              <a:rPr lang="en-US" sz="3300" dirty="0" smtClean="0"/>
              <a:t> </a:t>
            </a:r>
            <a:r>
              <a:rPr lang="en-US" sz="3300" dirty="0"/>
              <a:t>her hair twice a </a:t>
            </a:r>
            <a:r>
              <a:rPr lang="en-US" sz="3300" dirty="0" smtClean="0"/>
              <a:t>day.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8567160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0"/>
            <a:ext cx="6978352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/>
              <a:t> </a:t>
            </a:r>
            <a:r>
              <a:rPr lang="en-US" sz="3100" dirty="0" smtClean="0"/>
              <a:t>   10) I _________ (visit) my relatives every year.</a:t>
            </a: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17232"/>
            <a:ext cx="885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02923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0"/>
            <a:ext cx="6978352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/>
              <a:t> </a:t>
            </a:r>
            <a:r>
              <a:rPr lang="en-US" sz="3100" dirty="0" smtClean="0"/>
              <a:t>   10) I _________ (visit) my relatives every year.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68760"/>
            <a:ext cx="1457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1190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113" y="3144725"/>
            <a:ext cx="1247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566" y="3717032"/>
            <a:ext cx="14287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07" y="4581128"/>
            <a:ext cx="4476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17232"/>
            <a:ext cx="885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051978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496944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and Tom </a:t>
            </a:r>
            <a:r>
              <a:rPr lang="en-US" sz="3100" u="sng" dirty="0" smtClean="0"/>
              <a:t>watch</a:t>
            </a:r>
            <a:r>
              <a:rPr lang="en-US" sz="3100" dirty="0" smtClean="0"/>
              <a:t>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Bob </a:t>
            </a:r>
            <a:r>
              <a:rPr lang="en-US" sz="3100" dirty="0"/>
              <a:t>and Tom </a:t>
            </a:r>
            <a:r>
              <a:rPr lang="en-US" sz="3100" u="sng" dirty="0"/>
              <a:t>watch</a:t>
            </a:r>
            <a:r>
              <a:rPr lang="en-US" sz="3100" dirty="0"/>
              <a:t> TV in the </a:t>
            </a:r>
            <a:r>
              <a:rPr lang="en-US" sz="3100" dirty="0" smtClean="0"/>
              <a:t>afternoon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students </a:t>
            </a:r>
            <a:r>
              <a:rPr lang="en-US" sz="3100" u="sng" dirty="0" smtClean="0"/>
              <a:t>go</a:t>
            </a:r>
            <a:r>
              <a:rPr lang="en-US" sz="3100" dirty="0" smtClean="0"/>
              <a:t>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The </a:t>
            </a:r>
            <a:r>
              <a:rPr lang="en-US" sz="3100" dirty="0"/>
              <a:t>students </a:t>
            </a:r>
            <a:r>
              <a:rPr lang="en-US" sz="3100" u="sng" dirty="0"/>
              <a:t>go</a:t>
            </a:r>
            <a:r>
              <a:rPr lang="en-US" sz="3100" dirty="0"/>
              <a:t> home at </a:t>
            </a:r>
            <a:r>
              <a:rPr lang="en-US" sz="3100" dirty="0" smtClean="0"/>
              <a:t>12h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3100" u="sng" dirty="0" smtClean="0"/>
              <a:t>visit</a:t>
            </a:r>
            <a:r>
              <a:rPr lang="en-US" sz="3100" dirty="0" smtClean="0"/>
              <a:t> my relatives every year.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I </a:t>
            </a:r>
            <a:r>
              <a:rPr lang="en-US" sz="3100" u="sng" dirty="0"/>
              <a:t>visit</a:t>
            </a:r>
            <a:r>
              <a:rPr lang="en-US" sz="3100" dirty="0"/>
              <a:t> my relatives every </a:t>
            </a:r>
            <a:r>
              <a:rPr lang="en-US" sz="3100" dirty="0" smtClean="0"/>
              <a:t>year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</p:txBody>
      </p:sp>
    </p:spTree>
    <p:extLst>
      <p:ext uri="{BB962C8B-B14F-4D97-AF65-F5344CB8AC3E}">
        <p14:creationId xmlns:p14="http://schemas.microsoft.com/office/powerpoint/2010/main" val="2359154107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496944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and Tom </a:t>
            </a:r>
            <a:r>
              <a:rPr lang="en-US" sz="3100" u="sng" dirty="0" smtClean="0"/>
              <a:t>watch</a:t>
            </a:r>
            <a:r>
              <a:rPr lang="en-US" sz="3100" dirty="0" smtClean="0"/>
              <a:t>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</a:t>
            </a:r>
            <a:r>
              <a:rPr lang="en-US" sz="3100" dirty="0"/>
              <a:t>and Tom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watch</a:t>
            </a:r>
            <a:r>
              <a:rPr lang="en-US" sz="3100" dirty="0" smtClean="0"/>
              <a:t> </a:t>
            </a:r>
            <a:r>
              <a:rPr lang="en-US" sz="3100" dirty="0"/>
              <a:t>TV in the </a:t>
            </a:r>
            <a:r>
              <a:rPr lang="en-US" sz="3100" dirty="0" smtClean="0"/>
              <a:t>afternoon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students </a:t>
            </a:r>
            <a:r>
              <a:rPr lang="en-US" sz="3100" u="sng" dirty="0" smtClean="0"/>
              <a:t>go</a:t>
            </a:r>
            <a:r>
              <a:rPr lang="en-US" sz="3100" dirty="0" smtClean="0"/>
              <a:t>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</a:t>
            </a:r>
            <a:r>
              <a:rPr lang="en-US" sz="3100" dirty="0"/>
              <a:t>students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go</a:t>
            </a:r>
            <a:r>
              <a:rPr lang="en-US" sz="3100" dirty="0" smtClean="0"/>
              <a:t> </a:t>
            </a:r>
            <a:r>
              <a:rPr lang="en-US" sz="3100" dirty="0"/>
              <a:t>home at </a:t>
            </a:r>
            <a:r>
              <a:rPr lang="en-US" sz="3100" dirty="0" smtClean="0"/>
              <a:t>12h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3100" u="sng" dirty="0" smtClean="0"/>
              <a:t>visit</a:t>
            </a:r>
            <a:r>
              <a:rPr lang="en-US" sz="3100" dirty="0" smtClean="0"/>
              <a:t> my relatives every year.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visit</a:t>
            </a:r>
            <a:r>
              <a:rPr lang="en-US" sz="3100" dirty="0" smtClean="0"/>
              <a:t> </a:t>
            </a:r>
            <a:r>
              <a:rPr lang="en-US" sz="3100" dirty="0"/>
              <a:t>my relatives every </a:t>
            </a:r>
            <a:r>
              <a:rPr lang="en-US" sz="3100" dirty="0" smtClean="0"/>
              <a:t>year</a:t>
            </a: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</p:txBody>
      </p:sp>
    </p:spTree>
    <p:extLst>
      <p:ext uri="{BB962C8B-B14F-4D97-AF65-F5344CB8AC3E}">
        <p14:creationId xmlns:p14="http://schemas.microsoft.com/office/powerpoint/2010/main" val="495119542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126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86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17363"/>
              </p:ext>
            </p:extLst>
          </p:nvPr>
        </p:nvGraphicFramePr>
        <p:xfrm>
          <a:off x="323528" y="396653"/>
          <a:ext cx="8318062" cy="5749051"/>
        </p:xfrm>
        <a:graphic>
          <a:graphicData uri="http://schemas.openxmlformats.org/drawingml/2006/table">
            <a:tbl>
              <a:tblPr rtl="1"/>
              <a:tblGrid>
                <a:gridCol w="4427717"/>
                <a:gridCol w="3890345"/>
              </a:tblGrid>
              <a:tr h="9679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Adverb of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Frequency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Time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expressions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4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Before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the main verb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After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family Be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She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always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walks to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He is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often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late for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don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’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usually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read.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Beginning or end of sentence</a:t>
                      </a:r>
                      <a:r>
                        <a:rPr kumimoji="0" lang="he-I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go to ballet lesson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once a week.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6" name="AutoShape 29"/>
          <p:cNvSpPr>
            <a:spLocks noChangeArrowheads="1"/>
          </p:cNvSpPr>
          <p:nvPr/>
        </p:nvSpPr>
        <p:spPr bwMode="auto">
          <a:xfrm>
            <a:off x="4787900" y="2565400"/>
            <a:ext cx="1079500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14347" name="AutoShape 30"/>
          <p:cNvSpPr>
            <a:spLocks noChangeArrowheads="1"/>
          </p:cNvSpPr>
          <p:nvPr/>
        </p:nvSpPr>
        <p:spPr bwMode="auto">
          <a:xfrm>
            <a:off x="6084888" y="2565400"/>
            <a:ext cx="935037" cy="7191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14348" name="AutoShape 32"/>
          <p:cNvSpPr>
            <a:spLocks noChangeArrowheads="1"/>
          </p:cNvSpPr>
          <p:nvPr/>
        </p:nvSpPr>
        <p:spPr bwMode="auto">
          <a:xfrm>
            <a:off x="7164388" y="2636838"/>
            <a:ext cx="1223961" cy="7905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14349" name="AutoShape 33"/>
          <p:cNvSpPr>
            <a:spLocks noChangeArrowheads="1"/>
          </p:cNvSpPr>
          <p:nvPr/>
        </p:nvSpPr>
        <p:spPr bwMode="auto">
          <a:xfrm>
            <a:off x="6011863" y="3500438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14350" name="AutoShape 34"/>
          <p:cNvSpPr>
            <a:spLocks noChangeArrowheads="1"/>
          </p:cNvSpPr>
          <p:nvPr/>
        </p:nvSpPr>
        <p:spPr bwMode="auto">
          <a:xfrm>
            <a:off x="4787900" y="3500438"/>
            <a:ext cx="1152525" cy="720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usually</a:t>
            </a:r>
          </a:p>
        </p:txBody>
      </p:sp>
      <p:sp>
        <p:nvSpPr>
          <p:cNvPr id="14351" name="AutoShape 35"/>
          <p:cNvSpPr>
            <a:spLocks noChangeArrowheads="1"/>
          </p:cNvSpPr>
          <p:nvPr/>
        </p:nvSpPr>
        <p:spPr bwMode="auto">
          <a:xfrm>
            <a:off x="7235825" y="3573463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seldom</a:t>
            </a:r>
          </a:p>
        </p:txBody>
      </p:sp>
      <p:sp>
        <p:nvSpPr>
          <p:cNvPr id="14352" name="AutoShape 42"/>
          <p:cNvSpPr>
            <a:spLocks noChangeArrowheads="1"/>
          </p:cNvSpPr>
          <p:nvPr/>
        </p:nvSpPr>
        <p:spPr bwMode="auto">
          <a:xfrm>
            <a:off x="827088" y="2636838"/>
            <a:ext cx="1152525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every..</a:t>
            </a:r>
          </a:p>
        </p:txBody>
      </p:sp>
      <p:sp>
        <p:nvSpPr>
          <p:cNvPr id="14353" name="AutoShape 43"/>
          <p:cNvSpPr>
            <a:spLocks noChangeArrowheads="1"/>
          </p:cNvSpPr>
          <p:nvPr/>
        </p:nvSpPr>
        <p:spPr bwMode="auto">
          <a:xfrm>
            <a:off x="2124075" y="2636838"/>
            <a:ext cx="1366838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once a..</a:t>
            </a:r>
          </a:p>
        </p:txBody>
      </p:sp>
      <p:sp>
        <p:nvSpPr>
          <p:cNvPr id="14354" name="AutoShape 44"/>
          <p:cNvSpPr>
            <a:spLocks noChangeArrowheads="1"/>
          </p:cNvSpPr>
          <p:nvPr/>
        </p:nvSpPr>
        <p:spPr bwMode="auto">
          <a:xfrm>
            <a:off x="755650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Sundays</a:t>
            </a:r>
          </a:p>
        </p:txBody>
      </p:sp>
      <p:sp>
        <p:nvSpPr>
          <p:cNvPr id="14355" name="AutoShape 45"/>
          <p:cNvSpPr>
            <a:spLocks noChangeArrowheads="1"/>
          </p:cNvSpPr>
          <p:nvPr/>
        </p:nvSpPr>
        <p:spPr bwMode="auto">
          <a:xfrm>
            <a:off x="2339975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twice a..</a:t>
            </a:r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6" t="26138" r="17080" b="10754"/>
          <a:stretch/>
        </p:blipFill>
        <p:spPr bwMode="auto">
          <a:xfrm>
            <a:off x="395536" y="476672"/>
            <a:ext cx="842068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761234"/>
      </p:ext>
    </p:extLst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15213" cy="973138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Check Yourself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696200" cy="414496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/>
              <a:t>Double click on the sites</a:t>
            </a:r>
          </a:p>
          <a:p>
            <a:pPr algn="l" rtl="0" eaLnBrk="1" hangingPunct="1">
              <a:buFontTx/>
              <a:buNone/>
            </a:pPr>
            <a:endParaRPr lang="en-US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3"/>
              </a:rPr>
              <a:t>http://www.homepages.ihug.com.au/%7Eadelegc/grammar/present_simple/pres_simple3.html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4"/>
              </a:rPr>
              <a:t>http://www.homepages.ihug.com.au/%7Eadelegc/grammar/present_simple/pres_simple4.html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5"/>
              </a:rPr>
              <a:t>http://www.agendaweb.org/verb.htm</a:t>
            </a:r>
            <a:endParaRPr lang="he-IL" sz="1400" smtClean="0"/>
          </a:p>
          <a:p>
            <a:pPr algn="l" rtl="0" eaLnBrk="1" hangingPunct="1">
              <a:buFontTx/>
              <a:buNone/>
            </a:pPr>
            <a:endParaRPr lang="pt-BR" sz="1400" smtClean="0"/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893" y="188640"/>
            <a:ext cx="3187325" cy="756320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2"/>
                </a:solidFill>
              </a:rPr>
              <a:t>Adverbs</a:t>
            </a:r>
            <a:endParaRPr lang="en-US" sz="4800" dirty="0" smtClean="0">
              <a:solidFill>
                <a:schemeClr val="tx2"/>
              </a:solidFill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355630" y="935687"/>
            <a:ext cx="1183915" cy="1280589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always</a:t>
            </a:r>
          </a:p>
        </p:txBody>
      </p:sp>
      <p:sp>
        <p:nvSpPr>
          <p:cNvPr id="4102" name="AutoShape 9"/>
          <p:cNvSpPr>
            <a:spLocks noChangeArrowheads="1"/>
          </p:cNvSpPr>
          <p:nvPr/>
        </p:nvSpPr>
        <p:spPr bwMode="auto">
          <a:xfrm>
            <a:off x="2589718" y="999718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on </a:t>
            </a:r>
          </a:p>
          <a:p>
            <a:pPr algn="ctr"/>
            <a:r>
              <a:rPr lang="en-US" b="1" dirty="0"/>
              <a:t>Mondays</a:t>
            </a:r>
          </a:p>
        </p:txBody>
      </p:sp>
      <p:sp>
        <p:nvSpPr>
          <p:cNvPr id="4103" name="AutoShape 12"/>
          <p:cNvSpPr>
            <a:spLocks noChangeArrowheads="1"/>
          </p:cNvSpPr>
          <p:nvPr/>
        </p:nvSpPr>
        <p:spPr bwMode="auto">
          <a:xfrm>
            <a:off x="148893" y="2243288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sometimes</a:t>
            </a:r>
          </a:p>
        </p:txBody>
      </p:sp>
      <p:sp>
        <p:nvSpPr>
          <p:cNvPr id="4104" name="AutoShape 14"/>
          <p:cNvSpPr>
            <a:spLocks noChangeArrowheads="1"/>
          </p:cNvSpPr>
          <p:nvPr/>
        </p:nvSpPr>
        <p:spPr bwMode="auto">
          <a:xfrm>
            <a:off x="2734867" y="3583370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never</a:t>
            </a:r>
          </a:p>
        </p:txBody>
      </p:sp>
      <p:sp>
        <p:nvSpPr>
          <p:cNvPr id="4105" name="AutoShape 15"/>
          <p:cNvSpPr>
            <a:spLocks noChangeArrowheads="1"/>
          </p:cNvSpPr>
          <p:nvPr/>
        </p:nvSpPr>
        <p:spPr bwMode="auto">
          <a:xfrm>
            <a:off x="2687273" y="2276872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often</a:t>
            </a:r>
          </a:p>
        </p:txBody>
      </p:sp>
      <p:sp>
        <p:nvSpPr>
          <p:cNvPr id="4106" name="AutoShape 16"/>
          <p:cNvSpPr>
            <a:spLocks noChangeArrowheads="1"/>
          </p:cNvSpPr>
          <p:nvPr/>
        </p:nvSpPr>
        <p:spPr bwMode="auto">
          <a:xfrm>
            <a:off x="1447976" y="3604330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/>
              <a:t>seldom</a:t>
            </a:r>
            <a:endParaRPr lang="en-US" b="1" dirty="0"/>
          </a:p>
        </p:txBody>
      </p:sp>
      <p:sp>
        <p:nvSpPr>
          <p:cNvPr id="4107" name="AutoShape 19"/>
          <p:cNvSpPr>
            <a:spLocks noChangeArrowheads="1"/>
          </p:cNvSpPr>
          <p:nvPr/>
        </p:nvSpPr>
        <p:spPr bwMode="auto">
          <a:xfrm>
            <a:off x="1407929" y="2276475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usually</a:t>
            </a:r>
          </a:p>
        </p:txBody>
      </p:sp>
      <p:sp>
        <p:nvSpPr>
          <p:cNvPr id="4108" name="AutoShape 20"/>
          <p:cNvSpPr>
            <a:spLocks noChangeArrowheads="1"/>
          </p:cNvSpPr>
          <p:nvPr/>
        </p:nvSpPr>
        <p:spPr bwMode="auto">
          <a:xfrm>
            <a:off x="89693" y="962699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/>
              <a:t>every day</a:t>
            </a:r>
          </a:p>
        </p:txBody>
      </p:sp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131668" y="3511938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/>
              <a:t>rarely</a:t>
            </a:r>
            <a:endParaRPr lang="en-US" b="1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3887392" y="1124744"/>
            <a:ext cx="5067546" cy="5319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always</a:t>
            </a:r>
            <a:r>
              <a:rPr lang="en-US" sz="2200" dirty="0" smtClean="0"/>
              <a:t> have breakfast in the morning (I have breakfast </a:t>
            </a:r>
            <a:r>
              <a:rPr lang="en-US" sz="2200" b="1" dirty="0" smtClean="0"/>
              <a:t>every day</a:t>
            </a:r>
            <a:r>
              <a:rPr lang="en-US" sz="2200" dirty="0" smtClean="0"/>
              <a:t>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sometimes</a:t>
            </a:r>
            <a:r>
              <a:rPr lang="en-US" sz="2200" dirty="0" smtClean="0"/>
              <a:t> go by bus (</a:t>
            </a:r>
            <a:r>
              <a:rPr lang="en-US" sz="2200" b="1" dirty="0"/>
              <a:t>sometimes</a:t>
            </a:r>
            <a:r>
              <a:rPr lang="en-US" sz="2200" dirty="0" smtClean="0"/>
              <a:t> not)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often </a:t>
            </a:r>
            <a:r>
              <a:rPr lang="en-US" sz="2200" dirty="0" smtClean="0"/>
              <a:t>go to school by car (It’s not common I go differently)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usually </a:t>
            </a:r>
            <a:r>
              <a:rPr lang="en-US" sz="2200" dirty="0" smtClean="0"/>
              <a:t>go to school by car (=</a:t>
            </a:r>
            <a:r>
              <a:rPr lang="en-US" sz="2200" b="1" dirty="0" smtClean="0"/>
              <a:t>often</a:t>
            </a:r>
            <a:r>
              <a:rPr lang="en-US" sz="2200" dirty="0" smtClean="0"/>
              <a:t>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seldom </a:t>
            </a:r>
            <a:r>
              <a:rPr lang="en-US" sz="2200" dirty="0" smtClean="0"/>
              <a:t>go to school by car (=</a:t>
            </a:r>
            <a:r>
              <a:rPr lang="en-US" sz="2200" b="1" dirty="0" smtClean="0"/>
              <a:t>rarely</a:t>
            </a:r>
            <a:r>
              <a:rPr lang="en-US" sz="2200" dirty="0" smtClean="0"/>
              <a:t>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go to the gym on </a:t>
            </a:r>
            <a:r>
              <a:rPr lang="en-US" sz="2200" b="1" dirty="0" smtClean="0"/>
              <a:t>Mondays</a:t>
            </a:r>
            <a:r>
              <a:rPr lang="en-US" sz="2200" dirty="0" smtClean="0"/>
              <a:t> and </a:t>
            </a:r>
            <a:r>
              <a:rPr lang="en-US" sz="2200" b="1" dirty="0" smtClean="0"/>
              <a:t>Thursdays</a:t>
            </a:r>
            <a:r>
              <a:rPr lang="en-US" sz="2200" dirty="0" smtClean="0"/>
              <a:t> (not other days)</a:t>
            </a:r>
          </a:p>
          <a:p>
            <a:pPr algn="l" rtl="0" eaLnBrk="1" hangingPunct="1">
              <a:buFontTx/>
              <a:buNone/>
            </a:pPr>
            <a:r>
              <a:rPr lang="en-US" sz="2200" dirty="0" smtClean="0"/>
              <a:t>I </a:t>
            </a:r>
            <a:r>
              <a:rPr lang="en-US" sz="2200" b="1" dirty="0" smtClean="0"/>
              <a:t>never</a:t>
            </a:r>
            <a:r>
              <a:rPr lang="en-US" sz="2200" dirty="0" smtClean="0"/>
              <a:t> take the bus to go to school. (0%)</a:t>
            </a:r>
            <a:endParaRPr lang="pt-BR" sz="2200" dirty="0" smtClean="0"/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870700" cy="1044575"/>
          </a:xfrm>
        </p:spPr>
        <p:txBody>
          <a:bodyPr/>
          <a:lstStyle/>
          <a:p>
            <a:pPr eaLnBrk="1" hangingPunct="1"/>
            <a:r>
              <a:rPr lang="en-US" sz="5400" dirty="0" smtClean="0">
                <a:solidFill>
                  <a:schemeClr val="hlink"/>
                </a:solidFill>
              </a:rPr>
              <a:t>PRESENT SIMPLE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056240" cy="352839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/>
              <a:t>We use the Present Simple to describe: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habits,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facts,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states and regular actions.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dirty="0" smtClean="0"/>
              <a:t>It is the most common tense in English.</a:t>
            </a:r>
          </a:p>
          <a:p>
            <a:pPr rtl="0" eaLnBrk="1" hangingPunct="1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pt-BR" dirty="0" err="1" smtClean="0"/>
              <a:t>Pronouns</a:t>
            </a:r>
            <a:endParaRPr lang="pt-BR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696200" cy="331236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/>
              <a:t>We will divide the Pronouns into 2 groups. </a:t>
            </a: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folHlink"/>
                </a:solidFill>
              </a:rPr>
              <a:t>1</a:t>
            </a:r>
            <a:r>
              <a:rPr lang="en-US" sz="2800" u="sng" baseline="30000" dirty="0" smtClean="0">
                <a:solidFill>
                  <a:schemeClr val="folHlink"/>
                </a:solidFill>
              </a:rPr>
              <a:t>st</a:t>
            </a:r>
            <a:r>
              <a:rPr lang="en-US" sz="2800" u="sng" dirty="0" smtClean="0">
                <a:solidFill>
                  <a:schemeClr val="folHlink"/>
                </a:solidFill>
              </a:rPr>
              <a:t> Group: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folHlink"/>
                </a:solidFill>
              </a:rPr>
              <a:t>I You We They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tx2"/>
                </a:solidFill>
              </a:rPr>
              <a:t>2</a:t>
            </a:r>
            <a:r>
              <a:rPr lang="en-US" sz="2800" u="sng" baseline="30000" dirty="0" smtClean="0">
                <a:solidFill>
                  <a:schemeClr val="tx2"/>
                </a:solidFill>
              </a:rPr>
              <a:t>nd</a:t>
            </a:r>
            <a:r>
              <a:rPr lang="en-US" sz="2800" u="sng" dirty="0" smtClean="0">
                <a:solidFill>
                  <a:schemeClr val="tx2"/>
                </a:solidFill>
              </a:rPr>
              <a:t> Group:</a:t>
            </a:r>
            <a:endParaRPr lang="en-US" sz="2800" u="sng" dirty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He  She  It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648"/>
            <a:ext cx="7696200" cy="6192687"/>
          </a:xfrm>
        </p:spPr>
        <p:txBody>
          <a:bodyPr/>
          <a:lstStyle/>
          <a:p>
            <a:pPr algn="ctr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3600" b="1" dirty="0" smtClean="0">
                <a:solidFill>
                  <a:srgbClr val="FD3FD9"/>
                </a:solidFill>
              </a:rPr>
              <a:t>Positive Sentences</a:t>
            </a:r>
            <a:endParaRPr lang="en-US" sz="14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1400" dirty="0" smtClean="0"/>
              <a:t>                                             </a:t>
            </a:r>
            <a:r>
              <a:rPr lang="en-US" sz="4400" dirty="0" smtClean="0"/>
              <a:t>+              +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The boys            play 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John               play</a:t>
            </a:r>
            <a:r>
              <a:rPr lang="en-US" sz="3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000" dirty="0" smtClean="0"/>
              <a:t>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*most of the verbs add S to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       he/she/it</a:t>
            </a:r>
            <a:endParaRPr lang="en-US" sz="3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899592" y="836712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I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You We They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635375" y="836711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endParaRPr lang="en-US" sz="2400" b="1" dirty="0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6228184" y="836712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 smtClean="0"/>
              <a:t>Rest </a:t>
            </a:r>
            <a:r>
              <a:rPr lang="en-US" sz="2400" b="1" u="sng" dirty="0"/>
              <a:t>of the </a:t>
            </a:r>
          </a:p>
          <a:p>
            <a:pPr algn="ctr"/>
            <a:r>
              <a:rPr lang="en-US" sz="2400" b="1" u="sng" dirty="0" smtClean="0"/>
              <a:t>sentence</a:t>
            </a:r>
            <a:r>
              <a:rPr lang="pt-BR" sz="2400" b="1" dirty="0" smtClean="0"/>
              <a:t> </a:t>
            </a:r>
          </a:p>
          <a:p>
            <a:pPr algn="ctr"/>
            <a:endParaRPr lang="pt-BR" sz="1200" b="1" dirty="0" smtClean="0"/>
          </a:p>
          <a:p>
            <a:pPr algn="ctr"/>
            <a:r>
              <a:rPr lang="pt-BR" sz="2400" b="1" dirty="0"/>
              <a:t>s</a:t>
            </a:r>
            <a:r>
              <a:rPr lang="pt-BR" sz="2400" b="1" dirty="0" smtClean="0"/>
              <a:t>occer. </a:t>
            </a:r>
            <a:endParaRPr lang="pt-BR" sz="2400" b="1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74897" y="3501008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chemeClr val="folHlink"/>
                </a:solidFill>
              </a:rPr>
              <a:t>He/ She/ It</a:t>
            </a:r>
            <a:endParaRPr lang="en-US" sz="2400" b="1" dirty="0">
              <a:solidFill>
                <a:schemeClr val="folHlink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53519" y="3501008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r>
              <a:rPr lang="pt-B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196099" y="3501007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Rest of the </a:t>
            </a:r>
          </a:p>
          <a:p>
            <a:pPr algn="ctr"/>
            <a:r>
              <a:rPr lang="en-US" sz="2400" b="1" u="sng" dirty="0"/>
              <a:t>sentence</a:t>
            </a:r>
            <a:r>
              <a:rPr lang="pt-BR" sz="2400" b="1" dirty="0"/>
              <a:t> </a:t>
            </a:r>
          </a:p>
          <a:p>
            <a:pPr algn="ctr"/>
            <a:endParaRPr lang="pt-BR" sz="1200" b="1" dirty="0"/>
          </a:p>
          <a:p>
            <a:pPr algn="ctr"/>
            <a:r>
              <a:rPr lang="pt-BR" sz="2400" b="1" dirty="0"/>
              <a:t>soccer. </a:t>
            </a: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5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5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5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5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25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25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25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25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25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25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7172" grpId="0" animBg="1"/>
      <p:bldP spid="7173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2656"/>
            <a:ext cx="7489825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She It (3</a:t>
            </a:r>
            <a:r>
              <a:rPr lang="en-US" sz="4000" u="sng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rd</a:t>
            </a: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singular)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442" y="1196752"/>
            <a:ext cx="8078393" cy="5328592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arenR"/>
            </a:pPr>
            <a:r>
              <a:rPr lang="en-US" dirty="0" smtClean="0"/>
              <a:t>We add </a:t>
            </a:r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/>
              <a:t> to the base form when the verb ends with </a:t>
            </a:r>
            <a:r>
              <a:rPr lang="en-US" dirty="0" err="1" smtClean="0">
                <a:solidFill>
                  <a:schemeClr val="tx2"/>
                </a:solidFill>
              </a:rPr>
              <a:t>ch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sh</a:t>
            </a:r>
            <a:r>
              <a:rPr lang="en-US" dirty="0" smtClean="0">
                <a:solidFill>
                  <a:schemeClr val="tx2"/>
                </a:solidFill>
              </a:rPr>
              <a:t>, s, x, z, o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/>
              <a:t>            watch              watch</a:t>
            </a:r>
            <a:r>
              <a:rPr lang="en-US" dirty="0" smtClean="0">
                <a:solidFill>
                  <a:schemeClr val="tx2"/>
                </a:solidFill>
              </a:rPr>
              <a:t>es</a:t>
            </a:r>
          </a:p>
          <a:p>
            <a:pPr marL="609600" indent="-609600" algn="l" rtl="0" eaLnBrk="1" hangingPunct="1">
              <a:buFontTx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sz="3000" dirty="0" smtClean="0">
                <a:solidFill>
                  <a:schemeClr val="tx2"/>
                </a:solidFill>
              </a:rPr>
              <a:t>Kis</a:t>
            </a:r>
            <a:r>
              <a:rPr lang="en-US" sz="3000" u="sng" dirty="0" smtClean="0">
                <a:solidFill>
                  <a:schemeClr val="tx2"/>
                </a:solidFill>
              </a:rPr>
              <a:t>s</a:t>
            </a:r>
            <a:r>
              <a:rPr lang="en-US" sz="3000" dirty="0" smtClean="0">
                <a:solidFill>
                  <a:schemeClr val="tx2"/>
                </a:solidFill>
              </a:rPr>
              <a:t>    </a:t>
            </a:r>
            <a:r>
              <a:rPr lang="en-US" sz="3000" dirty="0">
                <a:solidFill>
                  <a:schemeClr val="tx2"/>
                </a:solidFill>
              </a:rPr>
              <a:t>Wa</a:t>
            </a:r>
            <a:r>
              <a:rPr lang="en-US" sz="3000" u="sng" dirty="0">
                <a:solidFill>
                  <a:schemeClr val="tx2"/>
                </a:solidFill>
              </a:rPr>
              <a:t>sh</a:t>
            </a:r>
            <a:r>
              <a:rPr lang="en-US" sz="3000" dirty="0">
                <a:solidFill>
                  <a:schemeClr val="tx2"/>
                </a:solidFill>
              </a:rPr>
              <a:t>   </a:t>
            </a:r>
            <a:r>
              <a:rPr lang="en-US" sz="3000" dirty="0" smtClean="0">
                <a:solidFill>
                  <a:schemeClr val="tx2"/>
                </a:solidFill>
              </a:rPr>
              <a:t>Wat</a:t>
            </a:r>
            <a:r>
              <a:rPr lang="en-US" sz="3000" u="sng" dirty="0" smtClean="0">
                <a:solidFill>
                  <a:schemeClr val="tx2"/>
                </a:solidFill>
              </a:rPr>
              <a:t>ch</a:t>
            </a:r>
            <a:endParaRPr lang="en-US" sz="3000" u="sng" dirty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sz="3000" dirty="0">
                <a:solidFill>
                  <a:schemeClr val="tx2"/>
                </a:solidFill>
              </a:rPr>
              <a:t>Pis</a:t>
            </a:r>
            <a:r>
              <a:rPr lang="en-US" sz="3000" u="sng" dirty="0">
                <a:solidFill>
                  <a:schemeClr val="tx2"/>
                </a:solidFill>
              </a:rPr>
              <a:t>s</a:t>
            </a:r>
            <a:r>
              <a:rPr lang="en-US" sz="3000" dirty="0">
                <a:solidFill>
                  <a:schemeClr val="tx2"/>
                </a:solidFill>
              </a:rPr>
              <a:t>    Bru</a:t>
            </a:r>
            <a:r>
              <a:rPr lang="en-US" sz="3000" u="sng" dirty="0">
                <a:solidFill>
                  <a:schemeClr val="tx2"/>
                </a:solidFill>
              </a:rPr>
              <a:t>sh</a:t>
            </a:r>
            <a:r>
              <a:rPr lang="en-US" sz="3000" dirty="0">
                <a:solidFill>
                  <a:schemeClr val="tx2"/>
                </a:solidFill>
              </a:rPr>
              <a:t>   </a:t>
            </a:r>
            <a:r>
              <a:rPr lang="en-US" sz="3000" dirty="0" smtClean="0">
                <a:solidFill>
                  <a:schemeClr val="tx2"/>
                </a:solidFill>
              </a:rPr>
              <a:t>Cat</a:t>
            </a:r>
            <a:r>
              <a:rPr lang="en-US" sz="3000" u="sng" dirty="0" smtClean="0">
                <a:solidFill>
                  <a:schemeClr val="tx2"/>
                </a:solidFill>
              </a:rPr>
              <a:t>ch</a:t>
            </a:r>
            <a:endParaRPr lang="en-US" sz="3000" u="sng" dirty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                 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                               Go     Rela</a:t>
            </a:r>
            <a:r>
              <a:rPr lang="en-US" u="sng" dirty="0" smtClean="0">
                <a:solidFill>
                  <a:schemeClr val="tx2"/>
                </a:solidFill>
              </a:rPr>
              <a:t>x</a:t>
            </a:r>
            <a:r>
              <a:rPr lang="en-US" dirty="0" smtClean="0">
                <a:solidFill>
                  <a:schemeClr val="tx2"/>
                </a:solidFill>
              </a:rPr>
              <a:t>   Buz</a:t>
            </a:r>
            <a:r>
              <a:rPr lang="en-US" u="sng" dirty="0" smtClean="0">
                <a:solidFill>
                  <a:schemeClr val="tx2"/>
                </a:solidFill>
              </a:rPr>
              <a:t>z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                               Do     Fi</a:t>
            </a:r>
            <a:r>
              <a:rPr lang="en-US" u="sng" dirty="0" smtClean="0">
                <a:solidFill>
                  <a:schemeClr val="tx2"/>
                </a:solidFill>
              </a:rPr>
              <a:t>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648135" y="2636912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9221" name="Picture 5" descr="MCj035058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05459" y="3578493"/>
            <a:ext cx="130492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81442" y="294966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699863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Z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835696" y="2930793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Sh</a:t>
            </a:r>
            <a:endParaRPr lang="en-US" dirty="0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292080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246180" y="2930793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Ch</a:t>
            </a:r>
            <a:endParaRPr lang="en-US" dirty="0"/>
          </a:p>
        </p:txBody>
      </p:sp>
      <p:sp>
        <p:nvSpPr>
          <p:cNvPr id="9227" name="AutoShape 13"/>
          <p:cNvSpPr>
            <a:spLocks noChangeArrowheads="1"/>
          </p:cNvSpPr>
          <p:nvPr/>
        </p:nvSpPr>
        <p:spPr bwMode="auto">
          <a:xfrm>
            <a:off x="8162684" y="2930793"/>
            <a:ext cx="647700" cy="6477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/>
              <a:t>O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109780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</a:t>
            </a:r>
          </a:p>
        </p:txBody>
      </p:sp>
    </p:spTree>
  </p:cSld>
  <p:clrMapOvr>
    <a:masterClrMapping/>
  </p:clrMapOvr>
  <p:transition spd="slow" advTm="2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9219" grpId="0" build="p"/>
      <p:bldP spid="9222" grpId="0" animBg="1"/>
      <p:bldP spid="9223" grpId="0" animBg="1"/>
      <p:bldP spid="9224" grpId="0" animBg="1"/>
      <p:bldP spid="9225" grpId="0" animBg="1"/>
      <p:bldP spid="9226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76250"/>
            <a:ext cx="7702550" cy="50101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/>
              <a:t>2) When the verb ends with </a:t>
            </a:r>
            <a:r>
              <a:rPr lang="en-US" sz="2800" b="1" dirty="0" smtClean="0">
                <a:solidFill>
                  <a:schemeClr val="tx2"/>
                </a:solidFill>
              </a:rPr>
              <a:t>Y </a:t>
            </a:r>
            <a:r>
              <a:rPr lang="en-US" sz="2800" dirty="0" smtClean="0"/>
              <a:t>and there is a consonant before , we will drop it and add </a:t>
            </a:r>
            <a:r>
              <a:rPr lang="en-US" sz="2800" b="1" dirty="0" err="1" smtClean="0">
                <a:solidFill>
                  <a:schemeClr val="tx2"/>
                </a:solidFill>
              </a:rPr>
              <a:t>ies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      </a:t>
            </a:r>
            <a:r>
              <a:rPr lang="en-US" sz="2800" b="1" dirty="0" smtClean="0"/>
              <a:t>fly             </a:t>
            </a:r>
            <a:r>
              <a:rPr lang="en-US" sz="2800" b="1" dirty="0" err="1" smtClean="0"/>
              <a:t>fl</a:t>
            </a:r>
            <a:r>
              <a:rPr lang="en-US" sz="2800" b="1" dirty="0" smtClean="0"/>
              <a:t>          fl</a:t>
            </a:r>
            <a:r>
              <a:rPr lang="en-US" sz="2800" b="1" dirty="0" smtClean="0">
                <a:solidFill>
                  <a:schemeClr val="tx2"/>
                </a:solidFill>
              </a:rPr>
              <a:t>ies</a:t>
            </a:r>
          </a:p>
          <a:p>
            <a:pPr algn="l" rtl="0" eaLnBrk="1" hangingPunct="1">
              <a:buFontTx/>
              <a:buNone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/>
              <a:t>3) When a verb ends with </a:t>
            </a:r>
            <a:r>
              <a:rPr lang="en-US" sz="2800" b="1" dirty="0" smtClean="0">
                <a:solidFill>
                  <a:schemeClr val="tx2"/>
                </a:solidFill>
              </a:rPr>
              <a:t>y </a:t>
            </a:r>
            <a:r>
              <a:rPr lang="en-US" sz="2800" dirty="0" smtClean="0"/>
              <a:t>and there is a vowel before, we will NOT drop the y and add just </a:t>
            </a:r>
            <a:r>
              <a:rPr lang="en-US" sz="2800" b="1" dirty="0" smtClean="0">
                <a:solidFill>
                  <a:schemeClr val="tx2"/>
                </a:solidFill>
              </a:rPr>
              <a:t>s</a:t>
            </a:r>
          </a:p>
          <a:p>
            <a:pPr algn="l" rtl="0" eaLnBrk="1" hangingPunct="1">
              <a:buFontTx/>
              <a:buNone/>
            </a:pPr>
            <a:r>
              <a:rPr lang="en-US" sz="2800" b="1" dirty="0" smtClean="0"/>
              <a:t>    play             play</a:t>
            </a:r>
            <a:r>
              <a:rPr lang="en-US" sz="2800" b="1" dirty="0" smtClean="0">
                <a:solidFill>
                  <a:schemeClr val="tx2"/>
                </a:solidFill>
              </a:rPr>
              <a:t>s</a:t>
            </a:r>
          </a:p>
        </p:txBody>
      </p:sp>
      <p:pic>
        <p:nvPicPr>
          <p:cNvPr id="10243" name="Picture 9" descr="fairy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4208" y="1689100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79613" y="25654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643438" y="2565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0246" name="Picture 15" descr="fairy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112" y="4293096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AutoNum type="arabicParenR"/>
            </a:pPr>
            <a:r>
              <a:rPr lang="en-US" sz="3300" dirty="0" smtClean="0"/>
              <a:t>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4) The girl ______ (brush) her hair twice a day.</a:t>
            </a:r>
          </a:p>
        </p:txBody>
      </p:sp>
    </p:spTree>
    <p:extLst>
      <p:ext uri="{BB962C8B-B14F-4D97-AF65-F5344CB8AC3E}">
        <p14:creationId xmlns:p14="http://schemas.microsoft.com/office/powerpoint/2010/main" val="2677616711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AutoNum type="arabicParenR"/>
            </a:pPr>
            <a:r>
              <a:rPr lang="en-US" sz="3300" dirty="0" smtClean="0"/>
              <a:t>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4) The girl ______ (brush) her hair twice a day.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901" y="1775658"/>
            <a:ext cx="97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894" y="2780928"/>
            <a:ext cx="6191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782" y="3284984"/>
            <a:ext cx="895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4365104"/>
            <a:ext cx="1504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1794280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483</TotalTime>
  <Words>849</Words>
  <Application>Microsoft Office PowerPoint</Application>
  <PresentationFormat>Apresentação na tela (4:3)</PresentationFormat>
  <Paragraphs>195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Crayons</vt:lpstr>
      <vt:lpstr>PRESENT SIMPLE</vt:lpstr>
      <vt:lpstr>Adverbs</vt:lpstr>
      <vt:lpstr>PRESENT SIMPLE</vt:lpstr>
      <vt:lpstr>Pronouns</vt:lpstr>
      <vt:lpstr>Apresentação do PowerPoint</vt:lpstr>
      <vt:lpstr>He She It (3rd singular)</vt:lpstr>
      <vt:lpstr>Apresentação do PowerPoint</vt:lpstr>
      <vt:lpstr>LET’S   PRACTISE</vt:lpstr>
      <vt:lpstr>LET’S   PRACTISE</vt:lpstr>
      <vt:lpstr>INTERROGATIVE</vt:lpstr>
      <vt:lpstr>NEGATIVE</vt:lpstr>
      <vt:lpstr>LET’S   PRACTISE</vt:lpstr>
      <vt:lpstr>LET’S   PRACTISE</vt:lpstr>
      <vt:lpstr>INTERROGATIVE</vt:lpstr>
      <vt:lpstr>NEGATIVE</vt:lpstr>
      <vt:lpstr>Apresentação do PowerPoint</vt:lpstr>
      <vt:lpstr>Apresentação do PowerPoint</vt:lpstr>
      <vt:lpstr>Check Yourself</vt:lpstr>
    </vt:vector>
  </TitlesOfParts>
  <Company>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Ofek</dc:creator>
  <cp:lastModifiedBy>Cristiane de Brito Cruz</cp:lastModifiedBy>
  <cp:revision>57</cp:revision>
  <dcterms:created xsi:type="dcterms:W3CDTF">2004-11-07T10:23:31Z</dcterms:created>
  <dcterms:modified xsi:type="dcterms:W3CDTF">2019-03-26T12:58:33Z</dcterms:modified>
</cp:coreProperties>
</file>