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5" r:id="rId4"/>
    <p:sldId id="289" r:id="rId5"/>
    <p:sldId id="288" r:id="rId6"/>
    <p:sldId id="287" r:id="rId7"/>
    <p:sldId id="286" r:id="rId8"/>
    <p:sldId id="284" r:id="rId9"/>
    <p:sldId id="279" r:id="rId10"/>
    <p:sldId id="280" r:id="rId11"/>
    <p:sldId id="281" r:id="rId12"/>
    <p:sldId id="282" r:id="rId13"/>
    <p:sldId id="28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6" r:id="rId22"/>
    <p:sldId id="257" r:id="rId23"/>
    <p:sldId id="258" r:id="rId24"/>
    <p:sldId id="259" r:id="rId25"/>
    <p:sldId id="260" r:id="rId26"/>
    <p:sldId id="261" r:id="rId27"/>
    <p:sldId id="268" r:id="rId28"/>
    <p:sldId id="262" r:id="rId29"/>
    <p:sldId id="263" r:id="rId30"/>
    <p:sldId id="264" r:id="rId31"/>
    <p:sldId id="265" r:id="rId32"/>
    <p:sldId id="266" r:id="rId33"/>
    <p:sldId id="267" r:id="rId34"/>
    <p:sldId id="269" r:id="rId3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4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04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03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56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5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77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97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47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41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62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6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0145-156B-47D6-9037-CE66B4261243}" type="datetimeFigureOut">
              <a:rPr lang="pt-BR" smtClean="0"/>
              <a:t>07/10/2019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36582-E325-4904-876C-151C0286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56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gi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jp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jp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 /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 /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 /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 /><Relationship Id="rId2" Type="http://schemas.openxmlformats.org/officeDocument/2006/relationships/image" Target="../media/image44.jp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 /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2049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itchFamily="66" charset="0"/>
              </a:rPr>
              <a:t>IDIOMS AND PHRASAL VERBS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489C8-1F3C-0841-B691-FDCC8771EEB2}"/>
              </a:ext>
            </a:extLst>
          </p:cNvPr>
          <p:cNvSpPr txBox="1"/>
          <p:nvPr/>
        </p:nvSpPr>
        <p:spPr>
          <a:xfrm>
            <a:off x="1450170" y="3408947"/>
            <a:ext cx="6243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Disciplina: Inglês II – Professora: Christiane</a:t>
            </a:r>
          </a:p>
          <a:p>
            <a:pPr algn="l"/>
            <a:endParaRPr lang="en-US"/>
          </a:p>
          <a:p>
            <a:pPr algn="l"/>
            <a:r>
              <a:rPr lang="en-US"/>
              <a:t>Componentes: Aysha Joyce, Ana Gabrielle, Isabelly Cristina e Maria Beatriz.</a:t>
            </a:r>
          </a:p>
        </p:txBody>
      </p:sp>
    </p:spTree>
    <p:extLst>
      <p:ext uri="{BB962C8B-B14F-4D97-AF65-F5344CB8AC3E}">
        <p14:creationId xmlns:p14="http://schemas.microsoft.com/office/powerpoint/2010/main" val="319399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35985-4FB8-4E18-93FD-024C3504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anose="030F0702030302020204" pitchFamily="66" charset="0"/>
              </a:rPr>
              <a:t>TAKE MY HAT OFF YOU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92C0A3-9693-4903-9F2F-D9FC47FDB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anose="030F0702030302020204" pitchFamily="66" charset="0"/>
              </a:rPr>
              <a:t>Meaning</a:t>
            </a:r>
            <a:r>
              <a:rPr lang="pt-BR" sz="2400" dirty="0">
                <a:latin typeface="Comic Sans MS" panose="030F0702030302020204" pitchFamily="66" charset="0"/>
              </a:rPr>
              <a:t>: </a:t>
            </a:r>
            <a:r>
              <a:rPr lang="pt-BR" sz="2400" dirty="0" err="1">
                <a:latin typeface="Comic Sans MS" panose="030F0702030302020204" pitchFamily="66" charset="0"/>
              </a:rPr>
              <a:t>you</a:t>
            </a:r>
            <a:r>
              <a:rPr lang="pt-BR" sz="2400" dirty="0">
                <a:latin typeface="Comic Sans MS" panose="030F0702030302020204" pitchFamily="66" charset="0"/>
              </a:rPr>
              <a:t> admire </a:t>
            </a:r>
            <a:r>
              <a:rPr lang="pt-BR" sz="2400" dirty="0" err="1">
                <a:latin typeface="Comic Sans MS" panose="030F0702030302020204" pitchFamily="66" charset="0"/>
              </a:rPr>
              <a:t>them</a:t>
            </a:r>
            <a:r>
              <a:rPr lang="pt-BR" sz="2400" dirty="0">
                <a:latin typeface="Comic Sans MS" panose="030F0702030302020204" pitchFamily="66" charset="0"/>
              </a:rPr>
              <a:t> for </a:t>
            </a:r>
            <a:r>
              <a:rPr lang="pt-BR" sz="2400" dirty="0" err="1">
                <a:latin typeface="Comic Sans MS" panose="030F0702030302020204" pitchFamily="66" charset="0"/>
              </a:rPr>
              <a:t>something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tath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they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have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done</a:t>
            </a:r>
            <a:r>
              <a:rPr lang="pt-BR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Comic Sans MS" panose="030F07020303020202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2F10D9D-A95E-413D-954A-BCDB69DC9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0772"/>
            <a:ext cx="2880320" cy="27358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A1CCFB-E01D-49E1-B1F3-103ACC576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0771"/>
            <a:ext cx="2808676" cy="27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5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6F5CD-2138-4562-90C1-F81E2646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anose="030F0702030302020204" pitchFamily="66" charset="0"/>
              </a:rPr>
              <a:t>BELOW THE BELT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35D8EF-A120-41C2-97D6-8E790CAB3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anose="030F0702030302020204" pitchFamily="66" charset="0"/>
              </a:rPr>
              <a:t>Meaning</a:t>
            </a:r>
            <a:r>
              <a:rPr lang="pt-BR" sz="2400" dirty="0">
                <a:latin typeface="Comic Sans MS" panose="030F0702030302020204" pitchFamily="66" charset="0"/>
              </a:rPr>
              <a:t>: </a:t>
            </a:r>
            <a:r>
              <a:rPr lang="pt-BR" sz="2400" dirty="0" err="1">
                <a:latin typeface="Comic Sans MS" panose="030F0702030302020204" pitchFamily="66" charset="0"/>
              </a:rPr>
              <a:t>is</a:t>
            </a:r>
            <a:r>
              <a:rPr lang="pt-BR" sz="2400" dirty="0">
                <a:latin typeface="Comic Sans MS" panose="030F0702030302020204" pitchFamily="66" charset="0"/>
              </a:rPr>
              <a:t> cruel </a:t>
            </a:r>
            <a:r>
              <a:rPr lang="pt-BR" sz="2400" dirty="0" err="1">
                <a:latin typeface="Comic Sans MS" panose="030F0702030302020204" pitchFamily="66" charset="0"/>
              </a:rPr>
              <a:t>and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unfair</a:t>
            </a:r>
            <a:r>
              <a:rPr lang="pt-BR" sz="2400" dirty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Comic Sans MS" panose="030F07020303020202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2942C4-59F2-4BA5-88F5-869459B7C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7" b="24198"/>
          <a:stretch/>
        </p:blipFill>
        <p:spPr>
          <a:xfrm>
            <a:off x="1259632" y="2067695"/>
            <a:ext cx="2997200" cy="26638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0AAFB8-757C-4EDC-BDE7-C0AC4BC28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70" y="2067695"/>
            <a:ext cx="2938076" cy="26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0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76B15-AF62-476D-B5B3-1228F557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anose="030F0702030302020204" pitchFamily="66" charset="0"/>
              </a:rPr>
              <a:t>CLOAK-AND-DAGGER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1E468D-8B0E-41C6-8D80-82F79CE6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anose="030F0702030302020204" pitchFamily="66" charset="0"/>
              </a:rPr>
              <a:t>Meaning</a:t>
            </a:r>
            <a:r>
              <a:rPr lang="pt-BR" sz="2400" dirty="0">
                <a:latin typeface="Comic Sans MS" panose="030F0702030302020204" pitchFamily="66" charset="0"/>
              </a:rPr>
              <a:t>: </a:t>
            </a:r>
            <a:r>
              <a:rPr lang="pt-BR" sz="2400" dirty="0" err="1">
                <a:latin typeface="Comic Sans MS" panose="030F0702030302020204" pitchFamily="66" charset="0"/>
              </a:rPr>
              <a:t>involves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mystery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and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secrecy</a:t>
            </a:r>
            <a:r>
              <a:rPr lang="pt-BR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Comic Sans MS" panose="030F0702030302020204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133EBBB-B12D-4178-A9A4-58049A250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5582"/>
            <a:ext cx="3810000" cy="28321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51BCAB-A93E-4C39-B6CF-8EB0A84F6A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41795" r="601" b="-791"/>
          <a:stretch/>
        </p:blipFill>
        <p:spPr>
          <a:xfrm>
            <a:off x="4145552" y="1903088"/>
            <a:ext cx="5040560" cy="30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5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E3368-9FAC-45D0-8E84-0C57BD11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anose="030F0702030302020204" pitchFamily="66" charset="0"/>
              </a:rPr>
              <a:t>IN MY SHOES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E7C805-8368-4D13-8453-EDA2B733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6613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anose="030F0702030302020204" pitchFamily="66" charset="0"/>
              </a:rPr>
              <a:t>Meaning</a:t>
            </a:r>
            <a:r>
              <a:rPr lang="pt-BR" sz="2400" dirty="0">
                <a:latin typeface="Comic Sans MS" panose="030F0702030302020204" pitchFamily="66" charset="0"/>
              </a:rPr>
              <a:t>: </a:t>
            </a:r>
            <a:r>
              <a:rPr lang="pt-BR" sz="2400" dirty="0" err="1">
                <a:latin typeface="Comic Sans MS" panose="030F0702030302020204" pitchFamily="66" charset="0"/>
              </a:rPr>
              <a:t>is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to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be</a:t>
            </a:r>
            <a:r>
              <a:rPr lang="pt-BR" sz="2400" dirty="0">
                <a:latin typeface="Comic Sans MS" panose="030F0702030302020204" pitchFamily="66" charset="0"/>
              </a:rPr>
              <a:t> in </a:t>
            </a:r>
            <a:r>
              <a:rPr lang="pt-BR" sz="2400" dirty="0" err="1">
                <a:latin typeface="Comic Sans MS" panose="030F0702030302020204" pitchFamily="66" charset="0"/>
              </a:rPr>
              <a:t>the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same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situation</a:t>
            </a:r>
            <a:r>
              <a:rPr lang="pt-BR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Comic Sans MS" panose="030F07020303020202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45C7A9-0BC5-4477-B0C4-CB9CE250C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45691"/>
            <a:ext cx="3960440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7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20491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Idioms about colors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5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“BE” IN THE PINK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en-US" sz="2400" dirty="0">
                <a:latin typeface="Comic Sans MS" pitchFamily="66" charset="0"/>
              </a:rPr>
              <a:t>to be in very good health or condition.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902D58-30F4-42DA-8E8F-44DA40EF6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3" y="1741108"/>
            <a:ext cx="3233504" cy="321982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025E129-A0C9-464F-8AF0-93C5275A9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850" y="1741108"/>
            <a:ext cx="4829733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OUT OF THE BLUE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en-US" sz="2400" dirty="0">
                <a:latin typeface="Comic Sans MS" pitchFamily="66" charset="0"/>
              </a:rPr>
              <a:t>an event that occurs unexpectedly.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6" name="Imagem 5" descr="Uma imagem contendo ao ar livre, homem, em pé, água&#10;&#10;Descrição gerada automaticamente">
            <a:extLst>
              <a:ext uri="{FF2B5EF4-FFF2-40B4-BE49-F238E27FC236}">
                <a16:creationId xmlns:a16="http://schemas.microsoft.com/office/drawing/2014/main" id="{2E778F59-738E-4BB9-AE84-DF1BCD7C7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86" y="1687618"/>
            <a:ext cx="3312368" cy="33123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0377D7A-FCCD-49FE-81E3-E245066B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34" y="2135102"/>
            <a:ext cx="3558154" cy="24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8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TO BE YELLOW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en-US" sz="2400" dirty="0">
                <a:latin typeface="Comic Sans MS" pitchFamily="66" charset="0"/>
              </a:rPr>
              <a:t>to have no courage.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7B56846-C19B-4610-A3CE-169259D6E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8" y="1861009"/>
            <a:ext cx="4393152" cy="26315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575E3D4-3281-494A-B62D-BDDC76C24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364" y="1848273"/>
            <a:ext cx="3541058" cy="26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1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91264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IN (SOMEONE'S) BLACK BOOKS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en-US" sz="2400" dirty="0">
                <a:latin typeface="Comic Sans MS" pitchFamily="66" charset="0"/>
              </a:rPr>
              <a:t>to be in trouble with someone.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0EE191-48C3-4504-9F97-B0CBC08C9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858958"/>
            <a:ext cx="3026014" cy="30890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404C989-ECB3-4A57-B5B0-8882F292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35400"/>
            <a:ext cx="3026014" cy="30857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27DD3DD-FAC3-4636-93D3-774F3DEBF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382" y="2309523"/>
            <a:ext cx="2845618" cy="21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6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BLACK LOOK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en-US" sz="2400" dirty="0">
                <a:latin typeface="Comic Sans MS" pitchFamily="66" charset="0"/>
              </a:rPr>
              <a:t>an expression on your face that is full of anger and hate.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47A6BF-75CC-425C-A016-5ABAAA63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020456"/>
            <a:ext cx="487998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8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A9629B-92DF-4145-AB08-1252D90DF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1710"/>
            <a:ext cx="8229600" cy="1011559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dirty="0">
                <a:latin typeface="Comic Sans MS" pitchFamily="66" charset="0"/>
                <a:ea typeface="+mj-ea"/>
                <a:cs typeface="+mj-cs"/>
              </a:rPr>
              <a:t>Idioms about Animals</a:t>
            </a:r>
          </a:p>
        </p:txBody>
      </p:sp>
    </p:spTree>
    <p:extLst>
      <p:ext uri="{BB962C8B-B14F-4D97-AF65-F5344CB8AC3E}">
        <p14:creationId xmlns:p14="http://schemas.microsoft.com/office/powerpoint/2010/main" val="1684515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PHRASAL VEBS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pt-BR" sz="2400" dirty="0"/>
              <a:t>Come out – “</a:t>
            </a:r>
            <a:r>
              <a:rPr lang="en-US" sz="2400" dirty="0"/>
              <a:t>The clouds finally parted and the sun came out.</a:t>
            </a:r>
            <a:r>
              <a:rPr lang="pt-BR" sz="2400" dirty="0"/>
              <a:t>”</a:t>
            </a:r>
          </a:p>
          <a:p>
            <a:pPr marL="457200" indent="-457200" algn="just">
              <a:buAutoNum type="arabicPeriod"/>
            </a:pPr>
            <a:r>
              <a:rPr lang="pt-BR" sz="2400" dirty="0" err="1"/>
              <a:t>Run</a:t>
            </a:r>
            <a:r>
              <a:rPr lang="pt-BR" sz="2400" dirty="0"/>
              <a:t> </a:t>
            </a:r>
            <a:r>
              <a:rPr lang="pt-BR" sz="2400" dirty="0" err="1"/>
              <a:t>away</a:t>
            </a:r>
            <a:r>
              <a:rPr lang="pt-BR" sz="2400" dirty="0"/>
              <a:t> – “</a:t>
            </a:r>
            <a:r>
              <a:rPr lang="en-US" sz="2400" dirty="0"/>
              <a:t>When I was 13, I ran away from home.</a:t>
            </a:r>
            <a:r>
              <a:rPr lang="pt-BR" sz="2400" dirty="0"/>
              <a:t>”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34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2049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Idioms about health, feelings and emotions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05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ON TOP OF THE WORLD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pt-BR" sz="2400" dirty="0" err="1">
                <a:latin typeface="Comic Sans MS" pitchFamily="66" charset="0"/>
              </a:rPr>
              <a:t>to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be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extremely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happy</a:t>
            </a:r>
            <a:r>
              <a:rPr lang="pt-BR" sz="2400" dirty="0">
                <a:latin typeface="Comic Sans MS" pitchFamily="66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7" y="1799812"/>
            <a:ext cx="3048000" cy="304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7694"/>
            <a:ext cx="375241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4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AS FIT AS A FIDDLE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en-US" sz="2400" dirty="0">
                <a:latin typeface="Comic Sans MS" pitchFamily="66" charset="0"/>
              </a:rPr>
              <a:t>to be very healthy and strong.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9"/>
          <a:stretch/>
        </p:blipFill>
        <p:spPr>
          <a:xfrm>
            <a:off x="1475656" y="1659648"/>
            <a:ext cx="2568103" cy="350439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/>
          <a:stretch/>
        </p:blipFill>
        <p:spPr>
          <a:xfrm>
            <a:off x="4373709" y="1659649"/>
            <a:ext cx="3654675" cy="35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1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WASHED OUT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pt-BR" sz="2400" dirty="0" err="1">
                <a:latin typeface="Comic Sans MS" pitchFamily="66" charset="0"/>
              </a:rPr>
              <a:t>to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be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tired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or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exhausted</a:t>
            </a:r>
            <a:r>
              <a:rPr lang="pt-BR" sz="2400" dirty="0">
                <a:latin typeface="Comic Sans MS" pitchFamily="66" charset="0"/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3678"/>
            <a:ext cx="2952328" cy="29523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81" y="1847638"/>
            <a:ext cx="3067360" cy="30283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50"/>
          <a:stretch/>
        </p:blipFill>
        <p:spPr>
          <a:xfrm>
            <a:off x="2915816" y="2569270"/>
            <a:ext cx="3096344" cy="25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71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FEELING BLUE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200151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en-US" sz="2400" dirty="0">
                <a:latin typeface="Comic Sans MS" pitchFamily="66" charset="0"/>
              </a:rPr>
              <a:t>to feel sad.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12" y="1846870"/>
            <a:ext cx="3456384" cy="33171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9826" r="7513" b="4330"/>
          <a:stretch/>
        </p:blipFill>
        <p:spPr>
          <a:xfrm>
            <a:off x="-91233" y="1635645"/>
            <a:ext cx="3085622" cy="31220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55" y="1635644"/>
            <a:ext cx="3033666" cy="31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89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HOPPING MAD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pt-BR" sz="2400" dirty="0" err="1">
                <a:latin typeface="Comic Sans MS" pitchFamily="66" charset="0"/>
              </a:rPr>
              <a:t>to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be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extremely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angry</a:t>
            </a:r>
            <a:r>
              <a:rPr lang="pt-BR" sz="2400" dirty="0">
                <a:latin typeface="Comic Sans MS" pitchFamily="66" charset="0"/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1" y="1923678"/>
            <a:ext cx="3652897" cy="2571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r="11659"/>
          <a:stretch/>
        </p:blipFill>
        <p:spPr>
          <a:xfrm>
            <a:off x="4716016" y="1944216"/>
            <a:ext cx="396990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99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PHRASAL VERBS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err="1"/>
              <a:t>Wash</a:t>
            </a:r>
            <a:r>
              <a:rPr lang="pt-BR" sz="2400" dirty="0"/>
              <a:t> out – “</a:t>
            </a:r>
            <a:r>
              <a:rPr lang="pt-BR" sz="2400" dirty="0" err="1"/>
              <a:t>That</a:t>
            </a:r>
            <a:r>
              <a:rPr lang="pt-BR" sz="2400" dirty="0"/>
              <a:t> </a:t>
            </a:r>
            <a:r>
              <a:rPr lang="pt-BR" sz="2400" dirty="0" err="1"/>
              <a:t>stain</a:t>
            </a:r>
            <a:r>
              <a:rPr lang="pt-BR" sz="2400" dirty="0"/>
              <a:t> </a:t>
            </a:r>
            <a:r>
              <a:rPr lang="pt-BR" sz="2400" dirty="0" err="1"/>
              <a:t>will</a:t>
            </a:r>
            <a:r>
              <a:rPr lang="pt-BR" sz="2400" dirty="0"/>
              <a:t> </a:t>
            </a:r>
            <a:r>
              <a:rPr lang="pt-BR" sz="2400" dirty="0" err="1"/>
              <a:t>easily</a:t>
            </a:r>
            <a:r>
              <a:rPr lang="pt-BR" sz="2400" dirty="0"/>
              <a:t> </a:t>
            </a:r>
            <a:r>
              <a:rPr lang="pt-BR" sz="2400" dirty="0" err="1"/>
              <a:t>wash</a:t>
            </a:r>
            <a:r>
              <a:rPr lang="pt-BR" sz="2400" dirty="0"/>
              <a:t> out.”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err="1"/>
              <a:t>Run</a:t>
            </a:r>
            <a:r>
              <a:rPr lang="pt-BR" sz="2400" dirty="0"/>
              <a:t> </a:t>
            </a:r>
            <a:r>
              <a:rPr lang="pt-BR" sz="2400" dirty="0" err="1"/>
              <a:t>down</a:t>
            </a:r>
            <a:r>
              <a:rPr lang="pt-BR" sz="2400" dirty="0"/>
              <a:t> – “The </a:t>
            </a:r>
            <a:r>
              <a:rPr lang="pt-BR" sz="2400" dirty="0" err="1"/>
              <a:t>battery</a:t>
            </a:r>
            <a:r>
              <a:rPr lang="pt-BR" sz="2400" dirty="0"/>
              <a:t> </a:t>
            </a:r>
            <a:r>
              <a:rPr lang="pt-BR" sz="2400" dirty="0" err="1"/>
              <a:t>has</a:t>
            </a:r>
            <a:r>
              <a:rPr lang="pt-BR" sz="2400" dirty="0"/>
              <a:t> </a:t>
            </a:r>
            <a:r>
              <a:rPr lang="pt-BR" sz="2400" dirty="0" err="1"/>
              <a:t>run</a:t>
            </a:r>
            <a:r>
              <a:rPr lang="pt-BR" sz="2400" dirty="0"/>
              <a:t> </a:t>
            </a:r>
            <a:r>
              <a:rPr lang="pt-BR" sz="2400" dirty="0" err="1"/>
              <a:t>down</a:t>
            </a:r>
            <a:r>
              <a:rPr lang="pt-BR" sz="2400" dirty="0"/>
              <a:t>.”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err="1"/>
              <a:t>Warm</a:t>
            </a:r>
            <a:r>
              <a:rPr lang="pt-BR" sz="2400" dirty="0"/>
              <a:t> </a:t>
            </a:r>
            <a:r>
              <a:rPr lang="pt-BR" sz="2400" dirty="0" err="1"/>
              <a:t>up</a:t>
            </a:r>
            <a:r>
              <a:rPr lang="pt-BR" sz="2400" dirty="0"/>
              <a:t> – “He </a:t>
            </a:r>
            <a:r>
              <a:rPr lang="pt-BR" sz="2400" dirty="0" err="1"/>
              <a:t>blew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hid</a:t>
            </a:r>
            <a:r>
              <a:rPr lang="pt-BR" sz="2400" dirty="0"/>
              <a:t> </a:t>
            </a:r>
            <a:r>
              <a:rPr lang="pt-BR" sz="2400" dirty="0" err="1"/>
              <a:t>hands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warm</a:t>
            </a:r>
            <a:r>
              <a:rPr lang="pt-BR" sz="2400" dirty="0"/>
              <a:t> </a:t>
            </a:r>
            <a:r>
              <a:rPr lang="pt-BR" sz="2400" dirty="0" err="1"/>
              <a:t>them</a:t>
            </a:r>
            <a:r>
              <a:rPr lang="pt-BR" sz="2400" dirty="0"/>
              <a:t> </a:t>
            </a:r>
            <a:r>
              <a:rPr lang="pt-BR" sz="2400" dirty="0" err="1"/>
              <a:t>up</a:t>
            </a:r>
            <a:r>
              <a:rPr lang="pt-BR" sz="2400" dirty="0"/>
              <a:t>.”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30530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2049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Idioms that use words connected with the weather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39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MY MIND IS IN A FOG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</a:t>
            </a:r>
            <a:r>
              <a:rPr lang="en-US" sz="2400" dirty="0">
                <a:latin typeface="Comic Sans MS" pitchFamily="66" charset="0"/>
              </a:rPr>
              <a:t> the speaker can’t think clearly.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6193" r="12113" b="9485"/>
          <a:stretch/>
        </p:blipFill>
        <p:spPr>
          <a:xfrm>
            <a:off x="1979712" y="1678811"/>
            <a:ext cx="5112328" cy="33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9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KILL TWO BIRDS WITH ONE 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latin typeface="Comic Sans MS" panose="030F0702030302020204" pitchFamily="66" charset="0"/>
              </a:rPr>
              <a:t>Meaning: to achieve two aims with one action.</a:t>
            </a:r>
          </a:p>
        </p:txBody>
      </p:sp>
      <p:pic>
        <p:nvPicPr>
          <p:cNvPr id="5122" name="Picture 2" descr="Resultado de imagem para will you press the button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53" y="2196053"/>
            <a:ext cx="4248894" cy="23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1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RIGHT AS RAIN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feeling </a:t>
            </a:r>
            <a:r>
              <a:rPr lang="pt-BR" sz="2400" dirty="0" err="1">
                <a:latin typeface="Comic Sans MS" pitchFamily="66" charset="0"/>
              </a:rPr>
              <a:t>well</a:t>
            </a:r>
            <a:r>
              <a:rPr lang="en-US" sz="2400" dirty="0">
                <a:latin typeface="Comic Sans MS" pitchFamily="66" charset="0"/>
              </a:rPr>
              <a:t>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7475"/>
          <a:stretch/>
        </p:blipFill>
        <p:spPr>
          <a:xfrm>
            <a:off x="4572000" y="1851670"/>
            <a:ext cx="3600400" cy="30358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2" y="1779662"/>
            <a:ext cx="3169324" cy="312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19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GOT THE RED MIST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pt-BR" sz="2400" dirty="0" err="1">
                <a:latin typeface="Comic Sans MS" pitchFamily="66" charset="0"/>
              </a:rPr>
              <a:t>became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extremely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angry</a:t>
            </a:r>
            <a:r>
              <a:rPr lang="en-US" sz="2400" dirty="0">
                <a:latin typeface="Comic Sans MS" pitchFamily="66" charset="0"/>
              </a:rPr>
              <a:t>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7694"/>
            <a:ext cx="3600400" cy="240282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9662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22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omic Sans MS" pitchFamily="66" charset="0"/>
              </a:rPr>
              <a:t>HAS A REALLY SUNNY DISPOSITION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pt-BR" sz="2400" dirty="0" err="1">
                <a:latin typeface="Comic Sans MS" pitchFamily="66" charset="0"/>
              </a:rPr>
              <a:t>very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happy</a:t>
            </a:r>
            <a:r>
              <a:rPr lang="pt-BR" sz="2400" dirty="0">
                <a:latin typeface="Comic Sans MS" pitchFamily="66" charset="0"/>
              </a:rPr>
              <a:t>, </a:t>
            </a:r>
            <a:r>
              <a:rPr lang="pt-BR" sz="2400" dirty="0" err="1">
                <a:latin typeface="Comic Sans MS" pitchFamily="66" charset="0"/>
              </a:rPr>
              <a:t>cheerful</a:t>
            </a:r>
            <a:r>
              <a:rPr lang="pt-BR" sz="2400" dirty="0">
                <a:latin typeface="Comic Sans MS" pitchFamily="66" charset="0"/>
              </a:rPr>
              <a:t>, </a:t>
            </a:r>
            <a:r>
              <a:rPr lang="pt-BR" sz="2400" dirty="0" err="1">
                <a:latin typeface="Comic Sans MS" pitchFamily="66" charset="0"/>
              </a:rPr>
              <a:t>friendly</a:t>
            </a:r>
            <a:r>
              <a:rPr lang="pt-BR" sz="2400" dirty="0">
                <a:latin typeface="Comic Sans MS" pitchFamily="66" charset="0"/>
              </a:rPr>
              <a:t>, </a:t>
            </a:r>
            <a:r>
              <a:rPr lang="pt-BR" sz="2400" dirty="0" err="1">
                <a:latin typeface="Comic Sans MS" pitchFamily="66" charset="0"/>
              </a:rPr>
              <a:t>etc</a:t>
            </a:r>
            <a:r>
              <a:rPr lang="en-US" sz="2400" dirty="0">
                <a:latin typeface="Comic Sans MS" pitchFamily="66" charset="0"/>
              </a:rPr>
              <a:t>.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5" y="1779661"/>
            <a:ext cx="3350403" cy="31942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/>
          <a:stretch/>
        </p:blipFill>
        <p:spPr>
          <a:xfrm>
            <a:off x="4860032" y="1760232"/>
            <a:ext cx="3240360" cy="32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87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ON CLOUD NINE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4"/>
          <a:stretch/>
        </p:blipFill>
        <p:spPr>
          <a:xfrm>
            <a:off x="669682" y="1563638"/>
            <a:ext cx="3254246" cy="344493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pt-BR" sz="2400" dirty="0" err="1">
                <a:latin typeface="Comic Sans MS" pitchFamily="66" charset="0"/>
              </a:rPr>
              <a:t>to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be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extremely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happy</a:t>
            </a:r>
            <a:r>
              <a:rPr lang="pt-BR" sz="24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pt-BR" sz="2400" dirty="0">
              <a:latin typeface="Comic Sans MS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59" y="1707654"/>
            <a:ext cx="413777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92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PHRASAL VERBS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Go </a:t>
            </a:r>
            <a:r>
              <a:rPr lang="pt-BR" sz="2400" dirty="0" err="1"/>
              <a:t>to</a:t>
            </a:r>
            <a:r>
              <a:rPr lang="pt-BR" sz="2400" dirty="0"/>
              <a:t> – “I </a:t>
            </a:r>
            <a:r>
              <a:rPr lang="pt-BR" sz="2400" dirty="0" err="1"/>
              <a:t>was</a:t>
            </a:r>
            <a:r>
              <a:rPr lang="pt-BR" sz="2400" dirty="0"/>
              <a:t> </a:t>
            </a:r>
            <a:r>
              <a:rPr lang="pt-BR" sz="2400" dirty="0" err="1"/>
              <a:t>just</a:t>
            </a:r>
            <a:r>
              <a:rPr lang="pt-BR" sz="2400" dirty="0"/>
              <a:t> </a:t>
            </a:r>
            <a:r>
              <a:rPr lang="pt-BR" sz="2400" dirty="0" err="1"/>
              <a:t>going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sleep</a:t>
            </a:r>
            <a:r>
              <a:rPr lang="pt-BR" sz="2400" dirty="0"/>
              <a:t> </a:t>
            </a:r>
            <a:r>
              <a:rPr lang="pt-BR" sz="2400" dirty="0" err="1"/>
              <a:t>when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phone</a:t>
            </a:r>
            <a:r>
              <a:rPr lang="pt-BR" sz="2400" dirty="0"/>
              <a:t> </a:t>
            </a:r>
            <a:r>
              <a:rPr lang="pt-BR" sz="2400" dirty="0" err="1"/>
              <a:t>rang</a:t>
            </a:r>
            <a:r>
              <a:rPr lang="pt-BR" sz="2400" dirty="0"/>
              <a:t>.”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Go for – “</a:t>
            </a:r>
            <a:r>
              <a:rPr lang="pt-BR" sz="2400" dirty="0" err="1"/>
              <a:t>What</a:t>
            </a:r>
            <a:r>
              <a:rPr lang="pt-BR" sz="2400" dirty="0"/>
              <a:t> I </a:t>
            </a:r>
            <a:r>
              <a:rPr lang="pt-BR" sz="2400" dirty="0" err="1"/>
              <a:t>said</a:t>
            </a:r>
            <a:r>
              <a:rPr lang="pt-BR" sz="2400" dirty="0"/>
              <a:t> </a:t>
            </a:r>
            <a:r>
              <a:rPr lang="pt-BR" sz="2400" dirty="0" err="1"/>
              <a:t>about</a:t>
            </a:r>
            <a:r>
              <a:rPr lang="pt-BR" sz="2400" dirty="0"/>
              <a:t> Peter </a:t>
            </a:r>
            <a:r>
              <a:rPr lang="pt-BR" sz="2400" dirty="0" err="1"/>
              <a:t>goes</a:t>
            </a:r>
            <a:r>
              <a:rPr lang="pt-BR" sz="2400" dirty="0"/>
              <a:t> for </a:t>
            </a:r>
            <a:r>
              <a:rPr lang="pt-BR" sz="2400" dirty="0" err="1"/>
              <a:t>you</a:t>
            </a:r>
            <a:r>
              <a:rPr lang="pt-BR" sz="2400" dirty="0"/>
              <a:t>, too.”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err="1"/>
              <a:t>Take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– “The </a:t>
            </a:r>
            <a:r>
              <a:rPr lang="pt-BR" sz="2400" dirty="0" err="1"/>
              <a:t>birds</a:t>
            </a:r>
            <a:r>
              <a:rPr lang="pt-BR" sz="2400" dirty="0"/>
              <a:t> </a:t>
            </a:r>
            <a:r>
              <a:rPr lang="pt-BR" sz="2400" dirty="0" err="1"/>
              <a:t>took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air</a:t>
            </a:r>
            <a:r>
              <a:rPr lang="pt-BR" sz="2400" dirty="0"/>
              <a:t> </a:t>
            </a:r>
            <a:r>
              <a:rPr lang="pt-BR" sz="2400" dirty="0" err="1"/>
              <a:t>before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cat</a:t>
            </a:r>
            <a:r>
              <a:rPr lang="pt-BR" sz="2400" dirty="0"/>
              <a:t> </a:t>
            </a:r>
            <a:r>
              <a:rPr lang="pt-BR" sz="2400" dirty="0" err="1"/>
              <a:t>reached</a:t>
            </a:r>
            <a:r>
              <a:rPr lang="pt-BR" sz="2400" dirty="0"/>
              <a:t> </a:t>
            </a:r>
            <a:r>
              <a:rPr lang="pt-BR" sz="2400" dirty="0" err="1"/>
              <a:t>them</a:t>
            </a:r>
            <a:r>
              <a:rPr lang="pt-BR" sz="2400" dirty="0"/>
              <a:t>.”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3878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LIKE A DOG WITH TWO 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latin typeface="Comic Sans MS" panose="030F0702030302020204" pitchFamily="66" charset="0"/>
              </a:rPr>
              <a:t>Meaning: to be very happy because something good has happened.</a:t>
            </a: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59189"/>
            <a:ext cx="2296105" cy="22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happy meme re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02895"/>
            <a:ext cx="2394134" cy="23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6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FAT CATS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latin typeface="Comic Sans MS" panose="030F0702030302020204" pitchFamily="66" charset="0"/>
              </a:rPr>
              <a:t>Meaning: people who receive too much money for the job they do.</a:t>
            </a:r>
          </a:p>
        </p:txBody>
      </p:sp>
      <p:pic>
        <p:nvPicPr>
          <p:cNvPr id="1026" name="Picture 2" descr="Resultado de imagem para neymar m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3" y="2550799"/>
            <a:ext cx="3250704" cy="20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joao do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21" y="2696645"/>
            <a:ext cx="3629600" cy="174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2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HENPECKED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latin typeface="Comic Sans MS" panose="030F0702030302020204" pitchFamily="66" charset="0"/>
              </a:rPr>
              <a:t>Meaning: criticised and given orders all the time by a wife or female partner.</a:t>
            </a:r>
          </a:p>
        </p:txBody>
      </p:sp>
      <p:pic>
        <p:nvPicPr>
          <p:cNvPr id="4098" name="Picture 2" descr="Resultado de imagem para mc carol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7734"/>
            <a:ext cx="3744416" cy="20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2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GONE TO THE DOGS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latin typeface="Comic Sans MS" panose="030F0702030302020204" pitchFamily="66" charset="0"/>
              </a:rPr>
              <a:t>Meaning: not as good as it was in the past.</a:t>
            </a:r>
          </a:p>
          <a:p>
            <a:pPr marL="0" indent="0" algn="ctr">
              <a:buNone/>
            </a:pPr>
            <a:endParaRPr lang="pt-BR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Resultado de imagem para o mundo já não é mais o mesmo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88" y="1923678"/>
            <a:ext cx="3643187" cy="27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4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A9629B-92DF-4145-AB08-1252D90DF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1710"/>
            <a:ext cx="8229600" cy="1011559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dirty="0" err="1">
                <a:latin typeface="Comic Sans MS" pitchFamily="66" charset="0"/>
                <a:ea typeface="+mj-ea"/>
                <a:cs typeface="+mj-cs"/>
              </a:rPr>
              <a:t>Idioms</a:t>
            </a:r>
            <a:r>
              <a:rPr lang="pt-BR" sz="4400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pt-BR" sz="4400" dirty="0" err="1">
                <a:latin typeface="Comic Sans MS" pitchFamily="66" charset="0"/>
                <a:ea typeface="+mj-ea"/>
                <a:cs typeface="+mj-cs"/>
              </a:rPr>
              <a:t>about</a:t>
            </a:r>
            <a:r>
              <a:rPr lang="pt-BR" sz="4400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pt-BR" sz="4400" dirty="0" err="1">
                <a:latin typeface="Comic Sans MS" pitchFamily="66" charset="0"/>
                <a:ea typeface="+mj-ea"/>
                <a:cs typeface="+mj-cs"/>
              </a:rPr>
              <a:t>Clothes</a:t>
            </a:r>
            <a:endParaRPr lang="pt-BR" sz="4400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693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4AE9D-6848-4B96-BBD0-7DB2D7C7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mic Sans MS" pitchFamily="66" charset="0"/>
              </a:rPr>
              <a:t>A BIG GIRL’S BLOUSE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038E4-31DB-415A-A892-850FE9EB6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err="1">
                <a:latin typeface="Comic Sans MS" pitchFamily="66" charset="0"/>
              </a:rPr>
              <a:t>Meaning</a:t>
            </a:r>
            <a:r>
              <a:rPr lang="pt-BR" sz="2400" dirty="0">
                <a:latin typeface="Comic Sans MS" pitchFamily="66" charset="0"/>
              </a:rPr>
              <a:t>: </a:t>
            </a:r>
            <a:r>
              <a:rPr lang="pt-BR" sz="2400" dirty="0" err="1">
                <a:latin typeface="Comic Sans MS" pitchFamily="66" charset="0"/>
              </a:rPr>
              <a:t>refers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to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someone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what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is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weak</a:t>
            </a:r>
            <a:r>
              <a:rPr lang="pt-BR" sz="2400" dirty="0">
                <a:latin typeface="Comic Sans MS" pitchFamily="66" charset="0"/>
              </a:rPr>
              <a:t> na </a:t>
            </a:r>
            <a:r>
              <a:rPr lang="pt-BR" sz="2400" dirty="0" err="1">
                <a:latin typeface="Comic Sans MS" pitchFamily="66" charset="0"/>
              </a:rPr>
              <a:t>lacking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strength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of</a:t>
            </a:r>
            <a:r>
              <a:rPr lang="pt-BR" sz="2400" dirty="0">
                <a:latin typeface="Comic Sans MS" pitchFamily="66" charset="0"/>
              </a:rPr>
              <a:t> </a:t>
            </a:r>
            <a:r>
              <a:rPr lang="pt-BR" sz="2400" dirty="0" err="1">
                <a:latin typeface="Comic Sans MS" pitchFamily="66" charset="0"/>
              </a:rPr>
              <a:t>character</a:t>
            </a:r>
            <a:r>
              <a:rPr lang="pt-BR" sz="24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pt-BR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799FDF-F79F-4B10-B571-7B58D89E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55237"/>
            <a:ext cx="3276600" cy="288032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BEAE5E-D817-4CDF-BD78-EC761EF5F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18" y="2155237"/>
            <a:ext cx="338437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4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471</Words>
  <Application>Microsoft Office PowerPoint</Application>
  <PresentationFormat>On-screen Show (16:9)</PresentationFormat>
  <Paragraphs>68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Tema do Office</vt:lpstr>
      <vt:lpstr>IDIOMS AND PHRASAL VERBS</vt:lpstr>
      <vt:lpstr>PowerPoint Presentation</vt:lpstr>
      <vt:lpstr>KILL TWO BIRDS WITH ONE STONE</vt:lpstr>
      <vt:lpstr>LIKE A DOG WITH TWO TAILS</vt:lpstr>
      <vt:lpstr>FAT CATS</vt:lpstr>
      <vt:lpstr>HENPECKED</vt:lpstr>
      <vt:lpstr>GONE TO THE DOGS</vt:lpstr>
      <vt:lpstr>PowerPoint Presentation</vt:lpstr>
      <vt:lpstr>A BIG GIRL’S BLOUSE</vt:lpstr>
      <vt:lpstr>TAKE MY HAT OFF YOU</vt:lpstr>
      <vt:lpstr>BELOW THE BELT</vt:lpstr>
      <vt:lpstr>CLOAK-AND-DAGGER</vt:lpstr>
      <vt:lpstr>IN MY SHOES</vt:lpstr>
      <vt:lpstr>Idioms about colors</vt:lpstr>
      <vt:lpstr>“BE” IN THE PINK</vt:lpstr>
      <vt:lpstr>OUT OF THE BLUE</vt:lpstr>
      <vt:lpstr>TO BE YELLOW</vt:lpstr>
      <vt:lpstr>IN (SOMEONE'S) BLACK BOOKS</vt:lpstr>
      <vt:lpstr>BLACK LOOK</vt:lpstr>
      <vt:lpstr>PHRASAL VEBS</vt:lpstr>
      <vt:lpstr>Idioms about health, feelings and emotions</vt:lpstr>
      <vt:lpstr>ON TOP OF THE WORLD</vt:lpstr>
      <vt:lpstr>AS FIT AS A FIDDLE</vt:lpstr>
      <vt:lpstr>WASHED OUT</vt:lpstr>
      <vt:lpstr>FEELING BLUE</vt:lpstr>
      <vt:lpstr>HOPPING MAD</vt:lpstr>
      <vt:lpstr>PHRASAL VERBS</vt:lpstr>
      <vt:lpstr>Idioms that use words connected with the weather</vt:lpstr>
      <vt:lpstr>MY MIND IS IN A FOG</vt:lpstr>
      <vt:lpstr>RIGHT AS RAIN</vt:lpstr>
      <vt:lpstr>GOT THE RED MIST</vt:lpstr>
      <vt:lpstr>HAS A REALLY SUNNY DISPOSITION</vt:lpstr>
      <vt:lpstr>ON CLOUD NINE</vt:lpstr>
      <vt:lpstr>PHRASAL 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 about health, feelings and emotions</dc:title>
  <dc:creator>Janaína</dc:creator>
  <cp:lastModifiedBy>Maria Beatriz</cp:lastModifiedBy>
  <cp:revision>30</cp:revision>
  <dcterms:created xsi:type="dcterms:W3CDTF">2019-10-05T18:14:38Z</dcterms:created>
  <dcterms:modified xsi:type="dcterms:W3CDTF">2019-10-07T07:31:19Z</dcterms:modified>
</cp:coreProperties>
</file>