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sldIdLst>
    <p:sldId id="256" r:id="rId2"/>
    <p:sldId id="257" r:id="rId3"/>
    <p:sldId id="259" r:id="rId4"/>
    <p:sldId id="266" r:id="rId5"/>
    <p:sldId id="262" r:id="rId6"/>
    <p:sldId id="263" r:id="rId7"/>
    <p:sldId id="264" r:id="rId8"/>
    <p:sldId id="265" r:id="rId9"/>
    <p:sldId id="267" r:id="rId10"/>
    <p:sldId id="268" r:id="rId11"/>
    <p:sldId id="269" r:id="rId12"/>
    <p:sldId id="270" r:id="rId13"/>
    <p:sldId id="271" r:id="rId14"/>
    <p:sldId id="272" r:id="rId15"/>
    <p:sldId id="273" r:id="rId16"/>
    <p:sldId id="274" r:id="rId17"/>
    <p:sldId id="275" r:id="rId18"/>
    <p:sldId id="276" r:id="rId19"/>
    <p:sldId id="277" r:id="rId20"/>
    <p:sldId id="278" r:id="rId21"/>
    <p:sldId id="280" r:id="rId22"/>
    <p:sldId id="281" r:id="rId23"/>
    <p:sldId id="282" r:id="rId24"/>
    <p:sldId id="283" r:id="rId25"/>
    <p:sldId id="284" r:id="rId26"/>
    <p:sldId id="285" r:id="rId27"/>
    <p:sldId id="286" r:id="rId28"/>
    <p:sldId id="287" r:id="rId29"/>
    <p:sldId id="288" r:id="rId30"/>
    <p:sldId id="289" r:id="rId31"/>
    <p:sldId id="290" r:id="rId32"/>
    <p:sldId id="291" r:id="rId33"/>
    <p:sldId id="292" r:id="rId34"/>
    <p:sldId id="293" r:id="rId35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ide de Título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15128" y="1788454"/>
            <a:ext cx="8361229" cy="2098226"/>
          </a:xfrm>
        </p:spPr>
        <p:txBody>
          <a:bodyPr anchor="b">
            <a:noAutofit/>
          </a:bodyPr>
          <a:lstStyle>
            <a:lvl1pPr algn="ct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79906" y="3956279"/>
            <a:ext cx="6831673" cy="1086237"/>
          </a:xfrm>
        </p:spPr>
        <p:txBody>
          <a:bodyPr>
            <a:normAutofit/>
          </a:bodyPr>
          <a:lstStyle>
            <a:lvl1pPr marL="0" indent="0" algn="ct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300">
                <a:solidFill>
                  <a:schemeClr val="bg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 smtClean="0"/>
              <a:t>Clique para editar o estilo do subtítulo Mestre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2858" y="6453386"/>
            <a:ext cx="1607944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950C8C40-A4FC-493E-9BB0-3EB86D1CE617}" type="datetimeFigureOut">
              <a:rPr lang="pt-BR" smtClean="0"/>
              <a:t>13/10/2019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054" y="6453386"/>
            <a:ext cx="7023377" cy="404614"/>
          </a:xfrm>
        </p:spPr>
        <p:txBody>
          <a:bodyPr/>
          <a:lstStyle>
            <a:lvl1pPr algn="ctr">
              <a:defRPr baseline="0">
                <a:solidFill>
                  <a:schemeClr val="tx2"/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D12CF250-AD31-49AE-B2F4-59E661BCD53E}" type="slidenum">
              <a:rPr lang="pt-BR" smtClean="0"/>
              <a:t>‹nº›</a:t>
            </a:fld>
            <a:endParaRPr lang="pt-BR"/>
          </a:p>
        </p:txBody>
      </p:sp>
      <p:grpSp>
        <p:nvGrpSpPr>
          <p:cNvPr id="9" name="Group 8"/>
          <p:cNvGrpSpPr/>
          <p:nvPr/>
        </p:nvGrpSpPr>
        <p:grpSpPr>
          <a:xfrm>
            <a:off x="752858" y="744469"/>
            <a:ext cx="10674117" cy="5349671"/>
            <a:chOff x="752858" y="744469"/>
            <a:chExt cx="10674117" cy="5349671"/>
          </a:xfrm>
        </p:grpSpPr>
        <p:sp>
          <p:nvSpPr>
            <p:cNvPr id="11" name="Freeform 6"/>
            <p:cNvSpPr/>
            <p:nvPr/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4" name="Freeform 6"/>
            <p:cNvSpPr/>
            <p:nvPr/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  <p:extLst>
      <p:ext uri="{BB962C8B-B14F-4D97-AF65-F5344CB8AC3E}">
        <p14:creationId xmlns:p14="http://schemas.microsoft.com/office/powerpoint/2010/main" val="23593213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2295525"/>
            <a:ext cx="9601200" cy="3571875"/>
          </a:xfrm>
        </p:spPr>
        <p:txBody>
          <a:bodyPr vert="eaVert"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0C8C40-A4FC-493E-9BB0-3EB86D1CE617}" type="datetimeFigureOut">
              <a:rPr lang="pt-BR" smtClean="0"/>
              <a:t>13/10/2019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2CF250-AD31-49AE-B2F4-59E661BCD53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489927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96561" y="624156"/>
            <a:ext cx="1565766" cy="5243244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624156"/>
            <a:ext cx="8179641" cy="5243244"/>
          </a:xfrm>
        </p:spPr>
        <p:txBody>
          <a:bodyPr vert="eaVert"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0C8C40-A4FC-493E-9BB0-3EB86D1CE617}" type="datetimeFigureOut">
              <a:rPr lang="pt-BR" smtClean="0"/>
              <a:t>13/10/2019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2CF250-AD31-49AE-B2F4-59E661BCD53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645894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0C8C40-A4FC-493E-9BB0-3EB86D1CE617}" type="datetimeFigureOut">
              <a:rPr lang="pt-BR" smtClean="0"/>
              <a:t>13/10/2019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2CF250-AD31-49AE-B2F4-59E661BCD53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93404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Cabeçalho da Seção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5025" y="1301360"/>
            <a:ext cx="9612971" cy="2852737"/>
          </a:xfrm>
        </p:spPr>
        <p:txBody>
          <a:bodyPr anchor="b">
            <a:normAutofit/>
          </a:bodyPr>
          <a:lstStyle>
            <a:lvl1pPr algn="r">
              <a:defRPr sz="7200" cap="all" baseline="0">
                <a:solidFill>
                  <a:schemeClr val="accent1"/>
                </a:solidFill>
              </a:defRPr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5025" y="4216328"/>
            <a:ext cx="9612971" cy="1143324"/>
          </a:xfrm>
        </p:spPr>
        <p:txBody>
          <a:bodyPr/>
          <a:lstStyle>
            <a:lvl1pPr marL="0" indent="0" algn="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Editar estilos de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8908" y="6453386"/>
            <a:ext cx="162240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950C8C40-A4FC-493E-9BB0-3EB86D1CE617}" type="datetimeFigureOut">
              <a:rPr lang="pt-BR" smtClean="0"/>
              <a:t>13/10/2019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312" y="6453386"/>
            <a:ext cx="7023377" cy="404614"/>
          </a:xfrm>
        </p:spPr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D12CF250-AD31-49AE-B2F4-59E661BCD53E}" type="slidenum">
              <a:rPr lang="pt-BR" smtClean="0"/>
              <a:t>‹nº›</a:t>
            </a:fld>
            <a:endParaRPr lang="pt-BR"/>
          </a:p>
        </p:txBody>
      </p:sp>
      <p:sp>
        <p:nvSpPr>
          <p:cNvPr id="7" name="Freeform 6" title="Crop Mark"/>
          <p:cNvSpPr/>
          <p:nvPr/>
        </p:nvSpPr>
        <p:spPr bwMode="auto">
          <a:xfrm>
            <a:off x="8151962" y="1685652"/>
            <a:ext cx="3275013" cy="4408488"/>
          </a:xfrm>
          <a:custGeom>
            <a:avLst/>
            <a:gdLst/>
            <a:ahLst/>
            <a:cxnLst/>
            <a:rect l="0" t="0" r="r" b="b"/>
            <a:pathLst>
              <a:path w="4125" h="5554">
                <a:moveTo>
                  <a:pt x="3614" y="0"/>
                </a:moveTo>
                <a:lnTo>
                  <a:pt x="4125" y="0"/>
                </a:lnTo>
                <a:lnTo>
                  <a:pt x="4125" y="5554"/>
                </a:lnTo>
                <a:lnTo>
                  <a:pt x="0" y="5554"/>
                </a:lnTo>
                <a:lnTo>
                  <a:pt x="0" y="5074"/>
                </a:lnTo>
                <a:lnTo>
                  <a:pt x="3614" y="5074"/>
                </a:lnTo>
                <a:lnTo>
                  <a:pt x="3614" y="0"/>
                </a:lnTo>
                <a:close/>
              </a:path>
            </a:pathLst>
          </a:custGeom>
          <a:solidFill>
            <a:schemeClr val="accent1"/>
          </a:solidFill>
          <a:ln w="0">
            <a:noFill/>
            <a:prstDash val="solid"/>
            <a:round/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187643912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71600" y="2285999"/>
            <a:ext cx="4447786" cy="3581401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25403" y="2285999"/>
            <a:ext cx="4447786" cy="3581401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0C8C40-A4FC-493E-9BB0-3EB86D1CE617}" type="datetimeFigureOut">
              <a:rPr lang="pt-BR" smtClean="0"/>
              <a:t>13/10/2019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2CF250-AD31-49AE-B2F4-59E661BCD53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193508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Editar estilos de texto Mestre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71600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25014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Editar estilos de texto Mestre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25014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0C8C40-A4FC-493E-9BB0-3EB86D1CE617}" type="datetimeFigureOut">
              <a:rPr lang="pt-BR" smtClean="0"/>
              <a:t>13/10/2019</a:t>
            </a:fld>
            <a:endParaRPr lang="pt-B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2CF250-AD31-49AE-B2F4-59E661BCD53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901006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0C8C40-A4FC-493E-9BB0-3EB86D1CE617}" type="datetimeFigureOut">
              <a:rPr lang="pt-BR" smtClean="0"/>
              <a:t>13/10/2019</a:t>
            </a:fld>
            <a:endParaRPr lang="pt-B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2CF250-AD31-49AE-B2F4-59E661BCD53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80764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0C8C40-A4FC-493E-9BB0-3EB86D1CE617}" type="datetimeFigureOut">
              <a:rPr lang="pt-BR" smtClean="0"/>
              <a:t>13/10/2019</a:t>
            </a:fld>
            <a:endParaRPr lang="pt-B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2CF250-AD31-49AE-B2F4-59E661BCD53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081145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Autofit/>
          </a:bodyPr>
          <a:lstStyle>
            <a:lvl1pPr>
              <a:lnSpc>
                <a:spcPct val="84000"/>
              </a:lnSpc>
              <a:defRPr sz="4800" baseline="0">
                <a:solidFill>
                  <a:schemeClr val="tx2"/>
                </a:solidFill>
              </a:defRPr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56020" y="685801"/>
            <a:ext cx="5212080" cy="517525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6344"/>
            <a:ext cx="3855720" cy="3011056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Editar estilos de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950C8C40-A4FC-493E-9BB0-3EB86D1CE617}" type="datetimeFigureOut">
              <a:rPr lang="pt-BR" smtClean="0"/>
              <a:t>13/10/2019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D12CF250-AD31-49AE-B2F4-59E661BCD53E}" type="slidenum">
              <a:rPr lang="pt-BR" smtClean="0"/>
              <a:t>‹nº›</a:t>
            </a:fld>
            <a:endParaRPr lang="pt-BR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7582050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rmAutofit/>
          </a:bodyPr>
          <a:lstStyle>
            <a:lvl1pPr>
              <a:lnSpc>
                <a:spcPct val="84000"/>
              </a:lnSpc>
              <a:defRPr sz="4800" baseline="0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532120" y="0"/>
            <a:ext cx="6659880" cy="6857999"/>
          </a:xfrm>
        </p:spPr>
        <p:txBody>
          <a:bodyPr anchor="t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BR" smtClean="0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5968"/>
            <a:ext cx="3855720" cy="3011432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Editar estilos de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950C8C40-A4FC-493E-9BB0-3EB86D1CE617}" type="datetimeFigureOut">
              <a:rPr lang="pt-BR" smtClean="0"/>
              <a:t>13/10/2019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D12CF250-AD31-49AE-B2F4-59E661BCD53E}" type="slidenum">
              <a:rPr lang="pt-BR" smtClean="0"/>
              <a:t>‹nº›</a:t>
            </a:fld>
            <a:endParaRPr lang="pt-BR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3164706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286000"/>
            <a:ext cx="9601200" cy="3581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390650" y="6453386"/>
            <a:ext cx="120457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fld id="{950C8C40-A4FC-493E-9BB0-3EB86D1CE617}" type="datetimeFigureOut">
              <a:rPr lang="pt-BR" smtClean="0"/>
              <a:t>13/10/2019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93564" y="6453386"/>
            <a:ext cx="6280830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472736" y="6453386"/>
            <a:ext cx="159629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aseline="0">
                <a:solidFill>
                  <a:schemeClr val="tx2"/>
                </a:solidFill>
              </a:defRPr>
            </a:lvl1pPr>
          </a:lstStyle>
          <a:p>
            <a:fld id="{D12CF250-AD31-49AE-B2F4-59E661BCD53E}" type="slidenum">
              <a:rPr lang="pt-BR" smtClean="0"/>
              <a:t>‹nº›</a:t>
            </a:fld>
            <a:endParaRPr lang="pt-BR"/>
          </a:p>
        </p:txBody>
      </p:sp>
      <p:sp>
        <p:nvSpPr>
          <p:cNvPr id="9" name="Rectangle 8" title="Side bar"/>
          <p:cNvSpPr/>
          <p:nvPr/>
        </p:nvSpPr>
        <p:spPr>
          <a:xfrm>
            <a:off x="478095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9562432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89000"/>
        </a:lnSpc>
        <a:spcBef>
          <a:spcPct val="0"/>
        </a:spcBef>
        <a:buNone/>
        <a:defRPr sz="4400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84048" indent="-384048" algn="l" defTabSz="914400" rtl="0" eaLnBrk="1" latinLnBrk="0" hangingPunct="1">
        <a:lnSpc>
          <a:spcPct val="94000"/>
        </a:lnSpc>
        <a:spcBef>
          <a:spcPts val="1000"/>
        </a:spcBef>
        <a:spcAft>
          <a:spcPts val="200"/>
        </a:spcAft>
        <a:buFont typeface="Franklin Gothic Book" panose="020B0503020102020204" pitchFamily="34" charset="0"/>
        <a:buChar char="■"/>
        <a:defRPr sz="2000" kern="1200" baseline="0">
          <a:solidFill>
            <a:schemeClr val="tx2"/>
          </a:solidFill>
          <a:latin typeface="+mn-lt"/>
          <a:ea typeface="+mn-ea"/>
          <a:cs typeface="+mn-cs"/>
        </a:defRPr>
      </a:lvl1pPr>
      <a:lvl2pPr marL="914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2000" i="1" kern="1200" baseline="0">
          <a:solidFill>
            <a:schemeClr val="tx2"/>
          </a:solidFill>
          <a:latin typeface="+mn-lt"/>
          <a:ea typeface="+mn-ea"/>
          <a:cs typeface="+mn-cs"/>
        </a:defRPr>
      </a:lvl2pPr>
      <a:lvl3pPr marL="1371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3pPr>
      <a:lvl4pPr marL="1828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800" i="1" kern="1200" baseline="0">
          <a:solidFill>
            <a:schemeClr val="tx2"/>
          </a:solidFill>
          <a:latin typeface="+mn-lt"/>
          <a:ea typeface="+mn-ea"/>
          <a:cs typeface="+mn-cs"/>
        </a:defRPr>
      </a:lvl4pPr>
      <a:lvl5pPr marL="22860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27432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600" i="1" kern="1200" baseline="0">
          <a:solidFill>
            <a:schemeClr val="tx2"/>
          </a:solidFill>
          <a:latin typeface="+mn-lt"/>
          <a:ea typeface="+mn-ea"/>
          <a:cs typeface="+mn-cs"/>
        </a:defRPr>
      </a:lvl6pPr>
      <a:lvl7pPr marL="3200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3657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400" i="1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4114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3" orient="horz" pos="1368">
          <p15:clr>
            <a:srgbClr val="F26B43"/>
          </p15:clr>
        </p15:guide>
        <p15:guide id="4" orient="horz" pos="1440">
          <p15:clr>
            <a:srgbClr val="F26B43"/>
          </p15:clr>
        </p15:guide>
        <p15:guide id="6" orient="horz" pos="3696">
          <p15:clr>
            <a:srgbClr val="F26B43"/>
          </p15:clr>
        </p15:guide>
        <p15:guide id="7" orient="horz" pos="432">
          <p15:clr>
            <a:srgbClr val="F26B43"/>
          </p15:clr>
        </p15:guide>
        <p15:guide id="8" orient="horz" pos="1512">
          <p15:clr>
            <a:srgbClr val="F26B43"/>
          </p15:clr>
        </p15:guide>
        <p15:guide id="9" pos="6912">
          <p15:clr>
            <a:srgbClr val="F26B43"/>
          </p15:clr>
        </p15:guide>
        <p15:guide id="10" pos="936">
          <p15:clr>
            <a:srgbClr val="F26B43"/>
          </p15:clr>
        </p15:guide>
        <p15:guide id="11" pos="86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8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8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8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8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BR" dirty="0" smtClean="0">
                <a:latin typeface="Futura Bk BT" panose="020B0502020204020303" pitchFamily="34" charset="0"/>
              </a:rPr>
              <a:t>Idioms and phrasal verbs</a:t>
            </a:r>
            <a:endParaRPr lang="pt-BR" dirty="0">
              <a:latin typeface="Futura Bk BT" panose="020B0502020204020303" pitchFamily="34" charset="0"/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2679905" y="4036423"/>
            <a:ext cx="6831673" cy="1515291"/>
          </a:xfrm>
        </p:spPr>
        <p:txBody>
          <a:bodyPr>
            <a:normAutofit fontScale="92500" lnSpcReduction="10000"/>
          </a:bodyPr>
          <a:lstStyle/>
          <a:p>
            <a:r>
              <a:rPr lang="pt-BR" dirty="0" smtClean="0">
                <a:solidFill>
                  <a:schemeClr val="tx2">
                    <a:lumMod val="75000"/>
                  </a:schemeClr>
                </a:solidFill>
              </a:rPr>
              <a:t>Disciplina: Inglês II;</a:t>
            </a:r>
          </a:p>
          <a:p>
            <a:r>
              <a:rPr lang="pt-BR" dirty="0" smtClean="0">
                <a:solidFill>
                  <a:schemeClr val="tx2">
                    <a:lumMod val="75000"/>
                  </a:schemeClr>
                </a:solidFill>
              </a:rPr>
              <a:t>Docente: Cristiane Cruz;</a:t>
            </a:r>
          </a:p>
          <a:p>
            <a:r>
              <a:rPr lang="pt-BR" dirty="0" smtClean="0">
                <a:solidFill>
                  <a:schemeClr val="tx2">
                    <a:lumMod val="75000"/>
                  </a:schemeClr>
                </a:solidFill>
              </a:rPr>
              <a:t>Discentes: Alyce Ewellin de Azevedo, Guilherme Gomes de Medeiros e Lucas Eduardo Silva de Medeiros.</a:t>
            </a:r>
            <a:endParaRPr lang="pt-BR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49723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sz="5400" b="1" dirty="0" smtClean="0">
                <a:latin typeface="Futura Bk BT" panose="020B0502020204020303" pitchFamily="34" charset="0"/>
              </a:rPr>
              <a:t>1. Hand in glove</a:t>
            </a:r>
            <a:endParaRPr lang="pt-BR" sz="5400" b="1" dirty="0">
              <a:latin typeface="Futura Bk BT" panose="020B0502020204020303" pitchFamily="34" charset="0"/>
            </a:endParaRPr>
          </a:p>
        </p:txBody>
      </p:sp>
      <p:pic>
        <p:nvPicPr>
          <p:cNvPr id="5" name="Espaço Reservado para Conteúdo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2988" y="169884"/>
            <a:ext cx="3657562" cy="6502333"/>
          </a:xfrm>
        </p:spPr>
      </p:pic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723900" y="2856344"/>
            <a:ext cx="4057106" cy="3011056"/>
          </a:xfrm>
        </p:spPr>
        <p:txBody>
          <a:bodyPr>
            <a:normAutofit/>
          </a:bodyPr>
          <a:lstStyle/>
          <a:p>
            <a:r>
              <a:rPr lang="en-US" sz="3200" dirty="0">
                <a:latin typeface="Futura Bk BT" panose="020B0502020204020303" pitchFamily="34" charset="0"/>
              </a:rPr>
              <a:t>W</a:t>
            </a:r>
            <a:r>
              <a:rPr lang="en-US" sz="3200" dirty="0" smtClean="0">
                <a:latin typeface="Futura Bk BT" panose="020B0502020204020303" pitchFamily="34" charset="0"/>
              </a:rPr>
              <a:t>orking</a:t>
            </a:r>
            <a:r>
              <a:rPr lang="en-US" sz="3200" dirty="0">
                <a:latin typeface="Futura Bk BT" panose="020B0502020204020303" pitchFamily="34" charset="0"/>
              </a:rPr>
              <a:t> together, often to do something </a:t>
            </a:r>
            <a:r>
              <a:rPr lang="en-US" sz="3200" dirty="0" smtClean="0">
                <a:latin typeface="Futura Bk BT" panose="020B0502020204020303" pitchFamily="34" charset="0"/>
              </a:rPr>
              <a:t>dishonest.</a:t>
            </a:r>
            <a:endParaRPr lang="pt-BR" sz="3200" dirty="0">
              <a:latin typeface="Futura Bk BT" panose="020B05020202040203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88828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sz="5400" b="1" dirty="0" smtClean="0">
                <a:latin typeface="Futura Bk BT" panose="020B0502020204020303" pitchFamily="34" charset="0"/>
              </a:rPr>
              <a:t>2. The gloves are off</a:t>
            </a:r>
            <a:endParaRPr lang="pt-BR" sz="5400" b="1" dirty="0">
              <a:latin typeface="Futura Bk BT" panose="020B0502020204020303" pitchFamily="34" charset="0"/>
            </a:endParaRPr>
          </a:p>
        </p:txBody>
      </p:sp>
      <p:pic>
        <p:nvPicPr>
          <p:cNvPr id="5" name="Espaço Reservado para Conteúdo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0131" y="1722801"/>
            <a:ext cx="6486945" cy="3502341"/>
          </a:xfrm>
        </p:spPr>
      </p:pic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91440" y="3056709"/>
            <a:ext cx="5120641" cy="2312126"/>
          </a:xfrm>
        </p:spPr>
        <p:txBody>
          <a:bodyPr>
            <a:noAutofit/>
          </a:bodyPr>
          <a:lstStyle/>
          <a:p>
            <a:pPr algn="just"/>
            <a:r>
              <a:rPr lang="en-US" sz="2800" dirty="0">
                <a:latin typeface="Futura Bk BT" panose="020B0502020204020303" pitchFamily="34" charset="0"/>
              </a:rPr>
              <a:t>People are beginning to behave in a more hostile or tenacious way. Usually used to describe a dispute or fight.</a:t>
            </a:r>
            <a:endParaRPr lang="pt-BR" sz="4400" dirty="0">
              <a:latin typeface="Futura Bk BT" panose="020B05020202040203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20626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sz="5400" b="1" dirty="0" smtClean="0">
                <a:latin typeface="Futura Bk BT" panose="020B0502020204020303" pitchFamily="34" charset="0"/>
              </a:rPr>
              <a:t>3. Take the hat off to</a:t>
            </a:r>
            <a:endParaRPr lang="pt-BR" sz="5400" b="1" dirty="0">
              <a:latin typeface="Futura Bk BT" panose="020B0502020204020303" pitchFamily="34" charset="0"/>
            </a:endParaRPr>
          </a:p>
        </p:txBody>
      </p:sp>
      <p:pic>
        <p:nvPicPr>
          <p:cNvPr id="5" name="Espaço Reservado para Conteúdo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2503" y="107232"/>
            <a:ext cx="3918857" cy="6531428"/>
          </a:xfrm>
        </p:spPr>
      </p:pic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pPr algn="just"/>
            <a:r>
              <a:rPr lang="en-US" sz="2800" dirty="0">
                <a:latin typeface="Futura Bk BT" panose="020B0502020204020303" pitchFamily="34" charset="0"/>
              </a:rPr>
              <a:t>If you say that you take your hat off to someone, you mean that you admire them for an </a:t>
            </a:r>
            <a:r>
              <a:rPr lang="en-US" sz="2800" dirty="0" smtClean="0">
                <a:latin typeface="Futura Bk BT" panose="020B0502020204020303" pitchFamily="34" charset="0"/>
              </a:rPr>
              <a:t>achievement.</a:t>
            </a:r>
            <a:endParaRPr lang="pt-BR" sz="2800" dirty="0">
              <a:latin typeface="Futura Bk BT" panose="020B05020202040203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52444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sz="5400" b="1" dirty="0" smtClean="0">
                <a:latin typeface="Futura Bk BT" panose="020B0502020204020303" pitchFamily="34" charset="0"/>
              </a:rPr>
              <a:t>4. Get the boot</a:t>
            </a:r>
            <a:endParaRPr lang="pt-BR" sz="5400" b="1" dirty="0">
              <a:latin typeface="Futura Bk BT" panose="020B0502020204020303" pitchFamily="34" charset="0"/>
            </a:endParaRPr>
          </a:p>
        </p:txBody>
      </p:sp>
      <p:pic>
        <p:nvPicPr>
          <p:cNvPr id="5" name="Espaço Reservado para Conteúdo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2869" y="194319"/>
            <a:ext cx="4728754" cy="6502037"/>
          </a:xfrm>
        </p:spPr>
      </p:pic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pPr algn="just"/>
            <a:r>
              <a:rPr lang="en-US" sz="3600" dirty="0">
                <a:latin typeface="Futura Bk BT" panose="020B0502020204020303" pitchFamily="34" charset="0"/>
              </a:rPr>
              <a:t>B</a:t>
            </a:r>
            <a:r>
              <a:rPr lang="en-US" sz="3600" dirty="0" smtClean="0">
                <a:latin typeface="Futura Bk BT" panose="020B0502020204020303" pitchFamily="34" charset="0"/>
              </a:rPr>
              <a:t>e </a:t>
            </a:r>
            <a:r>
              <a:rPr lang="en-US" sz="3600" dirty="0">
                <a:latin typeface="Futura Bk BT" panose="020B0502020204020303" pitchFamily="34" charset="0"/>
              </a:rPr>
              <a:t>dismissed from one's job.</a:t>
            </a:r>
            <a:endParaRPr lang="pt-BR" sz="3600" dirty="0">
              <a:latin typeface="Futura Bk BT" panose="020B05020202040203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47764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sz="5400" b="1" dirty="0" smtClean="0">
                <a:latin typeface="Futura Bk BT" panose="020B0502020204020303" pitchFamily="34" charset="0"/>
              </a:rPr>
              <a:t>5. The pants off</a:t>
            </a:r>
            <a:endParaRPr lang="pt-BR" sz="5400" b="1" dirty="0">
              <a:latin typeface="Futura Bk BT" panose="020B0502020204020303" pitchFamily="34" charset="0"/>
            </a:endParaRPr>
          </a:p>
        </p:txBody>
      </p:sp>
      <p:pic>
        <p:nvPicPr>
          <p:cNvPr id="5" name="Espaço Reservado para Conteúdo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3984" y="352698"/>
            <a:ext cx="5602769" cy="6115439"/>
          </a:xfrm>
        </p:spPr>
      </p:pic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pPr algn="just"/>
            <a:r>
              <a:rPr lang="en-US" sz="2800" dirty="0"/>
              <a:t>U</a:t>
            </a:r>
            <a:r>
              <a:rPr lang="en-US" sz="2800" dirty="0" smtClean="0"/>
              <a:t>sed </a:t>
            </a:r>
            <a:r>
              <a:rPr lang="en-US" sz="2800" dirty="0"/>
              <a:t>for emphasis after words like </a:t>
            </a:r>
            <a:r>
              <a:rPr lang="en-US" sz="2800" i="1" dirty="0"/>
              <a:t>charm, scare, frighten, bore</a:t>
            </a:r>
            <a:r>
              <a:rPr lang="en-US" sz="2800" dirty="0"/>
              <a:t>, and </a:t>
            </a:r>
            <a:r>
              <a:rPr lang="en-US" sz="2800" i="1" dirty="0" smtClean="0"/>
              <a:t>beat.</a:t>
            </a:r>
            <a:endParaRPr lang="pt-BR" sz="2800" dirty="0"/>
          </a:p>
        </p:txBody>
      </p:sp>
    </p:spTree>
    <p:extLst>
      <p:ext uri="{BB962C8B-B14F-4D97-AF65-F5344CB8AC3E}">
        <p14:creationId xmlns:p14="http://schemas.microsoft.com/office/powerpoint/2010/main" val="36904359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645919" y="2397035"/>
            <a:ext cx="9601200" cy="1756954"/>
          </a:xfrm>
        </p:spPr>
        <p:txBody>
          <a:bodyPr>
            <a:noAutofit/>
          </a:bodyPr>
          <a:lstStyle/>
          <a:p>
            <a:pPr algn="ctr"/>
            <a:r>
              <a:rPr lang="pt-BR" sz="6000" dirty="0">
                <a:latin typeface="Futura Bk BT" panose="020B0502020204020303" pitchFamily="34" charset="0"/>
              </a:rPr>
              <a:t>Idioms and other expressions using </a:t>
            </a:r>
            <a:r>
              <a:rPr lang="pt-BR" sz="6000" u="sng" dirty="0" smtClean="0">
                <a:latin typeface="Futura Bk BT" panose="020B0502020204020303" pitchFamily="34" charset="0"/>
              </a:rPr>
              <a:t>colours</a:t>
            </a:r>
            <a:endParaRPr lang="pt-BR" sz="6000" dirty="0"/>
          </a:p>
        </p:txBody>
      </p:sp>
    </p:spTree>
    <p:extLst>
      <p:ext uri="{BB962C8B-B14F-4D97-AF65-F5344CB8AC3E}">
        <p14:creationId xmlns:p14="http://schemas.microsoft.com/office/powerpoint/2010/main" val="583300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sz="6000" b="1" dirty="0" smtClean="0">
                <a:latin typeface="Futura Bk BT" panose="020B0502020204020303" pitchFamily="34" charset="0"/>
              </a:rPr>
              <a:t>1. See red</a:t>
            </a:r>
            <a:endParaRPr lang="pt-BR" sz="6000" b="1" dirty="0">
              <a:latin typeface="Futura Bk BT" panose="020B0502020204020303" pitchFamily="34" charset="0"/>
            </a:endParaRPr>
          </a:p>
        </p:txBody>
      </p:sp>
      <p:pic>
        <p:nvPicPr>
          <p:cNvPr id="5" name="Espaço Reservado para Conteúdo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3944" y="339922"/>
            <a:ext cx="3840480" cy="6368996"/>
          </a:xfrm>
        </p:spPr>
      </p:pic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pt-BR" sz="2800" dirty="0" smtClean="0">
                <a:latin typeface="Futura Bk BT" panose="020B0502020204020303" pitchFamily="34" charset="0"/>
              </a:rPr>
              <a:t>To become very angry.</a:t>
            </a:r>
            <a:endParaRPr lang="pt-BR" sz="2800" dirty="0">
              <a:latin typeface="Futura Bk BT" panose="020B05020202040203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58695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b="1" dirty="0" smtClean="0">
                <a:latin typeface="Futura Bk BT" panose="020B0502020204020303" pitchFamily="34" charset="0"/>
              </a:rPr>
              <a:t>2. Once in a blue moon</a:t>
            </a:r>
            <a:endParaRPr lang="pt-BR" b="1" dirty="0">
              <a:latin typeface="Futura Bk BT" panose="020B0502020204020303" pitchFamily="34" charset="0"/>
            </a:endParaRPr>
          </a:p>
        </p:txBody>
      </p:sp>
      <p:pic>
        <p:nvPicPr>
          <p:cNvPr id="5" name="Espaço Reservado para Conteúdo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2078" y="293913"/>
            <a:ext cx="6172201" cy="6172201"/>
          </a:xfrm>
        </p:spPr>
      </p:pic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pt-BR" sz="3200" dirty="0" smtClean="0">
                <a:latin typeface="Futura Bk BT" panose="020B0502020204020303" pitchFamily="34" charset="0"/>
              </a:rPr>
              <a:t>Something that rarely happens.</a:t>
            </a:r>
            <a:endParaRPr lang="pt-BR" sz="3200" dirty="0">
              <a:latin typeface="Futura Bk BT" panose="020B05020202040203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24188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sz="5400" b="1" dirty="0" smtClean="0">
                <a:latin typeface="Futura Bk BT" panose="020B0502020204020303" pitchFamily="34" charset="0"/>
              </a:rPr>
              <a:t>3. White lie</a:t>
            </a:r>
            <a:endParaRPr lang="pt-BR" sz="5400" b="1" dirty="0">
              <a:latin typeface="Futura Bk BT" panose="020B0502020204020303" pitchFamily="34" charset="0"/>
            </a:endParaRPr>
          </a:p>
        </p:txBody>
      </p:sp>
      <p:pic>
        <p:nvPicPr>
          <p:cNvPr id="5" name="Espaço Reservado para Conteúdo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1571" y="1647176"/>
            <a:ext cx="6384054" cy="3591030"/>
          </a:xfrm>
        </p:spPr>
      </p:pic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en-US" sz="2800" dirty="0">
                <a:latin typeface="Futura Bk BT" panose="020B0502020204020303" pitchFamily="34" charset="0"/>
              </a:rPr>
              <a:t>A</a:t>
            </a:r>
            <a:r>
              <a:rPr lang="en-US" sz="2800" dirty="0">
                <a:latin typeface="Futura Bk BT" panose="020B0502020204020303" pitchFamily="34" charset="0"/>
              </a:rPr>
              <a:t> lie that is told in order to be polite or to stop someone from being upset by the </a:t>
            </a:r>
            <a:r>
              <a:rPr lang="en-US" sz="2800" dirty="0" smtClean="0">
                <a:latin typeface="Futura Bk BT" panose="020B0502020204020303" pitchFamily="34" charset="0"/>
              </a:rPr>
              <a:t>truth.</a:t>
            </a:r>
            <a:endParaRPr lang="pt-BR" sz="2800" dirty="0">
              <a:latin typeface="Futura Bk BT" panose="020B05020202040203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36526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sz="5400" b="1" dirty="0" smtClean="0"/>
              <a:t>4. Green light</a:t>
            </a:r>
            <a:endParaRPr lang="pt-BR" sz="5400" b="1" dirty="0"/>
          </a:p>
        </p:txBody>
      </p:sp>
      <p:pic>
        <p:nvPicPr>
          <p:cNvPr id="5" name="Espaço Reservado para Conteúdo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0759" y="1777804"/>
            <a:ext cx="6294225" cy="3538779"/>
          </a:xfrm>
        </p:spPr>
      </p:pic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T</a:t>
            </a:r>
            <a:r>
              <a:rPr lang="en-US" sz="2800" dirty="0" smtClean="0"/>
              <a:t>o </a:t>
            </a:r>
            <a:r>
              <a:rPr lang="en-US" sz="2800" dirty="0"/>
              <a:t>give permission for something to </a:t>
            </a:r>
            <a:r>
              <a:rPr lang="en-US" sz="2800" dirty="0" smtClean="0"/>
              <a:t>happen.</a:t>
            </a:r>
            <a:endParaRPr lang="pt-BR" sz="2800" dirty="0"/>
          </a:p>
        </p:txBody>
      </p:sp>
    </p:spTree>
    <p:extLst>
      <p:ext uri="{BB962C8B-B14F-4D97-AF65-F5344CB8AC3E}">
        <p14:creationId xmlns:p14="http://schemas.microsoft.com/office/powerpoint/2010/main" val="29489566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371600" y="489858"/>
            <a:ext cx="10149840" cy="1077685"/>
          </a:xfrm>
        </p:spPr>
        <p:txBody>
          <a:bodyPr>
            <a:normAutofit/>
          </a:bodyPr>
          <a:lstStyle/>
          <a:p>
            <a:pPr algn="ctr"/>
            <a:r>
              <a:rPr lang="pt-BR" sz="6000" dirty="0">
                <a:latin typeface="Futura Bk BT" panose="020B0502020204020303" pitchFamily="34" charset="0"/>
              </a:rPr>
              <a:t>What are idioms?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371600" y="1920240"/>
            <a:ext cx="10149840" cy="4454434"/>
          </a:xfrm>
        </p:spPr>
        <p:txBody>
          <a:bodyPr>
            <a:normAutofit/>
          </a:bodyPr>
          <a:lstStyle/>
          <a:p>
            <a:pPr algn="just"/>
            <a:r>
              <a:rPr lang="en-US" sz="2800" dirty="0" smtClean="0"/>
              <a:t>A group </a:t>
            </a:r>
            <a:r>
              <a:rPr lang="en-US" sz="2800" dirty="0"/>
              <a:t>of words established by usage as having a meaning not deducible from those of the individual </a:t>
            </a:r>
            <a:r>
              <a:rPr lang="en-US" sz="2800" dirty="0" smtClean="0"/>
              <a:t>words.</a:t>
            </a:r>
          </a:p>
          <a:p>
            <a:pPr algn="just"/>
            <a:r>
              <a:rPr lang="en-US" sz="2800" dirty="0" smtClean="0"/>
              <a:t>Examples:</a:t>
            </a:r>
          </a:p>
          <a:p>
            <a:pPr marL="514350" indent="-514350" algn="just">
              <a:buAutoNum type="arabicPeriod"/>
            </a:pPr>
            <a:r>
              <a:rPr lang="en-US" sz="2400" dirty="0" smtClean="0">
                <a:latin typeface="Futura Bk BT" panose="020B0502020204020303" pitchFamily="34" charset="0"/>
              </a:rPr>
              <a:t>“</a:t>
            </a:r>
            <a:r>
              <a:rPr lang="pt-BR" sz="2400" dirty="0" smtClean="0">
                <a:latin typeface="Futura Bk BT" panose="020B0502020204020303" pitchFamily="34" charset="0"/>
              </a:rPr>
              <a:t>Break </a:t>
            </a:r>
            <a:r>
              <a:rPr lang="pt-BR" sz="2400" dirty="0">
                <a:latin typeface="Futura Bk BT" panose="020B0502020204020303" pitchFamily="34" charset="0"/>
              </a:rPr>
              <a:t>a </a:t>
            </a:r>
            <a:r>
              <a:rPr lang="pt-BR" sz="2400" dirty="0" smtClean="0">
                <a:latin typeface="Futura Bk BT" panose="020B0502020204020303" pitchFamily="34" charset="0"/>
              </a:rPr>
              <a:t>leg” </a:t>
            </a:r>
          </a:p>
          <a:p>
            <a:pPr marL="0" indent="0" algn="just">
              <a:buNone/>
            </a:pPr>
            <a:r>
              <a:rPr lang="pt-BR" sz="2400" i="1" dirty="0" smtClean="0">
                <a:latin typeface="Futura Bk BT" panose="020B0502020204020303" pitchFamily="34" charset="0"/>
              </a:rPr>
              <a:t>Tradução: “quebre uma perna”</a:t>
            </a:r>
          </a:p>
          <a:p>
            <a:pPr marL="0" indent="0" algn="just">
              <a:buNone/>
            </a:pPr>
            <a:r>
              <a:rPr lang="pt-BR" sz="2400" i="1" dirty="0" smtClean="0">
                <a:latin typeface="Futura Bk BT" panose="020B0502020204020303" pitchFamily="34" charset="0"/>
              </a:rPr>
              <a:t>2. </a:t>
            </a:r>
            <a:r>
              <a:rPr lang="pt-BR" sz="2400" dirty="0" smtClean="0">
                <a:latin typeface="Futura Bk BT" panose="020B0502020204020303" pitchFamily="34" charset="0"/>
              </a:rPr>
              <a:t>“Once in a blue moon”</a:t>
            </a:r>
          </a:p>
          <a:p>
            <a:pPr marL="0" indent="0" algn="just">
              <a:buNone/>
            </a:pPr>
            <a:r>
              <a:rPr lang="pt-BR" sz="2400" i="1" dirty="0" smtClean="0">
                <a:latin typeface="Futura Bk BT" panose="020B0502020204020303" pitchFamily="34" charset="0"/>
              </a:rPr>
              <a:t>Tradução: “uma vez em uma lua azul”</a:t>
            </a:r>
          </a:p>
          <a:p>
            <a:pPr marL="0" indent="0">
              <a:buNone/>
            </a:pPr>
            <a:endParaRPr lang="pt-BR" sz="2400" dirty="0" smtClean="0">
              <a:latin typeface="Futura Bk BT" panose="020B0502020204020303" pitchFamily="34" charset="0"/>
            </a:endParaRPr>
          </a:p>
          <a:p>
            <a:pPr marL="0" indent="0">
              <a:buNone/>
            </a:pPr>
            <a:endParaRPr lang="en-US" sz="3600" i="1" dirty="0" smtClean="0">
              <a:latin typeface="Futura Bk BT" panose="020B0502020204020303" pitchFamily="34" charset="0"/>
            </a:endParaRPr>
          </a:p>
          <a:p>
            <a:endParaRPr lang="pt-BR" sz="2800" dirty="0"/>
          </a:p>
        </p:txBody>
      </p:sp>
    </p:spTree>
    <p:extLst>
      <p:ext uri="{BB962C8B-B14F-4D97-AF65-F5344CB8AC3E}">
        <p14:creationId xmlns:p14="http://schemas.microsoft.com/office/powerpoint/2010/main" val="6906997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sz="5400" b="1" dirty="0" smtClean="0">
                <a:latin typeface="Futura Bk BT" panose="020B0502020204020303" pitchFamily="34" charset="0"/>
              </a:rPr>
              <a:t>5. Red-hot</a:t>
            </a:r>
            <a:endParaRPr lang="pt-BR" sz="5400" b="1" dirty="0">
              <a:latin typeface="Futura Bk BT" panose="020B0502020204020303" pitchFamily="34" charset="0"/>
            </a:endParaRPr>
          </a:p>
        </p:txBody>
      </p:sp>
      <p:pic>
        <p:nvPicPr>
          <p:cNvPr id="5" name="Espaço Reservado para Conteúdo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6946" y="215536"/>
            <a:ext cx="3872162" cy="6453603"/>
          </a:xfrm>
        </p:spPr>
      </p:pic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723900" y="2856344"/>
            <a:ext cx="3965666" cy="3011056"/>
          </a:xfrm>
        </p:spPr>
        <p:txBody>
          <a:bodyPr>
            <a:normAutofit/>
          </a:bodyPr>
          <a:lstStyle/>
          <a:p>
            <a:r>
              <a:rPr lang="en-US" sz="2800" dirty="0">
                <a:latin typeface="Futura Bk BT" panose="020B0502020204020303" pitchFamily="34" charset="0"/>
              </a:rPr>
              <a:t>E</a:t>
            </a:r>
            <a:r>
              <a:rPr lang="en-US" sz="2800" dirty="0" smtClean="0">
                <a:latin typeface="Futura Bk BT" panose="020B0502020204020303" pitchFamily="34" charset="0"/>
              </a:rPr>
              <a:t>xtreme</a:t>
            </a:r>
            <a:r>
              <a:rPr lang="en-US" sz="2800" dirty="0">
                <a:latin typeface="Futura Bk BT" panose="020B0502020204020303" pitchFamily="34" charset="0"/>
              </a:rPr>
              <a:t>; extremely </a:t>
            </a:r>
            <a:r>
              <a:rPr lang="en-US" sz="2800" dirty="0" smtClean="0">
                <a:latin typeface="Futura Bk BT" panose="020B0502020204020303" pitchFamily="34" charset="0"/>
              </a:rPr>
              <a:t>new,</a:t>
            </a:r>
            <a:r>
              <a:rPr lang="en-US" sz="2800" dirty="0">
                <a:latin typeface="Futura Bk BT" panose="020B0502020204020303" pitchFamily="34" charset="0"/>
              </a:rPr>
              <a:t> exciting, etc.:</a:t>
            </a:r>
            <a:endParaRPr lang="pt-BR" sz="2800" dirty="0">
              <a:latin typeface="Futura Bk BT" panose="020B05020202040203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18672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515290" y="1678578"/>
            <a:ext cx="9601200" cy="3311434"/>
          </a:xfrm>
        </p:spPr>
        <p:txBody>
          <a:bodyPr>
            <a:noAutofit/>
          </a:bodyPr>
          <a:lstStyle/>
          <a:p>
            <a:pPr algn="ctr"/>
            <a:r>
              <a:rPr lang="pt-BR" sz="6000" dirty="0">
                <a:latin typeface="Futura Bk BT" panose="020B0502020204020303" pitchFamily="34" charset="0"/>
              </a:rPr>
              <a:t>Idioms and other expressions </a:t>
            </a:r>
            <a:r>
              <a:rPr lang="pt-BR" sz="6000" dirty="0" smtClean="0">
                <a:latin typeface="Futura Bk BT" panose="020B0502020204020303" pitchFamily="34" charset="0"/>
              </a:rPr>
              <a:t>to talk about </a:t>
            </a:r>
            <a:r>
              <a:rPr lang="pt-BR" sz="6000" u="sng" dirty="0" smtClean="0">
                <a:latin typeface="Futura Bk BT" panose="020B0502020204020303" pitchFamily="34" charset="0"/>
              </a:rPr>
              <a:t>health, feelings and emotions</a:t>
            </a:r>
            <a:endParaRPr lang="pt-BR" sz="6000" u="sng" dirty="0"/>
          </a:p>
        </p:txBody>
      </p:sp>
    </p:spTree>
    <p:extLst>
      <p:ext uri="{BB962C8B-B14F-4D97-AF65-F5344CB8AC3E}">
        <p14:creationId xmlns:p14="http://schemas.microsoft.com/office/powerpoint/2010/main" val="3792999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b="1" dirty="0" smtClean="0">
                <a:latin typeface="Futura Bk BT" panose="020B0502020204020303" pitchFamily="34" charset="0"/>
              </a:rPr>
              <a:t>1. Feel blue</a:t>
            </a:r>
            <a:endParaRPr lang="pt-BR" b="1" dirty="0">
              <a:latin typeface="Futura Bk BT" panose="020B0502020204020303" pitchFamily="34" charset="0"/>
            </a:endParaRPr>
          </a:p>
        </p:txBody>
      </p:sp>
      <p:pic>
        <p:nvPicPr>
          <p:cNvPr id="5" name="Espaço Reservado para Conteúdo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2926" y="176349"/>
            <a:ext cx="4724010" cy="6495514"/>
          </a:xfrm>
        </p:spPr>
      </p:pic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pt-BR" sz="4000" dirty="0" smtClean="0">
                <a:latin typeface="Futura Bk BT" panose="020B0502020204020303" pitchFamily="34" charset="0"/>
              </a:rPr>
              <a:t>Feel sad.</a:t>
            </a:r>
            <a:endParaRPr lang="pt-BR" sz="4000" dirty="0">
              <a:latin typeface="Futura Bk BT" panose="020B05020202040203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29740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sz="5400" b="1" dirty="0" smtClean="0">
                <a:latin typeface="Futura Bk BT" panose="020B0502020204020303" pitchFamily="34" charset="0"/>
              </a:rPr>
              <a:t>2. In good shape</a:t>
            </a:r>
            <a:endParaRPr lang="pt-BR" sz="5400" b="1" dirty="0">
              <a:latin typeface="Futura Bk BT" panose="020B0502020204020303" pitchFamily="34" charset="0"/>
            </a:endParaRPr>
          </a:p>
        </p:txBody>
      </p:sp>
      <p:pic>
        <p:nvPicPr>
          <p:cNvPr id="5" name="Espaço Reservado para Conteúdo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9258" y="100081"/>
            <a:ext cx="3682802" cy="6588101"/>
          </a:xfrm>
        </p:spPr>
      </p:pic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en-US" sz="2800" dirty="0" smtClean="0">
                <a:latin typeface="Futura Bk BT" panose="020B0502020204020303" pitchFamily="34" charset="0"/>
              </a:rPr>
              <a:t>To </a:t>
            </a:r>
            <a:r>
              <a:rPr lang="en-US" sz="2800" dirty="0">
                <a:latin typeface="Futura Bk BT" panose="020B0502020204020303" pitchFamily="34" charset="0"/>
              </a:rPr>
              <a:t>be prepared and ready to do </a:t>
            </a:r>
            <a:r>
              <a:rPr lang="en-US" sz="2800" dirty="0" smtClean="0">
                <a:latin typeface="Futura Bk BT" panose="020B0502020204020303" pitchFamily="34" charset="0"/>
              </a:rPr>
              <a:t>something.</a:t>
            </a:r>
            <a:endParaRPr lang="pt-BR" sz="2800" dirty="0">
              <a:latin typeface="Futura Bk BT" panose="020B05020202040203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89890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sz="5400" b="1" dirty="0" smtClean="0">
                <a:latin typeface="Futura Bk BT" panose="020B0502020204020303" pitchFamily="34" charset="0"/>
              </a:rPr>
              <a:t>3. On cloud nine</a:t>
            </a:r>
            <a:endParaRPr lang="pt-BR" sz="5400" b="1" dirty="0">
              <a:latin typeface="Futura Bk BT" panose="020B0502020204020303" pitchFamily="34" charset="0"/>
            </a:endParaRPr>
          </a:p>
        </p:txBody>
      </p:sp>
      <p:pic>
        <p:nvPicPr>
          <p:cNvPr id="5" name="Espaço Reservado para Conteúdo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9804" y="231018"/>
            <a:ext cx="4842873" cy="6457165"/>
          </a:xfrm>
        </p:spPr>
      </p:pic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T</a:t>
            </a:r>
            <a:r>
              <a:rPr lang="en-US" sz="2800" dirty="0" smtClean="0"/>
              <a:t>o </a:t>
            </a:r>
            <a:r>
              <a:rPr lang="en-US" sz="2800" dirty="0"/>
              <a:t>be extremely happy and </a:t>
            </a:r>
            <a:r>
              <a:rPr lang="en-US" sz="2800" dirty="0" smtClean="0"/>
              <a:t>excited.</a:t>
            </a:r>
            <a:endParaRPr lang="pt-BR" sz="2800" dirty="0"/>
          </a:p>
        </p:txBody>
      </p:sp>
    </p:spTree>
    <p:extLst>
      <p:ext uri="{BB962C8B-B14F-4D97-AF65-F5344CB8AC3E}">
        <p14:creationId xmlns:p14="http://schemas.microsoft.com/office/powerpoint/2010/main" val="39835170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sz="5400" b="1" dirty="0" smtClean="0">
                <a:latin typeface="Futura Bk BT" panose="020B0502020204020303" pitchFamily="34" charset="0"/>
              </a:rPr>
              <a:t>4. Over the moon</a:t>
            </a:r>
            <a:endParaRPr lang="pt-BR" sz="5400" b="1" dirty="0">
              <a:latin typeface="Futura Bk BT" panose="020B0502020204020303" pitchFamily="34" charset="0"/>
            </a:endParaRPr>
          </a:p>
        </p:txBody>
      </p:sp>
      <p:pic>
        <p:nvPicPr>
          <p:cNvPr id="5" name="Espaço Reservado para Conteúdo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2343" y="1128071"/>
            <a:ext cx="6316369" cy="4739329"/>
          </a:xfrm>
        </p:spPr>
      </p:pic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pt-BR" sz="3200" dirty="0">
                <a:latin typeface="Futura Bk BT" panose="020B0502020204020303" pitchFamily="34" charset="0"/>
              </a:rPr>
              <a:t>T</a:t>
            </a:r>
            <a:r>
              <a:rPr lang="pt-BR" sz="3200" dirty="0" smtClean="0">
                <a:latin typeface="Futura Bk BT" panose="020B0502020204020303" pitchFamily="34" charset="0"/>
              </a:rPr>
              <a:t>o </a:t>
            </a:r>
            <a:r>
              <a:rPr lang="pt-BR" sz="3200" dirty="0">
                <a:latin typeface="Futura Bk BT" panose="020B0502020204020303" pitchFamily="34" charset="0"/>
              </a:rPr>
              <a:t>be very </a:t>
            </a:r>
            <a:r>
              <a:rPr lang="pt-BR" sz="3200" dirty="0" smtClean="0">
                <a:latin typeface="Futura Bk BT" panose="020B0502020204020303" pitchFamily="34" charset="0"/>
              </a:rPr>
              <a:t>pleased</a:t>
            </a:r>
            <a:r>
              <a:rPr lang="pt-BR" sz="3200" dirty="0">
                <a:latin typeface="Futura Bk BT" panose="020B0502020204020303" pitchFamily="34" charset="0"/>
              </a:rPr>
              <a:t>.</a:t>
            </a:r>
            <a:endParaRPr lang="pt-BR" sz="3200" dirty="0">
              <a:latin typeface="Futura Bk BT" panose="020B05020202040203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21302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sz="5400" b="1" dirty="0" smtClean="0">
                <a:latin typeface="Futura Bk BT" panose="020B0502020204020303" pitchFamily="34" charset="0"/>
              </a:rPr>
              <a:t>5. In black mood</a:t>
            </a:r>
            <a:endParaRPr lang="pt-BR" sz="5400" b="1" dirty="0">
              <a:latin typeface="Futura Bk BT" panose="020B0502020204020303" pitchFamily="34" charset="0"/>
            </a:endParaRPr>
          </a:p>
        </p:txBody>
      </p:sp>
      <p:pic>
        <p:nvPicPr>
          <p:cNvPr id="5" name="Espaço Reservado para Conteúdo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4634" y="1092701"/>
            <a:ext cx="6227869" cy="4774699"/>
          </a:xfrm>
        </p:spPr>
      </p:pic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pt-BR" sz="2800" dirty="0"/>
              <a:t>A</a:t>
            </a:r>
            <a:r>
              <a:rPr lang="pt-BR" sz="2800" dirty="0" smtClean="0"/>
              <a:t> </a:t>
            </a:r>
            <a:r>
              <a:rPr lang="pt-BR" sz="2800" dirty="0"/>
              <a:t>very unhappy </a:t>
            </a:r>
            <a:r>
              <a:rPr lang="pt-BR" sz="2800" dirty="0" smtClean="0"/>
              <a:t>feeling.</a:t>
            </a:r>
            <a:endParaRPr lang="pt-BR" sz="2800" dirty="0"/>
          </a:p>
        </p:txBody>
      </p:sp>
    </p:spTree>
    <p:extLst>
      <p:ext uri="{BB962C8B-B14F-4D97-AF65-F5344CB8AC3E}">
        <p14:creationId xmlns:p14="http://schemas.microsoft.com/office/powerpoint/2010/main" val="13038497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515290" y="1678578"/>
            <a:ext cx="9601200" cy="3311434"/>
          </a:xfrm>
        </p:spPr>
        <p:txBody>
          <a:bodyPr>
            <a:noAutofit/>
          </a:bodyPr>
          <a:lstStyle/>
          <a:p>
            <a:pPr algn="ctr"/>
            <a:r>
              <a:rPr lang="pt-BR" sz="6000" dirty="0">
                <a:latin typeface="Futura Bk BT" panose="020B0502020204020303" pitchFamily="34" charset="0"/>
              </a:rPr>
              <a:t>Idioms and other expressions </a:t>
            </a:r>
            <a:r>
              <a:rPr lang="pt-BR" sz="6000" dirty="0" smtClean="0">
                <a:latin typeface="Futura Bk BT" panose="020B0502020204020303" pitchFamily="34" charset="0"/>
              </a:rPr>
              <a:t>that use words connected with the </a:t>
            </a:r>
            <a:r>
              <a:rPr lang="pt-BR" sz="6000" u="sng" dirty="0" smtClean="0">
                <a:latin typeface="Futura Bk BT" panose="020B0502020204020303" pitchFamily="34" charset="0"/>
              </a:rPr>
              <a:t>weather</a:t>
            </a:r>
            <a:endParaRPr lang="pt-BR" sz="6000" u="sng" dirty="0"/>
          </a:p>
        </p:txBody>
      </p:sp>
    </p:spTree>
    <p:extLst>
      <p:ext uri="{BB962C8B-B14F-4D97-AF65-F5344CB8AC3E}">
        <p14:creationId xmlns:p14="http://schemas.microsoft.com/office/powerpoint/2010/main" val="28848494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1835331"/>
          </a:xfrm>
        </p:spPr>
        <p:txBody>
          <a:bodyPr/>
          <a:lstStyle/>
          <a:p>
            <a:pPr algn="ctr"/>
            <a:r>
              <a:rPr lang="pt-BR" sz="5400" b="1" dirty="0" smtClean="0">
                <a:latin typeface="Futura Bk BT" panose="020B0502020204020303" pitchFamily="34" charset="0"/>
              </a:rPr>
              <a:t>1. </a:t>
            </a:r>
            <a:r>
              <a:rPr lang="pt-BR" sz="5400" b="1" dirty="0">
                <a:latin typeface="Futura Bk BT" panose="020B0502020204020303" pitchFamily="34" charset="0"/>
              </a:rPr>
              <a:t>M</a:t>
            </a:r>
            <a:r>
              <a:rPr lang="pt-BR" sz="5400" b="1" dirty="0" smtClean="0">
                <a:latin typeface="Futura Bk BT" panose="020B0502020204020303" pitchFamily="34" charset="0"/>
              </a:rPr>
              <a:t>ind is a fog</a:t>
            </a:r>
            <a:endParaRPr lang="pt-BR" sz="5400" b="1" dirty="0">
              <a:latin typeface="Futura Bk BT" panose="020B0502020204020303" pitchFamily="34" charset="0"/>
            </a:endParaRPr>
          </a:p>
        </p:txBody>
      </p:sp>
      <p:pic>
        <p:nvPicPr>
          <p:cNvPr id="5" name="Espaço Reservado para Conteúdo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9797" y="176348"/>
            <a:ext cx="4822009" cy="6429346"/>
          </a:xfrm>
        </p:spPr>
      </p:pic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en-US" sz="2400" dirty="0">
                <a:latin typeface="Futura Bk BT" panose="020B0502020204020303" pitchFamily="34" charset="0"/>
              </a:rPr>
              <a:t>A</a:t>
            </a:r>
            <a:r>
              <a:rPr lang="en-US" sz="2400" dirty="0">
                <a:latin typeface="Futura Bk BT" panose="020B0502020204020303" pitchFamily="34" charset="0"/>
              </a:rPr>
              <a:t> condition in which you cannot think clearly or pay attention to things in a satisfactory </a:t>
            </a:r>
            <a:r>
              <a:rPr lang="en-US" sz="2400" dirty="0" smtClean="0">
                <a:latin typeface="Futura Bk BT" panose="020B0502020204020303" pitchFamily="34" charset="0"/>
              </a:rPr>
              <a:t>way.</a:t>
            </a:r>
            <a:endParaRPr lang="pt-BR" sz="2400" dirty="0">
              <a:latin typeface="Futura Bk BT" panose="020B05020202040203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76716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sz="5400" b="1" dirty="0" smtClean="0">
                <a:latin typeface="Futura Bk BT" panose="020B0502020204020303" pitchFamily="34" charset="0"/>
              </a:rPr>
              <a:t>2. Sunny disposition</a:t>
            </a:r>
            <a:endParaRPr lang="pt-BR" sz="5400" b="1" dirty="0">
              <a:latin typeface="Futura Bk BT" panose="020B0502020204020303" pitchFamily="34" charset="0"/>
            </a:endParaRP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pt-BR" sz="2800" dirty="0" smtClean="0">
                <a:latin typeface="Futura Bk BT" panose="020B0502020204020303" pitchFamily="34" charset="0"/>
              </a:rPr>
              <a:t>To be in a happy mood.</a:t>
            </a:r>
            <a:endParaRPr lang="pt-BR" sz="2800" dirty="0">
              <a:latin typeface="Futura Bk BT" panose="020B0502020204020303" pitchFamily="34" charset="0"/>
            </a:endParaRPr>
          </a:p>
        </p:txBody>
      </p:sp>
      <p:pic>
        <p:nvPicPr>
          <p:cNvPr id="7" name="Espaço Reservado para Conteúdo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4310" y="182880"/>
            <a:ext cx="4924879" cy="6566506"/>
          </a:xfrm>
        </p:spPr>
      </p:pic>
    </p:spTree>
    <p:extLst>
      <p:ext uri="{BB962C8B-B14F-4D97-AF65-F5344CB8AC3E}">
        <p14:creationId xmlns:p14="http://schemas.microsoft.com/office/powerpoint/2010/main" val="14796841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11234" y="2266406"/>
            <a:ext cx="9601200" cy="2031274"/>
          </a:xfrm>
        </p:spPr>
        <p:txBody>
          <a:bodyPr>
            <a:noAutofit/>
          </a:bodyPr>
          <a:lstStyle/>
          <a:p>
            <a:pPr algn="ctr"/>
            <a:r>
              <a:rPr lang="pt-BR" sz="6000" dirty="0">
                <a:latin typeface="Futura Bk BT" panose="020B0502020204020303" pitchFamily="34" charset="0"/>
              </a:rPr>
              <a:t>Idioms and other expressions using </a:t>
            </a:r>
            <a:r>
              <a:rPr lang="pt-BR" sz="6000" u="sng" dirty="0">
                <a:latin typeface="Futura Bk BT" panose="020B0502020204020303" pitchFamily="34" charset="0"/>
              </a:rPr>
              <a:t>animals</a:t>
            </a:r>
            <a:endParaRPr lang="pt-BR" sz="6000" dirty="0"/>
          </a:p>
        </p:txBody>
      </p:sp>
    </p:spTree>
    <p:extLst>
      <p:ext uri="{BB962C8B-B14F-4D97-AF65-F5344CB8AC3E}">
        <p14:creationId xmlns:p14="http://schemas.microsoft.com/office/powerpoint/2010/main" val="35882447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sz="5400" b="1" dirty="0" smtClean="0">
                <a:latin typeface="Futura Bk BT" panose="020B0502020204020303" pitchFamily="34" charset="0"/>
              </a:rPr>
              <a:t>3. Run like the wind</a:t>
            </a:r>
            <a:endParaRPr lang="pt-BR" sz="5400" b="1" dirty="0">
              <a:latin typeface="Futura Bk BT" panose="020B0502020204020303" pitchFamily="34" charset="0"/>
            </a:endParaRPr>
          </a:p>
        </p:txBody>
      </p:sp>
      <p:pic>
        <p:nvPicPr>
          <p:cNvPr id="5" name="Espaço Reservado para Conteúdo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1449" y="150222"/>
            <a:ext cx="3963603" cy="6606005"/>
          </a:xfrm>
        </p:spPr>
      </p:pic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pt-BR" sz="3200" dirty="0" smtClean="0">
                <a:latin typeface="Futura Bk BT" panose="020B0502020204020303" pitchFamily="34" charset="0"/>
              </a:rPr>
              <a:t>To run very fast.</a:t>
            </a:r>
            <a:endParaRPr lang="pt-BR" sz="3200" dirty="0">
              <a:latin typeface="Futura Bk BT" panose="020B05020202040203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46765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b="1" dirty="0" smtClean="0">
                <a:latin typeface="Futura Bk BT" panose="020B0502020204020303" pitchFamily="34" charset="0"/>
              </a:rPr>
              <a:t>4. Got the red mist</a:t>
            </a:r>
            <a:endParaRPr lang="pt-BR" b="1" dirty="0">
              <a:latin typeface="Futura Bk BT" panose="020B0502020204020303" pitchFamily="34" charset="0"/>
            </a:endParaRPr>
          </a:p>
        </p:txBody>
      </p:sp>
      <p:pic>
        <p:nvPicPr>
          <p:cNvPr id="5" name="Espaço Reservado para Conteúdo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7553" y="200539"/>
            <a:ext cx="4816747" cy="6422330"/>
          </a:xfrm>
        </p:spPr>
      </p:pic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en-US" sz="2800" dirty="0">
                <a:latin typeface="Futura Bk BT" panose="020B0502020204020303" pitchFamily="34" charset="0"/>
              </a:rPr>
              <a:t>A feeling of extreme competitiveness or anger that temporarily clouds one's judgment.</a:t>
            </a:r>
            <a:endParaRPr lang="pt-BR" sz="2800" dirty="0">
              <a:latin typeface="Futura Bk BT" panose="020B05020202040203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53286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sz="5400" b="1" dirty="0" smtClean="0">
                <a:latin typeface="Futura Bk BT" panose="020B0502020204020303" pitchFamily="34" charset="0"/>
              </a:rPr>
              <a:t>5. A storm in a teacup</a:t>
            </a:r>
            <a:endParaRPr lang="pt-BR" sz="5400" b="1" dirty="0">
              <a:latin typeface="Futura Bk BT" panose="020B0502020204020303" pitchFamily="34" charset="0"/>
            </a:endParaRPr>
          </a:p>
        </p:txBody>
      </p:sp>
      <p:pic>
        <p:nvPicPr>
          <p:cNvPr id="5" name="Espaço Reservado para Conteúdo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4573" y="186441"/>
            <a:ext cx="3613143" cy="6423366"/>
          </a:xfrm>
        </p:spPr>
      </p:pic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en-US" sz="2800" dirty="0" smtClean="0">
                <a:latin typeface="Futura Bk BT" panose="020B0502020204020303" pitchFamily="34" charset="0"/>
              </a:rPr>
              <a:t>A lot of</a:t>
            </a:r>
            <a:r>
              <a:rPr lang="en-US" sz="2800" dirty="0">
                <a:latin typeface="Futura Bk BT" panose="020B0502020204020303" pitchFamily="34" charset="0"/>
              </a:rPr>
              <a:t> unnecessary anger and worry about a matter that is not </a:t>
            </a:r>
            <a:r>
              <a:rPr lang="en-US" sz="2800" dirty="0" smtClean="0">
                <a:latin typeface="Futura Bk BT" panose="020B0502020204020303" pitchFamily="34" charset="0"/>
              </a:rPr>
              <a:t>important.</a:t>
            </a:r>
            <a:endParaRPr lang="pt-BR" sz="2800" dirty="0">
              <a:latin typeface="Futura Bk BT" panose="020B05020202040203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91420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t-BR" sz="4800" dirty="0" smtClean="0"/>
              <a:t>What are phrasal verbs?</a:t>
            </a:r>
            <a:endParaRPr lang="pt-BR" sz="4800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>
                <a:latin typeface="Futura Bk BT" panose="020B0502020204020303" pitchFamily="34" charset="0"/>
              </a:rPr>
              <a:t>A phrasal verb is a combination of words (a verb + a preposition or verb +adverb) that when used together, usually take on a different meaning to that of the original verb</a:t>
            </a:r>
            <a:r>
              <a:rPr lang="en-US" sz="2400" dirty="0" smtClean="0">
                <a:latin typeface="Futura Bk BT" panose="020B0502020204020303" pitchFamily="34" charset="0"/>
              </a:rPr>
              <a:t>.</a:t>
            </a:r>
          </a:p>
          <a:p>
            <a:pPr marL="0" indent="0" algn="ctr">
              <a:buNone/>
            </a:pPr>
            <a:endParaRPr lang="en-US" sz="2400" dirty="0" smtClean="0">
              <a:latin typeface="Futura Bk BT" panose="020B0502020204020303" pitchFamily="34" charset="0"/>
            </a:endParaRPr>
          </a:p>
          <a:p>
            <a:endParaRPr lang="pt-BR" sz="2400" dirty="0">
              <a:latin typeface="Futura Bk BT" panose="020B05020202040203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6398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836024" y="117566"/>
            <a:ext cx="10907486" cy="6544491"/>
          </a:xfrm>
        </p:spPr>
        <p:txBody>
          <a:bodyPr>
            <a:normAutofit fontScale="92500" lnSpcReduction="10000"/>
          </a:bodyPr>
          <a:lstStyle/>
          <a:p>
            <a:pPr algn="ctr"/>
            <a:r>
              <a:rPr lang="pt-BR" sz="2400" dirty="0" smtClean="0">
                <a:latin typeface="Futura Bk BT" panose="020B0502020204020303" pitchFamily="34" charset="0"/>
              </a:rPr>
              <a:t>Idioms and other expressions using </a:t>
            </a:r>
            <a:r>
              <a:rPr lang="pt-BR" sz="2400" u="sng" dirty="0" smtClean="0">
                <a:latin typeface="Futura Bk BT" panose="020B0502020204020303" pitchFamily="34" charset="0"/>
              </a:rPr>
              <a:t>animals:</a:t>
            </a:r>
          </a:p>
          <a:p>
            <a:r>
              <a:rPr lang="en-US" dirty="0" smtClean="0">
                <a:latin typeface="Futura Bk BT" panose="020B0502020204020303" pitchFamily="34" charset="0"/>
              </a:rPr>
              <a:t>(2) I'm not </a:t>
            </a:r>
            <a:r>
              <a:rPr lang="en-US" b="1" dirty="0" smtClean="0">
                <a:latin typeface="Futura Bk BT" panose="020B0502020204020303" pitchFamily="34" charset="0"/>
              </a:rPr>
              <a:t>going out </a:t>
            </a:r>
            <a:r>
              <a:rPr lang="en-US" dirty="0" smtClean="0">
                <a:latin typeface="Futura Bk BT" panose="020B0502020204020303" pitchFamily="34" charset="0"/>
              </a:rPr>
              <a:t>with you looking like that. </a:t>
            </a:r>
          </a:p>
          <a:p>
            <a:pPr marL="0" indent="0">
              <a:buNone/>
            </a:pPr>
            <a:r>
              <a:rPr lang="en-US" dirty="0" smtClean="0">
                <a:latin typeface="Futura Bk BT" panose="020B0502020204020303" pitchFamily="34" charset="0"/>
              </a:rPr>
              <a:t>Go out - </a:t>
            </a:r>
            <a:r>
              <a:rPr lang="en-US" dirty="0">
                <a:latin typeface="Futura Bk BT" panose="020B0502020204020303" pitchFamily="34" charset="0"/>
              </a:rPr>
              <a:t>leave home to go on a social </a:t>
            </a:r>
            <a:r>
              <a:rPr lang="en-US" dirty="0" smtClean="0">
                <a:latin typeface="Futura Bk BT" panose="020B0502020204020303" pitchFamily="34" charset="0"/>
              </a:rPr>
              <a:t>event.</a:t>
            </a:r>
          </a:p>
          <a:p>
            <a:pPr algn="ctr"/>
            <a:r>
              <a:rPr lang="pt-BR" sz="2400" dirty="0">
                <a:latin typeface="Futura Bk BT" panose="020B0502020204020303" pitchFamily="34" charset="0"/>
              </a:rPr>
              <a:t>Idioms and other expressions </a:t>
            </a:r>
            <a:r>
              <a:rPr lang="pt-BR" sz="2400" dirty="0" smtClean="0">
                <a:latin typeface="Futura Bk BT" panose="020B0502020204020303" pitchFamily="34" charset="0"/>
              </a:rPr>
              <a:t>using </a:t>
            </a:r>
            <a:r>
              <a:rPr lang="pt-BR" sz="2400" u="sng" dirty="0" smtClean="0">
                <a:latin typeface="Futura Bk BT" panose="020B0502020204020303" pitchFamily="34" charset="0"/>
              </a:rPr>
              <a:t>clothes:</a:t>
            </a:r>
          </a:p>
          <a:p>
            <a:r>
              <a:rPr lang="en-US" dirty="0" smtClean="0">
                <a:latin typeface="Futura Bk BT" panose="020B0502020204020303" pitchFamily="34" charset="0"/>
              </a:rPr>
              <a:t>(10) […] he </a:t>
            </a:r>
            <a:r>
              <a:rPr lang="en-US" dirty="0">
                <a:latin typeface="Futura Bk BT" panose="020B0502020204020303" pitchFamily="34" charset="0"/>
              </a:rPr>
              <a:t>would have to </a:t>
            </a:r>
            <a:r>
              <a:rPr lang="en-US" b="1" dirty="0">
                <a:latin typeface="Futura Bk BT" panose="020B0502020204020303" pitchFamily="34" charset="0"/>
              </a:rPr>
              <a:t>move me down </a:t>
            </a:r>
            <a:r>
              <a:rPr lang="en-US" dirty="0">
                <a:latin typeface="Futura Bk BT" panose="020B0502020204020303" pitchFamily="34" charset="0"/>
              </a:rPr>
              <a:t>to a lower class</a:t>
            </a:r>
            <a:r>
              <a:rPr lang="en-US" dirty="0" smtClean="0">
                <a:latin typeface="Futura Bk BT" panose="020B0502020204020303" pitchFamily="34" charset="0"/>
              </a:rPr>
              <a:t>.</a:t>
            </a:r>
            <a:endParaRPr lang="pt-BR" u="sng" dirty="0" smtClean="0">
              <a:latin typeface="Futura Bk BT" panose="020B0502020204020303" pitchFamily="34" charset="0"/>
            </a:endParaRPr>
          </a:p>
          <a:p>
            <a:pPr marL="0" indent="0">
              <a:buNone/>
            </a:pPr>
            <a:r>
              <a:rPr lang="en-US" dirty="0" smtClean="0">
                <a:latin typeface="Futura Bk BT" panose="020B0502020204020303" pitchFamily="34" charset="0"/>
              </a:rPr>
              <a:t>Move down - </a:t>
            </a:r>
            <a:r>
              <a:rPr lang="en-US" dirty="0">
                <a:latin typeface="Futura Bk BT" panose="020B0502020204020303" pitchFamily="34" charset="0"/>
              </a:rPr>
              <a:t>to change to a lower group, rank, or </a:t>
            </a:r>
            <a:r>
              <a:rPr lang="en-US" dirty="0" smtClean="0">
                <a:latin typeface="Futura Bk BT" panose="020B0502020204020303" pitchFamily="34" charset="0"/>
              </a:rPr>
              <a:t>level.</a:t>
            </a:r>
          </a:p>
          <a:p>
            <a:pPr algn="ctr"/>
            <a:r>
              <a:rPr lang="pt-BR" sz="2400" dirty="0">
                <a:latin typeface="Futura Bk BT" panose="020B0502020204020303" pitchFamily="34" charset="0"/>
              </a:rPr>
              <a:t>Idioms and other expressions </a:t>
            </a:r>
            <a:r>
              <a:rPr lang="pt-BR" sz="2400" dirty="0" smtClean="0">
                <a:latin typeface="Futura Bk BT" panose="020B0502020204020303" pitchFamily="34" charset="0"/>
              </a:rPr>
              <a:t>using </a:t>
            </a:r>
            <a:r>
              <a:rPr lang="pt-BR" sz="2400" u="sng" dirty="0" smtClean="0">
                <a:latin typeface="Futura Bk BT" panose="020B0502020204020303" pitchFamily="34" charset="0"/>
              </a:rPr>
              <a:t>colours:</a:t>
            </a:r>
          </a:p>
          <a:p>
            <a:r>
              <a:rPr lang="en-US" dirty="0" smtClean="0">
                <a:latin typeface="Futura Bk BT" panose="020B0502020204020303" pitchFamily="34" charset="0"/>
              </a:rPr>
              <a:t>(8) – […] instead </a:t>
            </a:r>
            <a:r>
              <a:rPr lang="en-US" dirty="0">
                <a:latin typeface="Futura Bk BT" panose="020B0502020204020303" pitchFamily="34" charset="0"/>
              </a:rPr>
              <a:t>of </a:t>
            </a:r>
            <a:r>
              <a:rPr lang="en-US" b="1" dirty="0">
                <a:latin typeface="Futura Bk BT" panose="020B0502020204020303" pitchFamily="34" charset="0"/>
              </a:rPr>
              <a:t>running away </a:t>
            </a:r>
            <a:r>
              <a:rPr lang="en-US" dirty="0">
                <a:latin typeface="Futura Bk BT" panose="020B0502020204020303" pitchFamily="34" charset="0"/>
              </a:rPr>
              <a:t>she started </a:t>
            </a:r>
            <a:r>
              <a:rPr lang="en-US" dirty="0" smtClean="0">
                <a:latin typeface="Futura Bk BT" panose="020B0502020204020303" pitchFamily="34" charset="0"/>
              </a:rPr>
              <a:t>screaming.</a:t>
            </a:r>
          </a:p>
          <a:p>
            <a:pPr marL="0" indent="0">
              <a:buNone/>
            </a:pPr>
            <a:r>
              <a:rPr lang="en-US" dirty="0" smtClean="0">
                <a:latin typeface="Futura Bk BT" panose="020B0502020204020303" pitchFamily="34" charset="0"/>
              </a:rPr>
              <a:t>Run away - </a:t>
            </a:r>
            <a:r>
              <a:rPr lang="pt-BR" dirty="0">
                <a:latin typeface="Futura Bk BT" panose="020B0502020204020303" pitchFamily="34" charset="0"/>
              </a:rPr>
              <a:t>leave unexpectedly, </a:t>
            </a:r>
            <a:r>
              <a:rPr lang="pt-BR" dirty="0" smtClean="0">
                <a:latin typeface="Futura Bk BT" panose="020B0502020204020303" pitchFamily="34" charset="0"/>
              </a:rPr>
              <a:t>escape.</a:t>
            </a:r>
          </a:p>
          <a:p>
            <a:pPr algn="ctr"/>
            <a:r>
              <a:rPr lang="pt-BR" sz="2400" dirty="0">
                <a:latin typeface="Futura Bk BT" panose="020B0502020204020303" pitchFamily="34" charset="0"/>
              </a:rPr>
              <a:t>Idioms and other expressions to talk about </a:t>
            </a:r>
            <a:r>
              <a:rPr lang="pt-BR" sz="2400" u="sng" dirty="0">
                <a:latin typeface="Futura Bk BT" panose="020B0502020204020303" pitchFamily="34" charset="0"/>
              </a:rPr>
              <a:t>health, feelings and </a:t>
            </a:r>
            <a:r>
              <a:rPr lang="pt-BR" sz="2400" u="sng" dirty="0" smtClean="0">
                <a:latin typeface="Futura Bk BT" panose="020B0502020204020303" pitchFamily="34" charset="0"/>
              </a:rPr>
              <a:t>emotions:</a:t>
            </a:r>
          </a:p>
          <a:p>
            <a:r>
              <a:rPr lang="pt-BR" dirty="0" smtClean="0">
                <a:latin typeface="Futura Bk BT" panose="020B0502020204020303" pitchFamily="34" charset="0"/>
              </a:rPr>
              <a:t>(29) </a:t>
            </a:r>
            <a:r>
              <a:rPr lang="en-US" dirty="0">
                <a:latin typeface="Futura Bk BT" panose="020B0502020204020303" pitchFamily="34" charset="0"/>
              </a:rPr>
              <a:t>Camilla has </a:t>
            </a:r>
            <a:r>
              <a:rPr lang="en-US" b="1" dirty="0">
                <a:latin typeface="Futura Bk BT" panose="020B0502020204020303" pitchFamily="34" charset="0"/>
              </a:rPr>
              <a:t>come down with </a:t>
            </a:r>
            <a:r>
              <a:rPr lang="en-US" dirty="0">
                <a:latin typeface="Futura Bk BT" panose="020B0502020204020303" pitchFamily="34" charset="0"/>
              </a:rPr>
              <a:t>something</a:t>
            </a:r>
            <a:r>
              <a:rPr lang="en-US" dirty="0" smtClean="0">
                <a:latin typeface="Futura Bk BT" panose="020B0502020204020303" pitchFamily="34" charset="0"/>
              </a:rPr>
              <a:t>.</a:t>
            </a:r>
          </a:p>
          <a:p>
            <a:pPr marL="0" indent="0">
              <a:buNone/>
            </a:pPr>
            <a:r>
              <a:rPr lang="pt-BR" dirty="0" smtClean="0">
                <a:latin typeface="Futura Bk BT" panose="020B0502020204020303" pitchFamily="34" charset="0"/>
              </a:rPr>
              <a:t>Come down with </a:t>
            </a:r>
            <a:r>
              <a:rPr lang="pt-BR" i="1" dirty="0" smtClean="0">
                <a:latin typeface="Futura Bk BT" panose="020B0502020204020303" pitchFamily="34" charset="0"/>
              </a:rPr>
              <a:t>something </a:t>
            </a:r>
            <a:r>
              <a:rPr lang="pt-BR" dirty="0" smtClean="0">
                <a:latin typeface="Futura Bk BT" panose="020B0502020204020303" pitchFamily="34" charset="0"/>
              </a:rPr>
              <a:t>– become sick.</a:t>
            </a:r>
          </a:p>
          <a:p>
            <a:pPr algn="ctr"/>
            <a:r>
              <a:rPr lang="pt-BR" sz="2400" dirty="0">
                <a:latin typeface="Futura Bk BT" panose="020B0502020204020303" pitchFamily="34" charset="0"/>
              </a:rPr>
              <a:t>Idioms and other expressions that use words connected with the </a:t>
            </a:r>
            <a:r>
              <a:rPr lang="pt-BR" sz="2400" u="sng" dirty="0" smtClean="0">
                <a:latin typeface="Futura Bk BT" panose="020B0502020204020303" pitchFamily="34" charset="0"/>
              </a:rPr>
              <a:t>weather:</a:t>
            </a:r>
          </a:p>
          <a:p>
            <a:r>
              <a:rPr lang="en-US" dirty="0" smtClean="0">
                <a:latin typeface="Futura Bk BT" panose="020B0502020204020303" pitchFamily="34" charset="0"/>
              </a:rPr>
              <a:t>(14) I </a:t>
            </a:r>
            <a:r>
              <a:rPr lang="en-US" dirty="0">
                <a:latin typeface="Futura Bk BT" panose="020B0502020204020303" pitchFamily="34" charset="0"/>
              </a:rPr>
              <a:t>got a parking ticket, then someone drove into my car in the supermarket car park, and to top it all I </a:t>
            </a:r>
            <a:r>
              <a:rPr lang="en-US" b="1" dirty="0">
                <a:latin typeface="Futura Bk BT" panose="020B0502020204020303" pitchFamily="34" charset="0"/>
              </a:rPr>
              <a:t>ran out </a:t>
            </a:r>
            <a:r>
              <a:rPr lang="en-US" dirty="0">
                <a:latin typeface="Futura Bk BT" panose="020B0502020204020303" pitchFamily="34" charset="0"/>
              </a:rPr>
              <a:t>of petrol</a:t>
            </a:r>
            <a:r>
              <a:rPr lang="en-US" dirty="0" smtClean="0">
                <a:latin typeface="Futura Bk BT" panose="020B0502020204020303" pitchFamily="34" charset="0"/>
              </a:rPr>
              <a:t>.</a:t>
            </a:r>
          </a:p>
          <a:p>
            <a:pPr marL="0" indent="0">
              <a:buNone/>
            </a:pPr>
            <a:r>
              <a:rPr lang="pt-BR" dirty="0" smtClean="0">
                <a:latin typeface="Futura Bk BT" panose="020B0502020204020303" pitchFamily="34" charset="0"/>
              </a:rPr>
              <a:t>Run out - </a:t>
            </a:r>
            <a:r>
              <a:rPr lang="pt-BR" dirty="0">
                <a:latin typeface="Futura Bk BT" panose="020B0502020204020303" pitchFamily="34" charset="0"/>
              </a:rPr>
              <a:t>have none left</a:t>
            </a:r>
            <a:endParaRPr lang="pt-BR" dirty="0" smtClean="0">
              <a:latin typeface="Futura Bk BT" panose="020B0502020204020303" pitchFamily="34" charset="0"/>
            </a:endParaRPr>
          </a:p>
          <a:p>
            <a:pPr algn="ctr"/>
            <a:endParaRPr lang="pt-BR" dirty="0" smtClean="0">
              <a:latin typeface="Futura Bk BT" panose="020B0502020204020303" pitchFamily="34" charset="0"/>
            </a:endParaRPr>
          </a:p>
          <a:p>
            <a:pPr marL="0" indent="0">
              <a:buNone/>
            </a:pP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3640794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3899" y="685800"/>
            <a:ext cx="3952603" cy="2157884"/>
          </a:xfrm>
        </p:spPr>
        <p:txBody>
          <a:bodyPr/>
          <a:lstStyle/>
          <a:p>
            <a:pPr algn="ctr"/>
            <a:r>
              <a:rPr lang="pt-BR" sz="5400" b="1" dirty="0" smtClean="0">
                <a:latin typeface="Futura Bk BT" panose="020B0502020204020303" pitchFamily="34" charset="0"/>
              </a:rPr>
              <a:t>1. A little bird told me</a:t>
            </a:r>
            <a:endParaRPr lang="pt-BR" sz="5400" b="1" dirty="0">
              <a:latin typeface="Futura Bk BT" panose="020B0502020204020303" pitchFamily="34" charset="0"/>
            </a:endParaRPr>
          </a:p>
        </p:txBody>
      </p:sp>
      <p:pic>
        <p:nvPicPr>
          <p:cNvPr id="5" name="Espaço Reservado para Conteúdo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8486" y="124097"/>
            <a:ext cx="3696748" cy="6571997"/>
          </a:xfrm>
        </p:spPr>
      </p:pic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sz="3200" dirty="0">
                <a:latin typeface="Futura Bk BT" panose="020B0502020204020303" pitchFamily="34" charset="0"/>
              </a:rPr>
              <a:t>Said if you know who gave you the information being discussed but do not want to say who it </a:t>
            </a:r>
            <a:r>
              <a:rPr lang="en-US" sz="3200" dirty="0" smtClean="0">
                <a:latin typeface="Futura Bk BT" panose="020B0502020204020303" pitchFamily="34" charset="0"/>
              </a:rPr>
              <a:t>was.</a:t>
            </a:r>
            <a:endParaRPr lang="en-US" sz="3200" dirty="0">
              <a:latin typeface="Futura Bk BT" panose="020B0502020204020303" pitchFamily="34" charset="0"/>
            </a:endParaRP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6262652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1939834"/>
          </a:xfrm>
        </p:spPr>
        <p:txBody>
          <a:bodyPr/>
          <a:lstStyle/>
          <a:p>
            <a:pPr algn="ctr"/>
            <a:r>
              <a:rPr lang="pt-BR" sz="5400" b="1" dirty="0" smtClean="0">
                <a:latin typeface="Futura Bk BT" panose="020B0502020204020303" pitchFamily="34" charset="0"/>
              </a:rPr>
              <a:t>2. Dark horse</a:t>
            </a:r>
            <a:endParaRPr lang="pt-BR" sz="5400" b="1" dirty="0">
              <a:latin typeface="Futura Bk BT" panose="020B0502020204020303" pitchFamily="34" charset="0"/>
            </a:endParaRP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300446" y="2849995"/>
            <a:ext cx="4676504" cy="3011056"/>
          </a:xfrm>
        </p:spPr>
        <p:txBody>
          <a:bodyPr>
            <a:normAutofit/>
          </a:bodyPr>
          <a:lstStyle/>
          <a:p>
            <a:pPr algn="just"/>
            <a:r>
              <a:rPr lang="en-US" sz="2800" dirty="0">
                <a:latin typeface="Futura Bk BT" panose="020B0502020204020303" pitchFamily="34" charset="0"/>
              </a:rPr>
              <a:t>A person who keeps their interests and ideas secret, </a:t>
            </a:r>
            <a:r>
              <a:rPr lang="en-US" sz="2800" dirty="0" smtClean="0">
                <a:latin typeface="Futura Bk BT" panose="020B0502020204020303" pitchFamily="34" charset="0"/>
              </a:rPr>
              <a:t>especially</a:t>
            </a:r>
            <a:r>
              <a:rPr lang="en-US" sz="2800" dirty="0">
                <a:latin typeface="Futura Bk BT" panose="020B0502020204020303" pitchFamily="34" charset="0"/>
              </a:rPr>
              <a:t> someone who has a surprising ability or </a:t>
            </a:r>
            <a:r>
              <a:rPr lang="en-US" sz="2800" dirty="0" smtClean="0">
                <a:latin typeface="Futura Bk BT" panose="020B0502020204020303" pitchFamily="34" charset="0"/>
              </a:rPr>
              <a:t>skill.</a:t>
            </a:r>
            <a:endParaRPr lang="en-US" sz="2800" dirty="0">
              <a:latin typeface="Futura Bk BT" panose="020B0502020204020303" pitchFamily="34" charset="0"/>
            </a:endParaRPr>
          </a:p>
          <a:p>
            <a:endParaRPr lang="pt-BR" dirty="0"/>
          </a:p>
        </p:txBody>
      </p:sp>
      <p:pic>
        <p:nvPicPr>
          <p:cNvPr id="7" name="Espaço Reservado para Conteúdo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3012" y="1775054"/>
            <a:ext cx="6196608" cy="3345586"/>
          </a:xfrm>
        </p:spPr>
      </p:pic>
    </p:spTree>
    <p:extLst>
      <p:ext uri="{BB962C8B-B14F-4D97-AF65-F5344CB8AC3E}">
        <p14:creationId xmlns:p14="http://schemas.microsoft.com/office/powerpoint/2010/main" val="12208007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3900" y="685801"/>
            <a:ext cx="3855720" cy="2214153"/>
          </a:xfrm>
        </p:spPr>
        <p:txBody>
          <a:bodyPr/>
          <a:lstStyle/>
          <a:p>
            <a:pPr algn="ctr"/>
            <a:r>
              <a:rPr lang="pt-BR" sz="5400" b="1" dirty="0" smtClean="0">
                <a:latin typeface="Futura Bk BT" panose="020B0502020204020303" pitchFamily="34" charset="0"/>
              </a:rPr>
              <a:t>3. Make a pig of oneself</a:t>
            </a:r>
            <a:endParaRPr lang="pt-BR" sz="5400" b="1" dirty="0">
              <a:latin typeface="Futura Bk BT" panose="020B0502020204020303" pitchFamily="34" charset="0"/>
            </a:endParaRP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723900" y="3408437"/>
            <a:ext cx="3855720" cy="2862943"/>
          </a:xfrm>
        </p:spPr>
        <p:txBody>
          <a:bodyPr>
            <a:normAutofit/>
          </a:bodyPr>
          <a:lstStyle/>
          <a:p>
            <a:r>
              <a:rPr lang="pt-BR" sz="3200" dirty="0" smtClean="0"/>
              <a:t>Too eat too much.</a:t>
            </a:r>
            <a:endParaRPr lang="pt-BR" sz="3200" dirty="0"/>
          </a:p>
        </p:txBody>
      </p:sp>
      <p:pic>
        <p:nvPicPr>
          <p:cNvPr id="7" name="Espaço Reservado para Conteúdo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6551" y="176347"/>
            <a:ext cx="4848135" cy="6464180"/>
          </a:xfrm>
        </p:spPr>
      </p:pic>
    </p:spTree>
    <p:extLst>
      <p:ext uri="{BB962C8B-B14F-4D97-AF65-F5344CB8AC3E}">
        <p14:creationId xmlns:p14="http://schemas.microsoft.com/office/powerpoint/2010/main" val="32718355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95052" y="973183"/>
            <a:ext cx="4004854" cy="1469571"/>
          </a:xfrm>
        </p:spPr>
        <p:txBody>
          <a:bodyPr/>
          <a:lstStyle/>
          <a:p>
            <a:pPr algn="ctr"/>
            <a:r>
              <a:rPr lang="pt-BR" sz="5400" b="1" dirty="0" smtClean="0">
                <a:latin typeface="Futura Bk BT" panose="020B0502020204020303" pitchFamily="34" charset="0"/>
              </a:rPr>
              <a:t>4. Smell a rat </a:t>
            </a:r>
            <a:endParaRPr lang="pt-BR" sz="5400" b="1" dirty="0">
              <a:latin typeface="Futura Bk BT" panose="020B0502020204020303" pitchFamily="34" charset="0"/>
            </a:endParaRPr>
          </a:p>
        </p:txBody>
      </p:sp>
      <p:pic>
        <p:nvPicPr>
          <p:cNvPr id="5" name="Espaço Reservado para Conteúdo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3944" y="265358"/>
            <a:ext cx="3853542" cy="6390658"/>
          </a:xfrm>
        </p:spPr>
      </p:pic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535577" y="2612571"/>
            <a:ext cx="4323805" cy="3254829"/>
          </a:xfrm>
        </p:spPr>
        <p:txBody>
          <a:bodyPr>
            <a:normAutofit/>
          </a:bodyPr>
          <a:lstStyle/>
          <a:p>
            <a:r>
              <a:rPr lang="en-US" sz="3200" dirty="0">
                <a:latin typeface="Futura Bk BT" panose="020B0502020204020303" pitchFamily="34" charset="0"/>
              </a:rPr>
              <a:t>To recognize that something is not as it appears to be or that something dishonest is </a:t>
            </a:r>
            <a:r>
              <a:rPr lang="en-US" sz="3200" dirty="0" smtClean="0">
                <a:latin typeface="Futura Bk BT" panose="020B0502020204020303" pitchFamily="34" charset="0"/>
              </a:rPr>
              <a:t>happening.</a:t>
            </a:r>
            <a:endParaRPr lang="en-US" sz="3200" dirty="0">
              <a:latin typeface="Futura Bk BT" panose="020B0502020204020303" pitchFamily="34" charset="0"/>
            </a:endParaRP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6115377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3900" y="953832"/>
            <a:ext cx="3855720" cy="1889851"/>
          </a:xfrm>
        </p:spPr>
        <p:txBody>
          <a:bodyPr/>
          <a:lstStyle/>
          <a:p>
            <a:pPr algn="ctr"/>
            <a:r>
              <a:rPr lang="pt-BR" sz="5400" b="1" dirty="0" smtClean="0">
                <a:latin typeface="Futura Bk BT" panose="020B0502020204020303" pitchFamily="34" charset="0"/>
              </a:rPr>
              <a:t>5. A fish out of water</a:t>
            </a:r>
            <a:r>
              <a:rPr lang="pt-BR" sz="5400" dirty="0" smtClean="0">
                <a:latin typeface="Futura Bk BT" panose="020B0502020204020303" pitchFamily="34" charset="0"/>
              </a:rPr>
              <a:t> </a:t>
            </a:r>
            <a:endParaRPr lang="pt-BR" sz="5400" dirty="0">
              <a:latin typeface="Futura Bk BT" panose="020B0502020204020303" pitchFamily="34" charset="0"/>
            </a:endParaRPr>
          </a:p>
        </p:txBody>
      </p:sp>
      <p:pic>
        <p:nvPicPr>
          <p:cNvPr id="5" name="Espaço Reservado para Conteúdo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1530" y="953833"/>
            <a:ext cx="6304681" cy="4728510"/>
          </a:xfrm>
        </p:spPr>
      </p:pic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sz="3200" dirty="0">
                <a:latin typeface="Futura Bk BT" panose="020B0502020204020303" pitchFamily="34" charset="0"/>
              </a:rPr>
              <a:t>Someone who is uncomfortable in a specific </a:t>
            </a:r>
            <a:r>
              <a:rPr lang="en-US" sz="3200" dirty="0" smtClean="0">
                <a:latin typeface="Futura Bk BT" panose="020B0502020204020303" pitchFamily="34" charset="0"/>
              </a:rPr>
              <a:t>situation.</a:t>
            </a:r>
            <a:endParaRPr lang="en-US" sz="3600" dirty="0">
              <a:latin typeface="Futura Bk BT" panose="020B0502020204020303" pitchFamily="34" charset="0"/>
            </a:endParaRP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4227885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593668" y="2318656"/>
            <a:ext cx="9601200" cy="1796143"/>
          </a:xfrm>
        </p:spPr>
        <p:txBody>
          <a:bodyPr>
            <a:noAutofit/>
          </a:bodyPr>
          <a:lstStyle/>
          <a:p>
            <a:pPr algn="ctr"/>
            <a:r>
              <a:rPr lang="pt-BR" sz="6000" dirty="0">
                <a:latin typeface="Futura Bk BT" panose="020B0502020204020303" pitchFamily="34" charset="0"/>
              </a:rPr>
              <a:t>Idioms and other expressions using </a:t>
            </a:r>
            <a:r>
              <a:rPr lang="pt-BR" sz="6000" u="sng" dirty="0" smtClean="0">
                <a:latin typeface="Futura Bk BT" panose="020B0502020204020303" pitchFamily="34" charset="0"/>
              </a:rPr>
              <a:t>clothes</a:t>
            </a:r>
            <a:endParaRPr lang="pt-BR" sz="6000" dirty="0"/>
          </a:p>
        </p:txBody>
      </p:sp>
    </p:spTree>
    <p:extLst>
      <p:ext uri="{BB962C8B-B14F-4D97-AF65-F5344CB8AC3E}">
        <p14:creationId xmlns:p14="http://schemas.microsoft.com/office/powerpoint/2010/main" val="41826393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Crop">
  <a:themeElements>
    <a:clrScheme name="Crop">
      <a:dk1>
        <a:sysClr val="windowText" lastClr="000000"/>
      </a:dk1>
      <a:lt1>
        <a:sysClr val="window" lastClr="FFFFFF"/>
      </a:lt1>
      <a:dk2>
        <a:srgbClr val="432A30"/>
      </a:dk2>
      <a:lt2>
        <a:srgbClr val="F2F2F0"/>
      </a:lt2>
      <a:accent1>
        <a:srgbClr val="836C9F"/>
      </a:accent1>
      <a:accent2>
        <a:srgbClr val="BDAB56"/>
      </a:accent2>
      <a:accent3>
        <a:srgbClr val="B0565D"/>
      </a:accent3>
      <a:accent4>
        <a:srgbClr val="55B1BC"/>
      </a:accent4>
      <a:accent5>
        <a:srgbClr val="4D925F"/>
      </a:accent5>
      <a:accent6>
        <a:srgbClr val="E08C4A"/>
      </a:accent6>
      <a:hlink>
        <a:srgbClr val="55B1BC"/>
      </a:hlink>
      <a:folHlink>
        <a:srgbClr val="836C9F"/>
      </a:folHlink>
    </a:clrScheme>
    <a:fontScheme name="Crop">
      <a:maj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Crop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34925" cap="flat" cmpd="sng" algn="in">
          <a:solidFill>
            <a:schemeClr val="phClr"/>
          </a:solidFill>
          <a:prstDash val="solid"/>
        </a:ln>
        <a:ln w="1905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rop" id="{EC9488ED-E761-4D60-9AC4-764D1FE2C171}" vid="{9270AA94-2367-4B1E-B579-26147B222BD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TM10001105[[fn=Cortar]]</Template>
  <TotalTime>355</TotalTime>
  <Words>419</Words>
  <Application>Microsoft Office PowerPoint</Application>
  <PresentationFormat>Widescreen</PresentationFormat>
  <Paragraphs>84</Paragraphs>
  <Slides>34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2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34</vt:i4>
      </vt:variant>
    </vt:vector>
  </HeadingPairs>
  <TitlesOfParts>
    <vt:vector size="37" baseType="lpstr">
      <vt:lpstr>Franklin Gothic Book</vt:lpstr>
      <vt:lpstr>Futura Bk BT</vt:lpstr>
      <vt:lpstr>Crop</vt:lpstr>
      <vt:lpstr>Idioms and phrasal verbs</vt:lpstr>
      <vt:lpstr>What are idioms?</vt:lpstr>
      <vt:lpstr>Idioms and other expressions using animals</vt:lpstr>
      <vt:lpstr>1. A little bird told me</vt:lpstr>
      <vt:lpstr>2. Dark horse</vt:lpstr>
      <vt:lpstr>3. Make a pig of oneself</vt:lpstr>
      <vt:lpstr>4. Smell a rat </vt:lpstr>
      <vt:lpstr>5. A fish out of water </vt:lpstr>
      <vt:lpstr>Idioms and other expressions using clothes</vt:lpstr>
      <vt:lpstr>1. Hand in glove</vt:lpstr>
      <vt:lpstr>2. The gloves are off</vt:lpstr>
      <vt:lpstr>3. Take the hat off to</vt:lpstr>
      <vt:lpstr>4. Get the boot</vt:lpstr>
      <vt:lpstr>5. The pants off</vt:lpstr>
      <vt:lpstr>Idioms and other expressions using colours</vt:lpstr>
      <vt:lpstr>1. See red</vt:lpstr>
      <vt:lpstr>2. Once in a blue moon</vt:lpstr>
      <vt:lpstr>3. White lie</vt:lpstr>
      <vt:lpstr>4. Green light</vt:lpstr>
      <vt:lpstr>5. Red-hot</vt:lpstr>
      <vt:lpstr>Idioms and other expressions to talk about health, feelings and emotions</vt:lpstr>
      <vt:lpstr>1. Feel blue</vt:lpstr>
      <vt:lpstr>2. In good shape</vt:lpstr>
      <vt:lpstr>3. On cloud nine</vt:lpstr>
      <vt:lpstr>4. Over the moon</vt:lpstr>
      <vt:lpstr>5. In black mood</vt:lpstr>
      <vt:lpstr>Idioms and other expressions that use words connected with the weather</vt:lpstr>
      <vt:lpstr>1. Mind is a fog</vt:lpstr>
      <vt:lpstr>2. Sunny disposition</vt:lpstr>
      <vt:lpstr>3. Run like the wind</vt:lpstr>
      <vt:lpstr>4. Got the red mist</vt:lpstr>
      <vt:lpstr>5. A storm in a teacup</vt:lpstr>
      <vt:lpstr>What are phrasal verbs?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Idioms and phrasal verbs</dc:title>
  <dc:creator>Alyce Ewellin</dc:creator>
  <cp:lastModifiedBy>Alyce Ewellin</cp:lastModifiedBy>
  <cp:revision>15</cp:revision>
  <dcterms:created xsi:type="dcterms:W3CDTF">2019-10-13T17:41:13Z</dcterms:created>
  <dcterms:modified xsi:type="dcterms:W3CDTF">2019-10-13T23:36:32Z</dcterms:modified>
</cp:coreProperties>
</file>