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3" r:id="rId3"/>
    <p:sldId id="260" r:id="rId4"/>
    <p:sldId id="261" r:id="rId5"/>
    <p:sldId id="269" r:id="rId6"/>
    <p:sldId id="257" r:id="rId7"/>
    <p:sldId id="258" r:id="rId8"/>
    <p:sldId id="268" r:id="rId9"/>
    <p:sldId id="267" r:id="rId10"/>
    <p:sldId id="272" r:id="rId11"/>
    <p:sldId id="271" r:id="rId12"/>
    <p:sldId id="264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14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1A5CB158-CB73-44AA-89CE-9E40976E144E}" type="datetimeFigureOut">
              <a:rPr lang="pt-BR" smtClean="0"/>
              <a:t>07/04/2019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1B12500D-C863-4C87-9761-E4A0F33378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4308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B158-CB73-44AA-89CE-9E40976E144E}" type="datetimeFigureOut">
              <a:rPr lang="pt-BR" smtClean="0"/>
              <a:t>07/04/2019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500D-C863-4C87-9761-E4A0F33378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9710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B158-CB73-44AA-89CE-9E40976E144E}" type="datetimeFigureOut">
              <a:rPr lang="pt-BR" smtClean="0"/>
              <a:t>07/04/2019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500D-C863-4C87-9761-E4A0F33378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9981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B158-CB73-44AA-89CE-9E40976E144E}" type="datetimeFigureOut">
              <a:rPr lang="pt-BR" smtClean="0"/>
              <a:t>07/04/2019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500D-C863-4C87-9761-E4A0F33378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628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B158-CB73-44AA-89CE-9E40976E144E}" type="datetimeFigureOut">
              <a:rPr lang="pt-BR" smtClean="0"/>
              <a:t>07/04/2019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500D-C863-4C87-9761-E4A0F33378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001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B158-CB73-44AA-89CE-9E40976E144E}" type="datetimeFigureOut">
              <a:rPr lang="pt-BR" smtClean="0"/>
              <a:t>07/04/2019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500D-C863-4C87-9761-E4A0F33378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2106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B158-CB73-44AA-89CE-9E40976E144E}" type="datetimeFigureOut">
              <a:rPr lang="pt-BR" smtClean="0"/>
              <a:t>07/04/2019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500D-C863-4C87-9761-E4A0F33378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8303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B158-CB73-44AA-89CE-9E40976E144E}" type="datetimeFigureOut">
              <a:rPr lang="pt-BR" smtClean="0"/>
              <a:t>07/04/2019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500D-C863-4C87-9761-E4A0F33378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418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B158-CB73-44AA-89CE-9E40976E144E}" type="datetimeFigureOut">
              <a:rPr lang="pt-BR" smtClean="0"/>
              <a:t>07/04/2019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500D-C863-4C87-9761-E4A0F33378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4263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B158-CB73-44AA-89CE-9E40976E144E}" type="datetimeFigureOut">
              <a:rPr lang="pt-BR" smtClean="0"/>
              <a:t>07/04/2019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500D-C863-4C87-9761-E4A0F33378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6663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B158-CB73-44AA-89CE-9E40976E144E}" type="datetimeFigureOut">
              <a:rPr lang="pt-BR" smtClean="0"/>
              <a:t>07/04/2019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500D-C863-4C87-9761-E4A0F33378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8743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B158-CB73-44AA-89CE-9E40976E144E}" type="datetimeFigureOut">
              <a:rPr lang="pt-BR" smtClean="0"/>
              <a:t>07/04/2019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500D-C863-4C87-9761-E4A0F33378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2579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B158-CB73-44AA-89CE-9E40976E144E}" type="datetimeFigureOut">
              <a:rPr lang="pt-BR" smtClean="0"/>
              <a:t>07/04/2019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500D-C863-4C87-9761-E4A0F33378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3243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B158-CB73-44AA-89CE-9E40976E144E}" type="datetimeFigureOut">
              <a:rPr lang="pt-BR" smtClean="0"/>
              <a:t>07/04/2019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500D-C863-4C87-9761-E4A0F33378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6338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B158-CB73-44AA-89CE-9E40976E144E}" type="datetimeFigureOut">
              <a:rPr lang="pt-BR" smtClean="0"/>
              <a:t>07/04/2019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500D-C863-4C87-9761-E4A0F33378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1985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B158-CB73-44AA-89CE-9E40976E144E}" type="datetimeFigureOut">
              <a:rPr lang="pt-BR" smtClean="0"/>
              <a:t>07/04/2019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500D-C863-4C87-9761-E4A0F33378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2554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B158-CB73-44AA-89CE-9E40976E144E}" type="datetimeFigureOut">
              <a:rPr lang="pt-BR" smtClean="0"/>
              <a:t>07/04/2019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500D-C863-4C87-9761-E4A0F33378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3741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A5CB158-CB73-44AA-89CE-9E40976E144E}" type="datetimeFigureOut">
              <a:rPr lang="pt-BR" smtClean="0"/>
              <a:t>07/04/2019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B12500D-C863-4C87-9761-E4A0F33378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80128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infoescola.com/ingles/tempos-verbais-em-ingle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6000" dirty="0" smtClean="0">
                <a:latin typeface="Algerian" panose="04020705040A02060702" pitchFamily="82" charset="0"/>
              </a:rPr>
              <a:t>Past Progressive</a:t>
            </a:r>
            <a:endParaRPr lang="pt-BR" sz="6000" dirty="0">
              <a:latin typeface="Algerian" panose="04020705040A02060702" pitchFamily="8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>
                <a:latin typeface="Algerian" panose="04020705040A02060702" pitchFamily="82" charset="0"/>
              </a:rPr>
              <a:t>E ortografia com -ing</a:t>
            </a:r>
            <a:endParaRPr lang="pt-BR" sz="2400" dirty="0">
              <a:latin typeface="Algerian" panose="04020705040A02060702" pitchFamily="82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19" y="5380263"/>
            <a:ext cx="1075146" cy="1228739"/>
          </a:xfrm>
          <a:prstGeom prst="roundRect">
            <a:avLst>
              <a:gd name="adj" fmla="val 1785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9381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 série...</a:t>
            </a:r>
            <a:endParaRPr lang="pt-BR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" t="5949" r="59103" b="50832"/>
          <a:stretch/>
        </p:blipFill>
        <p:spPr bwMode="auto">
          <a:xfrm>
            <a:off x="6166279" y="275989"/>
            <a:ext cx="5388237" cy="31040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" t="5637" r="57254" b="50543"/>
          <a:stretch/>
        </p:blipFill>
        <p:spPr bwMode="auto">
          <a:xfrm>
            <a:off x="399235" y="2196189"/>
            <a:ext cx="5447789" cy="31262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" t="5671" r="58853" b="50821"/>
          <a:stretch/>
        </p:blipFill>
        <p:spPr bwMode="auto">
          <a:xfrm>
            <a:off x="6166278" y="3543296"/>
            <a:ext cx="5388238" cy="31262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038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72100" y="2536922"/>
            <a:ext cx="5314950" cy="1110288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pt-BR" sz="6000" dirty="0" smtClean="0">
                <a:latin typeface="Algerian" panose="04020705040A02060702" pitchFamily="82" charset="0"/>
                <a:ea typeface="Segoe UI" panose="020B0502040204020203" pitchFamily="34" charset="0"/>
                <a:cs typeface="Segoe UI" panose="020B0502040204020203" pitchFamily="34" charset="0"/>
              </a:rPr>
              <a:t>Activity</a:t>
            </a:r>
            <a:r>
              <a:rPr lang="pt-BR" sz="7200" dirty="0" smtClean="0">
                <a:latin typeface="Algerian" panose="04020705040A02060702" pitchFamily="82" charset="0"/>
                <a:ea typeface="Segoe UI" panose="020B0502040204020203" pitchFamily="34" charset="0"/>
                <a:cs typeface="Segoe UI" panose="020B0502040204020203" pitchFamily="34" charset="0"/>
              </a:rPr>
              <a:t>!</a:t>
            </a:r>
            <a:endParaRPr lang="pt-BR" sz="6000" dirty="0">
              <a:latin typeface="Algerian" panose="04020705040A02060702" pitchFamily="82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611" y="5416096"/>
            <a:ext cx="963612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74" b="98506" l="4375" r="985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387" y="1167507"/>
            <a:ext cx="4117859" cy="4305737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25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3847" y="2536922"/>
            <a:ext cx="10131425" cy="111028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t-BR" sz="6000" dirty="0" smtClean="0">
                <a:latin typeface="Algerian" panose="04020705040A02060702" pitchFamily="82" charset="0"/>
              </a:rPr>
              <a:t>Thanks for listening</a:t>
            </a:r>
            <a:r>
              <a:rPr lang="pt-BR" sz="6600" dirty="0" smtClean="0">
                <a:latin typeface="Algerian" panose="04020705040A02060702" pitchFamily="82" charset="0"/>
              </a:rPr>
              <a:t>!</a:t>
            </a:r>
            <a:endParaRPr lang="pt-BR" sz="6600" dirty="0">
              <a:latin typeface="Algerian" panose="04020705040A02060702" pitchFamily="82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611" y="5416096"/>
            <a:ext cx="963612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234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526472"/>
            <a:ext cx="10131425" cy="1456267"/>
          </a:xfrm>
        </p:spPr>
        <p:txBody>
          <a:bodyPr>
            <a:normAutofit/>
          </a:bodyPr>
          <a:lstStyle/>
          <a:p>
            <a:r>
              <a:rPr lang="pt-BR" sz="4800" dirty="0" smtClean="0">
                <a:latin typeface="Algerian" panose="04020705040A02060702" pitchFamily="82" charset="0"/>
              </a:rPr>
              <a:t>2° ano de informática</a:t>
            </a:r>
            <a:endParaRPr lang="pt-BR" sz="4800" dirty="0">
              <a:latin typeface="Algerian" panose="04020705040A02060702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1" y="2027766"/>
            <a:ext cx="10131425" cy="364913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t-BR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Docente: Cristiane de Brito Cruz.</a:t>
            </a:r>
          </a:p>
          <a:p>
            <a:pPr marL="0" indent="0">
              <a:buNone/>
            </a:pPr>
            <a:endParaRPr lang="pt-BR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pt-BR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Discentes:</a:t>
            </a:r>
          </a:p>
          <a:p>
            <a:pPr marL="0" indent="0">
              <a:buNone/>
            </a:pPr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Eliezer Ribeiro </a:t>
            </a:r>
            <a:r>
              <a:rPr lang="pt-BR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Silva</a:t>
            </a:r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;</a:t>
            </a:r>
            <a:endParaRPr lang="pt-BR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José Douglas da Silva Nascimento;</a:t>
            </a:r>
          </a:p>
          <a:p>
            <a:pPr marL="0" indent="0">
              <a:buNone/>
            </a:pPr>
            <a:r>
              <a:rPr lang="pt-BR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Luigi Eduardo Silva de Lima;</a:t>
            </a:r>
          </a:p>
          <a:p>
            <a:pPr marL="0" indent="0">
              <a:buNone/>
            </a:pPr>
            <a:r>
              <a:rPr lang="pt-BR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Maria Raquel de Medeiros de Lima;</a:t>
            </a:r>
          </a:p>
          <a:p>
            <a:pPr marL="0" indent="0">
              <a:buNone/>
            </a:pPr>
            <a:r>
              <a:rPr lang="pt-BR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Vitória Taluany Santos da Silva.</a:t>
            </a:r>
          </a:p>
          <a:p>
            <a:pPr marL="0" indent="0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17" b="51609" l="30286" r="70429">
                        <a14:foregroundMark x1="35000" y1="23144" x2="35000" y2="23144"/>
                        <a14:foregroundMark x1="38429" y1="14975" x2="38429" y2="14975"/>
                        <a14:foregroundMark x1="51000" y1="14851" x2="51000" y2="14851"/>
                        <a14:foregroundMark x1="62286" y1="11634" x2="62286" y2="11634"/>
                        <a14:foregroundMark x1="50714" y1="33663" x2="50714" y2="33663"/>
                        <a14:foregroundMark x1="36571" y1="34777" x2="36571" y2="34777"/>
                        <a14:foregroundMark x1="41143" y1="45668" x2="41143" y2="45668"/>
                        <a14:foregroundMark x1="51429" y1="45668" x2="51429" y2="45668"/>
                        <a14:foregroundMark x1="61571" y1="36139" x2="61571" y2="361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119" t="4459" r="28231" b="47683"/>
          <a:stretch/>
        </p:blipFill>
        <p:spPr bwMode="auto">
          <a:xfrm>
            <a:off x="10866665" y="5415801"/>
            <a:ext cx="963385" cy="12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601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 que é o </a:t>
            </a:r>
            <a:r>
              <a:rPr lang="pt-BR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“Past Progressive”?</a:t>
            </a:r>
            <a:endParaRPr lang="pt-BR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pt-BR" sz="2600" dirty="0" smtClean="0"/>
              <a:t>	</a:t>
            </a:r>
            <a:r>
              <a:rPr lang="pt-BR" sz="2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 </a:t>
            </a:r>
            <a:r>
              <a:rPr lang="pt-BR" sz="2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língua Inglesa, o </a:t>
            </a:r>
            <a:r>
              <a:rPr lang="pt-BR" sz="2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Past Progressive ou Past Continuous</a:t>
            </a:r>
            <a:r>
              <a:rPr lang="pt-BR" sz="2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pt-BR" sz="2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(Passado Continuo</a:t>
            </a:r>
            <a:r>
              <a:rPr lang="pt-BR" sz="2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 </a:t>
            </a:r>
            <a:r>
              <a:rPr lang="pt-BR" sz="2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é </a:t>
            </a:r>
            <a:r>
              <a:rPr lang="pt-BR" sz="2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um </a:t>
            </a:r>
            <a:r>
              <a:rPr lang="pt-BR" sz="2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2"/>
              </a:rPr>
              <a:t>tempo verbal</a:t>
            </a:r>
            <a:r>
              <a:rPr lang="pt-BR" sz="2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utilizado para descrever ações que estavam acontecendo em um determinado período no </a:t>
            </a:r>
            <a:r>
              <a:rPr lang="pt-BR" sz="2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passado e que se prolongam até o presente.</a:t>
            </a:r>
            <a:endParaRPr lang="pt-BR" sz="2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614" y="5415302"/>
            <a:ext cx="963612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73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Formando o Past Continuous</a:t>
            </a:r>
            <a:endParaRPr lang="pt-BR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200586"/>
              </p:ext>
            </p:extLst>
          </p:nvPr>
        </p:nvGraphicFramePr>
        <p:xfrm>
          <a:off x="834174" y="1972400"/>
          <a:ext cx="5109428" cy="147135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77357"/>
                <a:gridCol w="1277357"/>
                <a:gridCol w="1277357"/>
                <a:gridCol w="1277357"/>
              </a:tblGrid>
              <a:tr h="385156">
                <a:tc>
                  <a:txBody>
                    <a:bodyPr/>
                    <a:lstStyle/>
                    <a:p>
                      <a:pPr algn="l" fontAlgn="t"/>
                      <a:endParaRPr lang="pt-BR" b="1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0" marR="76200" marT="76200" marB="762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b="1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Sujeito</a:t>
                      </a: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b="1" dirty="0" err="1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Was</a:t>
                      </a:r>
                      <a:r>
                        <a:rPr lang="pt-BR" b="1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/</a:t>
                      </a:r>
                      <a:r>
                        <a:rPr lang="pt-BR" b="1" dirty="0" err="1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Were</a:t>
                      </a:r>
                      <a:endParaRPr lang="pt-BR" b="1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b="1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Radical </a:t>
                      </a:r>
                      <a:r>
                        <a:rPr lang="pt-BR" b="1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+ "ing"</a:t>
                      </a: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0312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Afirmativa</a:t>
                      </a:r>
                    </a:p>
                    <a:p>
                      <a:pPr fontAlgn="t"/>
                      <a:endParaRPr lang="pt-BR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0" marR="76200" marT="76200" marB="762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dirty="0" err="1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She</a:t>
                      </a:r>
                      <a:endParaRPr lang="pt-BR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was</a:t>
                      </a: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dirty="0" err="1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reading</a:t>
                      </a:r>
                      <a:endParaRPr lang="pt-BR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936401"/>
              </p:ext>
            </p:extLst>
          </p:nvPr>
        </p:nvGraphicFramePr>
        <p:xfrm>
          <a:off x="823141" y="3754859"/>
          <a:ext cx="6410415" cy="21031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82083"/>
                <a:gridCol w="1282083"/>
                <a:gridCol w="1282083"/>
                <a:gridCol w="1282083"/>
                <a:gridCol w="1282083"/>
              </a:tblGrid>
              <a:tr h="385156">
                <a:tc>
                  <a:txBody>
                    <a:bodyPr/>
                    <a:lstStyle/>
                    <a:p>
                      <a:pPr algn="l" fontAlgn="t"/>
                      <a:endParaRPr lang="pt-BR" b="1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0" marR="76200" marT="76200" marB="762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b="1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Sujeito</a:t>
                      </a: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b="1" dirty="0" err="1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Was</a:t>
                      </a:r>
                      <a:r>
                        <a:rPr lang="pt-BR" b="1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/</a:t>
                      </a:r>
                      <a:r>
                        <a:rPr lang="pt-BR" b="1" dirty="0" err="1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Were</a:t>
                      </a:r>
                      <a:endParaRPr lang="pt-BR" b="1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Not</a:t>
                      </a:r>
                      <a:endParaRPr lang="pt-BR" sz="1800" b="1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b="1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Radical </a:t>
                      </a:r>
                      <a:r>
                        <a:rPr lang="pt-BR" b="1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+ "ing"</a:t>
                      </a: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156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Negativa</a:t>
                      </a:r>
                    </a:p>
                    <a:p>
                      <a:pPr fontAlgn="t"/>
                      <a:endParaRPr lang="pt-BR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0" marR="76200" marT="76200" marB="762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dirty="0" err="1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She</a:t>
                      </a:r>
                      <a:endParaRPr lang="pt-BR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dirty="0" err="1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was</a:t>
                      </a:r>
                      <a:endParaRPr lang="pt-BR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dirty="0" err="1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not</a:t>
                      </a:r>
                      <a:endParaRPr lang="pt-BR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dirty="0" err="1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reading</a:t>
                      </a:r>
                      <a:endParaRPr lang="pt-BR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156">
                <a:tc>
                  <a:txBody>
                    <a:bodyPr/>
                    <a:lstStyle/>
                    <a:p>
                      <a:pPr fontAlgn="t"/>
                      <a:r>
                        <a:rPr lang="pt-BR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Negativa abreviado</a:t>
                      </a:r>
                      <a:endParaRPr lang="pt-BR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0" marR="76200" marT="76200" marB="762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dirty="0" err="1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She</a:t>
                      </a:r>
                      <a:endParaRPr lang="pt-BR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fontAlgn="t"/>
                      <a:r>
                        <a:rPr lang="pt-BR" dirty="0" err="1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wasn’t</a:t>
                      </a:r>
                      <a:endParaRPr lang="pt-BR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fontAlgn="t"/>
                      <a:endParaRPr lang="pt-BR" dirty="0">
                        <a:effectLst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dirty="0" err="1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reading</a:t>
                      </a:r>
                      <a:endParaRPr lang="pt-BR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612" y="5416095"/>
            <a:ext cx="963612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483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Formando o Past Continuous</a:t>
            </a:r>
            <a:endParaRPr lang="pt-BR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983735"/>
              </p:ext>
            </p:extLst>
          </p:nvPr>
        </p:nvGraphicFramePr>
        <p:xfrm>
          <a:off x="851309" y="1970562"/>
          <a:ext cx="5753596" cy="14020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438399"/>
                <a:gridCol w="1438399"/>
                <a:gridCol w="1438399"/>
                <a:gridCol w="1438399"/>
              </a:tblGrid>
              <a:tr h="385156">
                <a:tc>
                  <a:txBody>
                    <a:bodyPr/>
                    <a:lstStyle/>
                    <a:p>
                      <a:pPr algn="l" fontAlgn="t"/>
                      <a:endParaRPr lang="pt-BR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0" marR="76200" marT="76200" marB="762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b="1" dirty="0" err="1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Was</a:t>
                      </a:r>
                      <a:r>
                        <a:rPr lang="pt-BR" b="1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/</a:t>
                      </a:r>
                      <a:r>
                        <a:rPr lang="pt-BR" b="1" dirty="0" err="1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Were</a:t>
                      </a:r>
                      <a:endParaRPr lang="pt-BR" b="1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Sujeito</a:t>
                      </a: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b="1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Radical </a:t>
                      </a:r>
                      <a:r>
                        <a:rPr lang="pt-BR" b="1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+ "ing"</a:t>
                      </a: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156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Interrogativa</a:t>
                      </a:r>
                    </a:p>
                    <a:p>
                      <a:pPr fontAlgn="t"/>
                      <a:endParaRPr lang="pt-BR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0" marR="76200" marT="76200" marB="762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Was</a:t>
                      </a: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dirty="0" err="1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she</a:t>
                      </a:r>
                      <a:endParaRPr lang="pt-BR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dirty="0" err="1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reading</a:t>
                      </a:r>
                      <a:r>
                        <a:rPr lang="pt-BR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?</a:t>
                      </a: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275386"/>
              </p:ext>
            </p:extLst>
          </p:nvPr>
        </p:nvGraphicFramePr>
        <p:xfrm>
          <a:off x="892129" y="4011633"/>
          <a:ext cx="7206845" cy="16764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441369"/>
                <a:gridCol w="1441369"/>
                <a:gridCol w="1441369"/>
                <a:gridCol w="1441369"/>
                <a:gridCol w="1441369"/>
              </a:tblGrid>
              <a:tr h="385156">
                <a:tc>
                  <a:txBody>
                    <a:bodyPr/>
                    <a:lstStyle/>
                    <a:p>
                      <a:pPr algn="l" fontAlgn="t"/>
                      <a:endParaRPr lang="pt-BR" b="1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0" marR="76200" marT="76200" marB="762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b="1" dirty="0" err="1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Was</a:t>
                      </a:r>
                      <a:r>
                        <a:rPr lang="pt-BR" b="1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/</a:t>
                      </a:r>
                      <a:r>
                        <a:rPr lang="pt-BR" b="1" dirty="0" err="1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Were</a:t>
                      </a:r>
                      <a:endParaRPr lang="pt-BR" b="1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Not</a:t>
                      </a:r>
                      <a:endParaRPr lang="pt-BR" sz="1800" b="1" kern="1200" dirty="0" smtClean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Sujeito</a:t>
                      </a: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b="1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Radical </a:t>
                      </a:r>
                      <a:r>
                        <a:rPr lang="pt-BR" b="1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+ "ing"</a:t>
                      </a: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156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Interrogativa negativa</a:t>
                      </a:r>
                    </a:p>
                    <a:p>
                      <a:pPr fontAlgn="t"/>
                      <a:endParaRPr lang="pt-BR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0" marR="76200" marT="76200" marB="762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dirty="0" err="1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Was</a:t>
                      </a:r>
                      <a:endParaRPr lang="pt-BR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dirty="0" err="1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not</a:t>
                      </a:r>
                      <a:endParaRPr lang="pt-BR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dirty="0" err="1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she</a:t>
                      </a:r>
                      <a:endParaRPr lang="pt-BR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dirty="0" err="1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reading</a:t>
                      </a:r>
                      <a:r>
                        <a:rPr lang="pt-BR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?</a:t>
                      </a: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613" y="5416095"/>
            <a:ext cx="963612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273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Quando utilizar o Past Continuous?</a:t>
            </a:r>
            <a:endParaRPr lang="pt-BR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pt-BR" dirty="0"/>
              <a:t>	</a:t>
            </a:r>
            <a:r>
              <a:rPr lang="pt-BR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Podemos usa-lo expressar duas ou mais ações que acontecem ao mesmo tempo no passado. Nesse caso, é muito comum o uso do ”</a:t>
            </a:r>
            <a:r>
              <a:rPr lang="pt-BR" sz="22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While</a:t>
            </a:r>
            <a:r>
              <a:rPr lang="pt-BR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” (Enquanto). Exemplos:</a:t>
            </a:r>
          </a:p>
          <a:p>
            <a:pPr algn="just"/>
            <a:r>
              <a:rPr lang="pt-BR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 was </a:t>
            </a:r>
            <a:r>
              <a:rPr lang="pt-BR" sz="22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reading</a:t>
            </a:r>
            <a:r>
              <a:rPr lang="pt-BR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 book </a:t>
            </a:r>
            <a:r>
              <a:rPr lang="pt-BR" sz="22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while</a:t>
            </a:r>
            <a:r>
              <a:rPr lang="pt-BR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he </a:t>
            </a:r>
            <a:r>
              <a:rPr lang="pt-BR" sz="22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was</a:t>
            </a:r>
            <a:r>
              <a:rPr lang="pt-BR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2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watching</a:t>
            </a:r>
            <a:r>
              <a:rPr lang="pt-BR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TV. (Eu estava lendo um livro enquanto ele estava assistindo TV.);</a:t>
            </a:r>
          </a:p>
          <a:p>
            <a:pPr algn="just"/>
            <a:r>
              <a:rPr lang="pt-BR" sz="22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While</a:t>
            </a:r>
            <a:r>
              <a:rPr lang="pt-BR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2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pt-BR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girls were playing </a:t>
            </a:r>
            <a:r>
              <a:rPr lang="pt-BR" sz="22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basketball</a:t>
            </a:r>
            <a:r>
              <a:rPr lang="pt-BR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pt-BR" sz="22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pt-BR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boys were playing </a:t>
            </a:r>
            <a:r>
              <a:rPr lang="pt-BR" sz="22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volleyball</a:t>
            </a:r>
            <a:r>
              <a:rPr lang="pt-BR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 (Enquanto as meninas estavam jogando basquete, os meninos estavam jogando vôlei.).</a:t>
            </a:r>
          </a:p>
          <a:p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615" y="5416095"/>
            <a:ext cx="963612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05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Quando Utilizar o Past Continuous?</a:t>
            </a:r>
            <a:endParaRPr lang="pt-BR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pt-BR" dirty="0"/>
              <a:t>	</a:t>
            </a:r>
            <a:r>
              <a:rPr lang="pt-BR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Esse tempo também é utilizado com frequência, para descrever o contexto de uma história escrita no passado. Exemplo:</a:t>
            </a:r>
          </a:p>
          <a:p>
            <a:pPr algn="just"/>
            <a:r>
              <a:rPr lang="pt-BR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pt-BR" sz="22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sun</a:t>
            </a:r>
            <a:r>
              <a:rPr lang="pt-BR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was </a:t>
            </a:r>
            <a:r>
              <a:rPr lang="pt-BR" sz="22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shining</a:t>
            </a:r>
            <a:r>
              <a:rPr lang="pt-BR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pt-BR" sz="22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and</a:t>
            </a:r>
            <a:r>
              <a:rPr lang="pt-BR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2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pt-BR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2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birds</a:t>
            </a:r>
            <a:r>
              <a:rPr lang="pt-BR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were </a:t>
            </a:r>
            <a:r>
              <a:rPr lang="pt-BR" sz="22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singing</a:t>
            </a:r>
            <a:r>
              <a:rPr lang="pt-BR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as </a:t>
            </a:r>
            <a:r>
              <a:rPr lang="pt-BR" sz="22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pt-BR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2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elephant</a:t>
            </a:r>
            <a:r>
              <a:rPr lang="pt-BR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came out </a:t>
            </a:r>
            <a:r>
              <a:rPr lang="pt-BR" sz="22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of</a:t>
            </a:r>
            <a:r>
              <a:rPr lang="pt-BR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2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pt-BR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2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jungle</a:t>
            </a:r>
            <a:r>
              <a:rPr lang="pt-BR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The </a:t>
            </a:r>
            <a:r>
              <a:rPr lang="pt-BR" sz="22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other</a:t>
            </a:r>
            <a:r>
              <a:rPr lang="pt-BR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2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animals</a:t>
            </a:r>
            <a:r>
              <a:rPr lang="pt-BR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were </a:t>
            </a:r>
            <a:r>
              <a:rPr lang="pt-BR" sz="22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relaxing</a:t>
            </a:r>
            <a:r>
              <a:rPr lang="pt-BR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in </a:t>
            </a:r>
            <a:r>
              <a:rPr lang="pt-BR" sz="22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pt-BR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2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shade</a:t>
            </a:r>
            <a:r>
              <a:rPr lang="pt-BR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2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of</a:t>
            </a:r>
            <a:r>
              <a:rPr lang="pt-BR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2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pt-BR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2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trees</a:t>
            </a:r>
            <a:r>
              <a:rPr lang="pt-BR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pt-BR" sz="22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but</a:t>
            </a:r>
            <a:r>
              <a:rPr lang="pt-BR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2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pt-BR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2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elephant</a:t>
            </a:r>
            <a:r>
              <a:rPr lang="pt-BR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2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moved</a:t>
            </a:r>
            <a:r>
              <a:rPr lang="pt-BR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2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very</a:t>
            </a:r>
            <a:r>
              <a:rPr lang="pt-BR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2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quickly</a:t>
            </a:r>
            <a:r>
              <a:rPr lang="pt-BR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...</a:t>
            </a:r>
          </a:p>
          <a:p>
            <a:pPr algn="just"/>
            <a:r>
              <a:rPr lang="pt-PT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 </a:t>
            </a:r>
            <a:r>
              <a:rPr lang="pt-PT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sol estava brilhando e os pássaros cantavam enquanto o elefante saía da selva. Os outros animais estavam relaxando na sombra das árvores, mas o elefante se moveu muito rapidamente </a:t>
            </a:r>
            <a:r>
              <a:rPr lang="pt-PT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...</a:t>
            </a:r>
            <a:endParaRPr lang="pt-BR" sz="2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614" y="5416097"/>
            <a:ext cx="963612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839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Quando Utilizar o Past Continuous?</a:t>
            </a:r>
            <a:endParaRPr lang="pt-BR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pt-BR" dirty="0" smtClean="0"/>
              <a:t>	</a:t>
            </a:r>
            <a:r>
              <a:rPr lang="pt-BR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Também </a:t>
            </a:r>
            <a:r>
              <a:rPr lang="pt-BR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serve para </a:t>
            </a:r>
            <a:r>
              <a:rPr lang="pt-BR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indicar uma mudança de opinião. </a:t>
            </a:r>
            <a:r>
              <a:rPr lang="pt-BR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Exemplo:</a:t>
            </a:r>
          </a:p>
          <a:p>
            <a:pPr algn="just"/>
            <a:r>
              <a:rPr lang="pt-BR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pt-BR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pt-BR" sz="22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was</a:t>
            </a:r>
            <a:r>
              <a:rPr lang="pt-BR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2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going</a:t>
            </a:r>
            <a:r>
              <a:rPr lang="pt-BR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pt-BR" sz="22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</a:t>
            </a:r>
            <a:r>
              <a:rPr lang="pt-BR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2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spend</a:t>
            </a:r>
            <a:r>
              <a:rPr lang="pt-BR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2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pt-BR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2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day</a:t>
            </a:r>
            <a:r>
              <a:rPr lang="pt-BR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2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at</a:t>
            </a:r>
            <a:r>
              <a:rPr lang="pt-BR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2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pt-BR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2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beach</a:t>
            </a:r>
            <a:r>
              <a:rPr lang="pt-BR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2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but</a:t>
            </a:r>
            <a:r>
              <a:rPr lang="pt-BR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2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I've</a:t>
            </a:r>
            <a:r>
              <a:rPr lang="pt-BR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2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decided</a:t>
            </a:r>
            <a:r>
              <a:rPr lang="pt-BR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2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</a:t>
            </a:r>
            <a:r>
              <a:rPr lang="pt-BR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2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get</a:t>
            </a:r>
            <a:r>
              <a:rPr lang="pt-BR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2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my</a:t>
            </a:r>
            <a:r>
              <a:rPr lang="pt-BR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2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homework</a:t>
            </a:r>
            <a:r>
              <a:rPr lang="pt-BR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2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done</a:t>
            </a:r>
            <a:r>
              <a:rPr lang="pt-BR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2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instead</a:t>
            </a:r>
            <a:r>
              <a:rPr lang="pt-BR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pt-PT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PT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(Eu </a:t>
            </a:r>
            <a:r>
              <a:rPr lang="pt-PT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ia passar o dia na praia, mas decidi fazer meu dever de </a:t>
            </a:r>
            <a:r>
              <a:rPr lang="pt-PT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casa.);</a:t>
            </a:r>
            <a:endParaRPr lang="pt-BR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just">
              <a:buNone/>
            </a:pPr>
            <a:r>
              <a:rPr lang="pt-BR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pt-BR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Além de disso, pode-se juntar o “</a:t>
            </a:r>
            <a:r>
              <a:rPr lang="pt-BR" sz="22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Ing</a:t>
            </a:r>
            <a:r>
              <a:rPr lang="pt-BR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” </a:t>
            </a:r>
            <a:r>
              <a:rPr lang="pt-BR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ao termo </a:t>
            </a:r>
            <a:r>
              <a:rPr lang="pt-BR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“Wonder" </a:t>
            </a:r>
            <a:r>
              <a:rPr lang="pt-BR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quando se deseja fazer um pedido muito educado. </a:t>
            </a:r>
            <a:r>
              <a:rPr lang="pt-BR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Exemplo:</a:t>
            </a:r>
          </a:p>
          <a:p>
            <a:pPr algn="just"/>
            <a:r>
              <a:rPr lang="pt-BR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pt-BR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pt-BR" sz="22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was</a:t>
            </a:r>
            <a:r>
              <a:rPr lang="pt-BR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2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wondering</a:t>
            </a:r>
            <a:r>
              <a:rPr lang="pt-BR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pt-BR" sz="22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if</a:t>
            </a:r>
            <a:r>
              <a:rPr lang="pt-BR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2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you</a:t>
            </a:r>
            <a:r>
              <a:rPr lang="pt-BR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2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could</a:t>
            </a:r>
            <a:r>
              <a:rPr lang="pt-BR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baby-</a:t>
            </a:r>
            <a:r>
              <a:rPr lang="pt-BR" sz="22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sit</a:t>
            </a:r>
            <a:r>
              <a:rPr lang="pt-BR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for me </a:t>
            </a:r>
            <a:r>
              <a:rPr lang="pt-BR" sz="22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tonight</a:t>
            </a:r>
            <a:r>
              <a:rPr lang="pt-BR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pt-PT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PT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(Eu </a:t>
            </a:r>
            <a:r>
              <a:rPr lang="pt-PT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queria saber se você poderia cuidar de mim hoje à </a:t>
            </a:r>
            <a:r>
              <a:rPr lang="pt-PT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noite</a:t>
            </a:r>
            <a:r>
              <a:rPr lang="pt-PT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.).</a:t>
            </a:r>
            <a:endParaRPr lang="pt-BR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614" y="5416095"/>
            <a:ext cx="963612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27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Série escolhida</a:t>
            </a:r>
            <a:endParaRPr lang="pt-BR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r>
              <a:rPr lang="pt-BR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Steven Universe</a:t>
            </a:r>
          </a:p>
          <a:p>
            <a:r>
              <a:rPr lang="pt-BR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Reunited – Season 5, episode 23 &amp; 24;</a:t>
            </a:r>
          </a:p>
          <a:p>
            <a:r>
              <a:rPr lang="pt-BR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Can’t </a:t>
            </a:r>
            <a:r>
              <a:rPr lang="pt-BR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Go </a:t>
            </a:r>
            <a:r>
              <a:rPr lang="pt-BR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Back ( That Distant Shore ) – </a:t>
            </a:r>
          </a:p>
          <a:p>
            <a:pPr marL="0" indent="0">
              <a:buNone/>
            </a:pPr>
            <a:r>
              <a:rPr lang="pt-BR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Season 5, episode 17;</a:t>
            </a:r>
          </a:p>
          <a:p>
            <a:r>
              <a:rPr lang="pt-BR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Mindful Education ( </a:t>
            </a:r>
            <a:r>
              <a:rPr lang="pt-BR" sz="22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Here</a:t>
            </a:r>
            <a:r>
              <a:rPr lang="pt-BR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comes a </a:t>
            </a:r>
          </a:p>
          <a:p>
            <a:pPr marL="0" indent="0">
              <a:buNone/>
            </a:pPr>
            <a:r>
              <a:rPr lang="pt-BR" sz="22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thought</a:t>
            </a:r>
            <a:r>
              <a:rPr lang="pt-BR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) – Season 4, episode 4.</a:t>
            </a:r>
            <a:endParaRPr lang="pt-BR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13"/>
          <a:stretch/>
        </p:blipFill>
        <p:spPr bwMode="auto">
          <a:xfrm>
            <a:off x="5940873" y="1069523"/>
            <a:ext cx="5331279" cy="5037364"/>
          </a:xfrm>
          <a:prstGeom prst="roundRect">
            <a:avLst>
              <a:gd name="adj" fmla="val 1086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96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TM03457452[[fn=Celeste]]</Template>
  <TotalTime>390</TotalTime>
  <Words>190</Words>
  <Application>Microsoft Office PowerPoint</Application>
  <PresentationFormat>Personalizar</PresentationFormat>
  <Paragraphs>74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Celestial</vt:lpstr>
      <vt:lpstr>Past Progressive</vt:lpstr>
      <vt:lpstr>2° ano de informática</vt:lpstr>
      <vt:lpstr>O que é o “Past Progressive”?</vt:lpstr>
      <vt:lpstr>Formando o Past Continuous</vt:lpstr>
      <vt:lpstr>Formando o Past Continuous</vt:lpstr>
      <vt:lpstr>Quando utilizar o Past Continuous?</vt:lpstr>
      <vt:lpstr>Quando Utilizar o Past Continuous?</vt:lpstr>
      <vt:lpstr>Quando Utilizar o Past Continuous?</vt:lpstr>
      <vt:lpstr>Série escolhida</vt:lpstr>
      <vt:lpstr>Na série...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Luigi Eduardo Silva de Lima</dc:creator>
  <cp:lastModifiedBy>Alberany e Ozana</cp:lastModifiedBy>
  <cp:revision>28</cp:revision>
  <dcterms:created xsi:type="dcterms:W3CDTF">2019-03-26T12:20:16Z</dcterms:created>
  <dcterms:modified xsi:type="dcterms:W3CDTF">2019-04-07T21:22:25Z</dcterms:modified>
</cp:coreProperties>
</file>