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9"/>
  </p:notesMasterIdLst>
  <p:handoutMasterIdLst>
    <p:handoutMasterId r:id="rId20"/>
  </p:handoutMasterIdLst>
  <p:sldIdLst>
    <p:sldId id="257" r:id="rId5"/>
    <p:sldId id="268" r:id="rId6"/>
    <p:sldId id="271" r:id="rId7"/>
    <p:sldId id="272" r:id="rId8"/>
    <p:sldId id="273" r:id="rId9"/>
    <p:sldId id="274" r:id="rId10"/>
    <p:sldId id="270" r:id="rId11"/>
    <p:sldId id="275" r:id="rId12"/>
    <p:sldId id="276" r:id="rId13"/>
    <p:sldId id="277" r:id="rId14"/>
    <p:sldId id="278" r:id="rId15"/>
    <p:sldId id="279" r:id="rId16"/>
    <p:sldId id="280" r:id="rId17"/>
    <p:sldId id="281" r:id="rId18"/>
  </p:sldIdLst>
  <p:sldSz cx="12188825" cy="6858000"/>
  <p:notesSz cx="6858000" cy="9144000"/>
  <p:defaultTextStyle>
    <a:defPPr rtl="0">
      <a:defRPr lang="pt-br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4404"/>
    <a:srgbClr val="5F6F0F"/>
    <a:srgbClr val="718412"/>
    <a:srgbClr val="65741A"/>
    <a:srgbClr val="70811D"/>
    <a:srgbClr val="7B8D1F"/>
    <a:srgbClr val="839721"/>
    <a:srgbClr val="95AB25"/>
    <a:srgbClr val="BC5500"/>
    <a:srgbClr val="C45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>
      <p:cViewPr varScale="1">
        <p:scale>
          <a:sx n="72" d="100"/>
          <a:sy n="72" d="100"/>
        </p:scale>
        <p:origin x="498" y="6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79429053-DC2A-4342-ADD4-2FD729D91E2C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Clique para editar o texto Mestre</a:t>
            </a:r>
          </a:p>
          <a:p>
            <a:pPr lvl="1" rtl="0"/>
            <a:r>
              <a:t>Segundo nível</a:t>
            </a:r>
          </a:p>
          <a:p>
            <a:pPr lvl="2" rtl="0"/>
            <a:r>
              <a:t>Terceiro nível</a:t>
            </a:r>
          </a:p>
          <a:p>
            <a:pPr lvl="3" rtl="0"/>
            <a:r>
              <a:t>Quarto nível</a:t>
            </a:r>
          </a:p>
          <a:p>
            <a:pPr lvl="4" rtl="0"/>
            <a:r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3EBA5BD7-F043-4D1B-AA17-CD412FC534DE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i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Conector Reto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Conector Reto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linhas inferior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orma Livre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/>
            </a:p>
          </p:txBody>
        </p:sp>
        <p:sp>
          <p:nvSpPr>
            <p:cNvPr id="10" name="Forma Livre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/>
            </a:p>
          </p:txBody>
        </p:sp>
        <p:sp>
          <p:nvSpPr>
            <p:cNvPr id="11" name="Forma Livre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/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 rtlCol="0">
            <a:normAutofit/>
          </a:bodyPr>
          <a:lstStyle>
            <a:lvl1pPr algn="l" rtl="0">
              <a:defRPr sz="5400"/>
            </a:lvl1pPr>
          </a:lstStyle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t-BR"/>
              <a:t>Clique para editar o estilo do subtítulo Mestre</a:t>
            </a:r>
            <a:endParaRPr/>
          </a:p>
        </p:txBody>
      </p:sp>
      <p:sp>
        <p:nvSpPr>
          <p:cNvPr id="22" name="Espaço Reservado para Data 2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24" name="Espaço Reservado para o Número do Slide 2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 rtlCol="0"/>
          <a:lstStyle/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diagonai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Conector Reto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Conector Reto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rtlCol="0" anchor="b">
            <a:normAutofit/>
          </a:bodyPr>
          <a:lstStyle>
            <a:lvl1pPr algn="l" rtl="0">
              <a:defRPr sz="5400" b="0" cap="none" baseline="0"/>
            </a:lvl1pPr>
          </a:lstStyle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l" rtl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 baseline="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3" name="Espaço Reservado para Imagem 2" descr="Um espaço reservado vazio para adicionar uma imagem. Clique no espaço reservado e selecione a imagem que você deseja adicionar.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 rtlCol="0">
            <a:normAutofit/>
          </a:bodyPr>
          <a:lstStyle>
            <a:lvl1pPr marL="0" indent="0" algn="l" rtl="0">
              <a:buNone/>
              <a:defRPr sz="2800"/>
            </a:lvl1pPr>
            <a:lvl2pPr marL="609493" indent="0" algn="l" rtl="0">
              <a:buNone/>
              <a:defRPr sz="3700"/>
            </a:lvl2pPr>
            <a:lvl3pPr marL="1218987" indent="0" algn="l" rtl="0">
              <a:buNone/>
              <a:defRPr sz="3200"/>
            </a:lvl3pPr>
            <a:lvl4pPr marL="1828480" indent="0" algn="l" rtl="0">
              <a:buNone/>
              <a:defRPr sz="2700"/>
            </a:lvl4pPr>
            <a:lvl5pPr marL="2437973" indent="0" algn="l" rtl="0">
              <a:buNone/>
              <a:defRPr sz="2700"/>
            </a:lvl5pPr>
            <a:lvl6pPr marL="3047467" indent="0" algn="l" rtl="0">
              <a:buNone/>
              <a:defRPr sz="2700"/>
            </a:lvl6pPr>
            <a:lvl7pPr marL="3656960" indent="0" algn="l" rtl="0">
              <a:buNone/>
              <a:defRPr sz="2700"/>
            </a:lvl7pPr>
            <a:lvl8pPr marL="4266453" indent="0" algn="l" rtl="0">
              <a:buNone/>
              <a:defRPr sz="2700"/>
            </a:lvl8pPr>
            <a:lvl9pPr marL="4875947" indent="0" algn="l" rtl="0">
              <a:buNone/>
              <a:defRPr sz="2700"/>
            </a:lvl9pPr>
          </a:lstStyle>
          <a:p>
            <a:pPr rtl="0"/>
            <a:r>
              <a:rPr lang="pt-BR"/>
              <a:t>Clique no ícone para adicionar uma imagem</a:t>
            </a:r>
            <a:endParaRPr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inhas à esquerda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orma Livre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1" name="Forma Livre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4" name="Forma Livre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</p:grp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pPr rtl="0"/>
            <a:r>
              <a:rPr lang="pt-br"/>
              <a:t>Clique para editar o estilo de título Mestre</a:t>
            </a:r>
            <a:endParaRPr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pt-br"/>
              <a:t>Editar estilos de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014DD1E-5D91-48A3-AD6D-45FBA980D106}" type="slidenum">
              <a:rPr/>
              <a:pPr rtl="0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pt-BR" sz="4400" b="1" dirty="0">
                <a:latin typeface="Georgia Pro" panose="020B0604020202020204" pitchFamily="18" charset="0"/>
              </a:rPr>
              <a:t>PAST PERFECT</a:t>
            </a:r>
            <a:endParaRPr lang="pt-br" sz="4400" b="1" dirty="0">
              <a:latin typeface="Georgia Pro" panose="020B0604020202020204" pitchFamily="18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726749" y="3717032"/>
            <a:ext cx="8735325" cy="1752600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pt-BR" sz="3200" b="1" dirty="0">
                <a:solidFill>
                  <a:schemeClr val="tx1"/>
                </a:solidFill>
              </a:rPr>
              <a:t>COMPONENTS:</a:t>
            </a:r>
          </a:p>
          <a:p>
            <a:pPr rtl="0"/>
            <a:r>
              <a:rPr lang="pt-BR" sz="2400" cap="none" dirty="0"/>
              <a:t>Ericy Nelson</a:t>
            </a:r>
          </a:p>
          <a:p>
            <a:pPr rtl="0"/>
            <a:r>
              <a:rPr lang="pt-BR" sz="2400" cap="none" dirty="0"/>
              <a:t>Clarice Nobrega </a:t>
            </a:r>
          </a:p>
          <a:p>
            <a:pPr rtl="0"/>
            <a:r>
              <a:rPr lang="pt-BR" sz="2400" cap="none" dirty="0"/>
              <a:t>Odair Barbosa</a:t>
            </a:r>
          </a:p>
          <a:p>
            <a:pPr rtl="0"/>
            <a:r>
              <a:rPr lang="pt-BR" sz="2400" cap="none" dirty="0"/>
              <a:t>Túlio </a:t>
            </a:r>
            <a:r>
              <a:rPr lang="pt-BR" sz="2400" cap="none" dirty="0" err="1"/>
              <a:t>Ronivon</a:t>
            </a:r>
            <a:endParaRPr lang="pt-br" sz="2400" cap="none" dirty="0"/>
          </a:p>
        </p:txBody>
      </p:sp>
      <p:sp>
        <p:nvSpPr>
          <p:cNvPr id="4" name="Subtítulo 4">
            <a:extLst>
              <a:ext uri="{FF2B5EF4-FFF2-40B4-BE49-F238E27FC236}">
                <a16:creationId xmlns:a16="http://schemas.microsoft.com/office/drawing/2014/main" id="{88E38282-39A4-48B4-A486-BB50FF18E147}"/>
              </a:ext>
            </a:extLst>
          </p:cNvPr>
          <p:cNvSpPr txBox="1">
            <a:spLocks/>
          </p:cNvSpPr>
          <p:nvPr/>
        </p:nvSpPr>
        <p:spPr>
          <a:xfrm>
            <a:off x="5662364" y="4083574"/>
            <a:ext cx="8735325" cy="17526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>
            <a:lvl1pPr marL="0" indent="0" algn="l" defTabSz="1218987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2800" kern="1200" cap="all" spc="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9493" indent="0" algn="ctr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8987" indent="0" algn="ctr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480" indent="0" algn="ctr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7973" indent="0" algn="ctr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467" indent="0" algn="ctr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6960" indent="0" algn="ctr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6453" indent="0" algn="ctr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5947" indent="0" algn="ctr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b="1" dirty="0">
                <a:solidFill>
                  <a:schemeClr val="tx1"/>
                </a:solidFill>
              </a:rPr>
              <a:t>TEACHER:</a:t>
            </a:r>
            <a:endParaRPr lang="pt-BR" sz="2400" b="1" dirty="0">
              <a:solidFill>
                <a:schemeClr val="tx1"/>
              </a:solidFill>
            </a:endParaRPr>
          </a:p>
          <a:p>
            <a:r>
              <a:rPr lang="pt-BR" sz="2400" cap="none" dirty="0"/>
              <a:t>Cristiane Brito</a:t>
            </a:r>
            <a:endParaRPr lang="pt-br" sz="2400" cap="none" dirty="0"/>
          </a:p>
        </p:txBody>
      </p:sp>
      <p:pic>
        <p:nvPicPr>
          <p:cNvPr id="1026" name="Picture 2" descr="Resultado de imagem para logo ifrn">
            <a:extLst>
              <a:ext uri="{FF2B5EF4-FFF2-40B4-BE49-F238E27FC236}">
                <a16:creationId xmlns:a16="http://schemas.microsoft.com/office/drawing/2014/main" id="{9A37EFCF-584E-4FD4-A6DC-0D7669FD03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4811" y="1809316"/>
            <a:ext cx="1146334" cy="1536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BC031C-281A-4D49-AAF4-FF977F76E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9079" y="908720"/>
            <a:ext cx="10060106" cy="1223963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EXEMPLOS’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39B9D1E-C945-43ED-8CA4-E2E0E68C4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8881" y="2420888"/>
            <a:ext cx="10360501" cy="5039571"/>
          </a:xfrm>
        </p:spPr>
        <p:txBody>
          <a:bodyPr>
            <a:normAutofit/>
          </a:bodyPr>
          <a:lstStyle/>
          <a:p>
            <a:pPr algn="just" fontAlgn="base"/>
            <a:r>
              <a:rPr lang="pt-BR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Affirmative</a:t>
            </a:r>
            <a:r>
              <a:rPr lang="pt-B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pt-BR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Form</a:t>
            </a:r>
            <a:r>
              <a:rPr lang="pt-BR" dirty="0"/>
              <a:t>: I </a:t>
            </a:r>
            <a:r>
              <a:rPr lang="pt-BR" dirty="0" err="1"/>
              <a:t>had</a:t>
            </a:r>
            <a:r>
              <a:rPr lang="pt-BR" dirty="0"/>
              <a:t> </a:t>
            </a:r>
            <a:r>
              <a:rPr lang="pt-BR" dirty="0" err="1"/>
              <a:t>been</a:t>
            </a:r>
            <a:r>
              <a:rPr lang="pt-BR" dirty="0"/>
              <a:t> </a:t>
            </a:r>
            <a:r>
              <a:rPr lang="pt-BR" dirty="0" err="1"/>
              <a:t>walking</a:t>
            </a:r>
            <a:r>
              <a:rPr lang="pt-BR" dirty="0"/>
              <a:t> </a:t>
            </a:r>
            <a:r>
              <a:rPr lang="pt-BR" dirty="0" err="1"/>
              <a:t>when</a:t>
            </a:r>
            <a:r>
              <a:rPr lang="pt-BR" dirty="0"/>
              <a:t> </a:t>
            </a:r>
            <a:r>
              <a:rPr lang="pt-BR" dirty="0" err="1"/>
              <a:t>she</a:t>
            </a:r>
            <a:r>
              <a:rPr lang="pt-BR" dirty="0"/>
              <a:t> </a:t>
            </a:r>
            <a:r>
              <a:rPr lang="pt-BR" dirty="0" err="1"/>
              <a:t>arrived</a:t>
            </a:r>
            <a:r>
              <a:rPr lang="pt-BR" dirty="0"/>
              <a:t>. (Eu tinha estado a andar quando ela chegou)</a:t>
            </a:r>
          </a:p>
          <a:p>
            <a:pPr algn="just" fontAlgn="base"/>
            <a:r>
              <a:rPr lang="pt-B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Negative </a:t>
            </a:r>
            <a:r>
              <a:rPr lang="pt-BR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Form</a:t>
            </a:r>
            <a:r>
              <a:rPr lang="pt-BR" dirty="0"/>
              <a:t>: I </a:t>
            </a:r>
            <a:r>
              <a:rPr lang="pt-BR" dirty="0" err="1"/>
              <a:t>had</a:t>
            </a:r>
            <a:r>
              <a:rPr lang="pt-BR" dirty="0"/>
              <a:t> </a:t>
            </a:r>
            <a:r>
              <a:rPr lang="pt-BR" dirty="0" err="1"/>
              <a:t>not</a:t>
            </a:r>
            <a:r>
              <a:rPr lang="pt-BR" dirty="0"/>
              <a:t> </a:t>
            </a:r>
            <a:r>
              <a:rPr lang="pt-BR" dirty="0" err="1"/>
              <a:t>been</a:t>
            </a:r>
            <a:r>
              <a:rPr lang="pt-BR" dirty="0"/>
              <a:t> </a:t>
            </a:r>
            <a:r>
              <a:rPr lang="pt-BR" dirty="0" err="1"/>
              <a:t>walking</a:t>
            </a:r>
            <a:r>
              <a:rPr lang="pt-BR" dirty="0"/>
              <a:t> </a:t>
            </a:r>
            <a:r>
              <a:rPr lang="pt-BR" dirty="0" err="1"/>
              <a:t>when</a:t>
            </a:r>
            <a:r>
              <a:rPr lang="pt-BR" dirty="0"/>
              <a:t> </a:t>
            </a:r>
            <a:r>
              <a:rPr lang="pt-BR" dirty="0" err="1"/>
              <a:t>she</a:t>
            </a:r>
            <a:r>
              <a:rPr lang="pt-BR" dirty="0"/>
              <a:t> </a:t>
            </a:r>
            <a:r>
              <a:rPr lang="pt-BR" dirty="0" err="1"/>
              <a:t>arrived</a:t>
            </a:r>
            <a:r>
              <a:rPr lang="pt-BR" dirty="0"/>
              <a:t> (Eu não tinha estado a andar quando ela chegou)</a:t>
            </a:r>
          </a:p>
          <a:p>
            <a:pPr algn="just" fontAlgn="base"/>
            <a:r>
              <a:rPr lang="pt-BR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Interrogative</a:t>
            </a:r>
            <a:r>
              <a:rPr lang="pt-B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pt-BR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Form</a:t>
            </a:r>
            <a:r>
              <a:rPr lang="pt-BR" dirty="0"/>
              <a:t>: </a:t>
            </a:r>
            <a:r>
              <a:rPr lang="pt-BR" dirty="0" err="1"/>
              <a:t>Had</a:t>
            </a:r>
            <a:r>
              <a:rPr lang="pt-BR" dirty="0"/>
              <a:t> I </a:t>
            </a:r>
            <a:r>
              <a:rPr lang="pt-BR" dirty="0" err="1"/>
              <a:t>been</a:t>
            </a:r>
            <a:r>
              <a:rPr lang="pt-BR" dirty="0"/>
              <a:t> </a:t>
            </a:r>
            <a:r>
              <a:rPr lang="pt-BR" dirty="0" err="1"/>
              <a:t>walking</a:t>
            </a:r>
            <a:r>
              <a:rPr lang="pt-BR" dirty="0"/>
              <a:t> </a:t>
            </a:r>
            <a:r>
              <a:rPr lang="pt-BR" dirty="0" err="1"/>
              <a:t>when</a:t>
            </a:r>
            <a:r>
              <a:rPr lang="pt-BR" dirty="0"/>
              <a:t> </a:t>
            </a:r>
            <a:r>
              <a:rPr lang="pt-BR" dirty="0" err="1"/>
              <a:t>she</a:t>
            </a:r>
            <a:r>
              <a:rPr lang="pt-BR" dirty="0"/>
              <a:t> </a:t>
            </a:r>
            <a:r>
              <a:rPr lang="pt-BR" dirty="0" err="1"/>
              <a:t>arrived</a:t>
            </a:r>
            <a:r>
              <a:rPr lang="pt-BR" dirty="0"/>
              <a:t>? (Eu tinha estado a andar quando ela chegou?)</a:t>
            </a:r>
          </a:p>
        </p:txBody>
      </p:sp>
    </p:spTree>
    <p:extLst>
      <p:ext uri="{BB962C8B-B14F-4D97-AF65-F5344CB8AC3E}">
        <p14:creationId xmlns:p14="http://schemas.microsoft.com/office/powerpoint/2010/main" val="34598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1B6C89-3A17-4E2A-957A-88B6E9BC5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/>
          <a:lstStyle/>
          <a:p>
            <a:pPr algn="ctr"/>
            <a:r>
              <a:rPr lang="pt-BR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Questão 1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6F5A81-B24A-4475-B120-3379080F6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8883" y="1701796"/>
            <a:ext cx="10360501" cy="515620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t-BR" dirty="0"/>
              <a:t>Marque a alternativa que apresenta a opção correta do “</a:t>
            </a:r>
            <a:r>
              <a:rPr lang="pt-BR" dirty="0" err="1"/>
              <a:t>past</a:t>
            </a:r>
            <a:r>
              <a:rPr lang="pt-BR" dirty="0"/>
              <a:t> </a:t>
            </a:r>
            <a:r>
              <a:rPr lang="pt-BR" dirty="0" err="1"/>
              <a:t>perfect</a:t>
            </a:r>
            <a:r>
              <a:rPr lang="pt-BR" dirty="0"/>
              <a:t>”.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My cousin ___ to me for weeks.</a:t>
            </a:r>
          </a:p>
          <a:p>
            <a:pPr marL="514350" indent="-514350">
              <a:lnSpc>
                <a:spcPct val="100000"/>
              </a:lnSpc>
              <a:buAutoNum type="alphaLcParenR"/>
            </a:pPr>
            <a:r>
              <a:rPr lang="en-US" dirty="0"/>
              <a:t>doesn't write</a:t>
            </a:r>
          </a:p>
          <a:p>
            <a:pPr marL="514350" indent="-514350">
              <a:lnSpc>
                <a:spcPct val="100000"/>
              </a:lnSpc>
              <a:buAutoNum type="alphaLcParenR"/>
            </a:pPr>
            <a:r>
              <a:rPr lang="en-US" dirty="0"/>
              <a:t>don't write</a:t>
            </a:r>
          </a:p>
          <a:p>
            <a:pPr marL="514350" indent="-514350">
              <a:lnSpc>
                <a:spcPct val="100000"/>
              </a:lnSpc>
              <a:buAutoNum type="alphaLcParenR"/>
            </a:pPr>
            <a:r>
              <a:rPr lang="en-US" dirty="0"/>
              <a:t>had not written</a:t>
            </a:r>
          </a:p>
          <a:p>
            <a:pPr marL="514350" indent="-514350">
              <a:lnSpc>
                <a:spcPct val="100000"/>
              </a:lnSpc>
              <a:buAutoNum type="alphaLcParenR"/>
            </a:pPr>
            <a:r>
              <a:rPr lang="en-US" dirty="0"/>
              <a:t>has not being written</a:t>
            </a:r>
          </a:p>
          <a:p>
            <a:pPr marL="514350" indent="-514350">
              <a:lnSpc>
                <a:spcPct val="100000"/>
              </a:lnSpc>
              <a:buAutoNum type="alphaLcParenR"/>
            </a:pPr>
            <a:r>
              <a:rPr lang="en-US" dirty="0"/>
              <a:t>have written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224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9CE888-87E5-4447-AE20-94B72F343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Questão 2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3DFBA0C-FE76-4A49-8B2C-5A007A507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t-BR" dirty="0"/>
              <a:t>Qual das frases abaixo está correta?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en-US" dirty="0"/>
              <a:t>He had lived in Germany before she went to Brazil.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en-US" dirty="0"/>
              <a:t>After I has eat the birthday cake, I began to feel sick.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en-US" dirty="0"/>
              <a:t>Ingrid didn’t arrive there until after I has left.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5422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27ADC0-2F9C-4B31-99BE-8B571733E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Questão 3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69DD71-78F7-4518-9654-143F56DF0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8883" y="1701796"/>
            <a:ext cx="10360501" cy="515620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t-BR" dirty="0"/>
              <a:t>Complete a frase corretamente.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 err="1"/>
              <a:t>When</a:t>
            </a:r>
            <a:r>
              <a:rPr lang="pt-BR" dirty="0"/>
              <a:t> I ________ (</a:t>
            </a:r>
            <a:r>
              <a:rPr lang="pt-BR" dirty="0" err="1"/>
              <a:t>finish</a:t>
            </a:r>
            <a:r>
              <a:rPr lang="pt-BR" dirty="0"/>
              <a:t>) </a:t>
            </a:r>
            <a:r>
              <a:rPr lang="pt-BR" dirty="0" err="1"/>
              <a:t>lunch</a:t>
            </a:r>
            <a:r>
              <a:rPr lang="pt-BR" dirty="0"/>
              <a:t>, I </a:t>
            </a:r>
            <a:r>
              <a:rPr lang="pt-BR" dirty="0" err="1"/>
              <a:t>called</a:t>
            </a:r>
            <a:r>
              <a:rPr lang="pt-BR" dirty="0"/>
              <a:t> </a:t>
            </a:r>
            <a:r>
              <a:rPr lang="pt-BR" dirty="0" err="1"/>
              <a:t>him</a:t>
            </a:r>
            <a:r>
              <a:rPr lang="pt-BR" dirty="0"/>
              <a:t>. 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en-US" dirty="0"/>
              <a:t>have finish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en-US" dirty="0"/>
              <a:t>had finished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en-US" dirty="0"/>
              <a:t>has finished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6851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9CC2B-E61C-476A-9A9E-88843AB54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Questão 4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E9F4D-D70D-446A-BFC8-75F6815EE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dirty="0"/>
              <a:t>Complete a frase corretamente.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She failed the test because she _____.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dirty="0"/>
              <a:t>hasn't </a:t>
            </a:r>
            <a:r>
              <a:rPr lang="en-US" dirty="0" err="1"/>
              <a:t>studing</a:t>
            </a:r>
            <a:endParaRPr lang="en-US" dirty="0"/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dirty="0"/>
              <a:t>haven't studied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dirty="0"/>
              <a:t>hadn't studied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5576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207556" y="1089815"/>
            <a:ext cx="10360501" cy="1223963"/>
          </a:xfrm>
        </p:spPr>
        <p:txBody>
          <a:bodyPr rtlCol="0">
            <a:normAutofit/>
          </a:bodyPr>
          <a:lstStyle/>
          <a:p>
            <a:r>
              <a:rPr lang="en-US" sz="4400" b="1" dirty="0"/>
              <a:t>O QUE É PAST PERFECT?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/>
        <p:txBody>
          <a:bodyPr numCol="1" rtlCol="0" anchor="ctr"/>
          <a:lstStyle/>
          <a:p>
            <a:pPr marL="0" indent="0" algn="just">
              <a:buNone/>
            </a:pPr>
            <a:r>
              <a:rPr lang="pt-BR" dirty="0"/>
              <a:t>O tempo verbal "</a:t>
            </a:r>
            <a:r>
              <a:rPr lang="pt-BR" dirty="0" err="1"/>
              <a:t>Past</a:t>
            </a:r>
            <a:r>
              <a:rPr lang="pt-BR" dirty="0"/>
              <a:t> </a:t>
            </a:r>
            <a:r>
              <a:rPr lang="pt-BR" dirty="0" err="1"/>
              <a:t>Perfect</a:t>
            </a:r>
            <a:r>
              <a:rPr lang="pt-BR" dirty="0"/>
              <a:t>" indica um momento </a:t>
            </a:r>
            <a:r>
              <a:rPr lang="pt-BR" b="1" dirty="0"/>
              <a:t>anterior ao passado recente</a:t>
            </a:r>
            <a:r>
              <a:rPr lang="pt-BR" dirty="0"/>
              <a:t>. Ele é utilizado quando se deseja deixar claro que </a:t>
            </a:r>
            <a:r>
              <a:rPr lang="pt-BR" b="1" dirty="0"/>
              <a:t>um evento ocorreu antes de outro</a:t>
            </a:r>
            <a:r>
              <a:rPr lang="pt-BR" dirty="0"/>
              <a:t> no passado. Não importa qual dos eventos é mencionado primeiro, pois o tempo verbal deixa claro qual dos dois aconteceu antes.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1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4B0E49-2557-4509-AA3B-74F874156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9041" y="35728"/>
            <a:ext cx="10360501" cy="1223963"/>
          </a:xfrm>
        </p:spPr>
        <p:txBody>
          <a:bodyPr/>
          <a:lstStyle/>
          <a:p>
            <a:r>
              <a:rPr lang="pt-BR" b="1" dirty="0"/>
              <a:t>FORMANDO O PAST PERFECT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E82E0520-9076-46E2-8F95-ED9CFD9F8A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812388"/>
              </p:ext>
            </p:extLst>
          </p:nvPr>
        </p:nvGraphicFramePr>
        <p:xfrm>
          <a:off x="1307445" y="2492896"/>
          <a:ext cx="9573933" cy="3633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1311">
                  <a:extLst>
                    <a:ext uri="{9D8B030D-6E8A-4147-A177-3AD203B41FA5}">
                      <a16:colId xmlns:a16="http://schemas.microsoft.com/office/drawing/2014/main" val="3729638571"/>
                    </a:ext>
                  </a:extLst>
                </a:gridCol>
                <a:gridCol w="3191311">
                  <a:extLst>
                    <a:ext uri="{9D8B030D-6E8A-4147-A177-3AD203B41FA5}">
                      <a16:colId xmlns:a16="http://schemas.microsoft.com/office/drawing/2014/main" val="3091567582"/>
                    </a:ext>
                  </a:extLst>
                </a:gridCol>
                <a:gridCol w="3191311">
                  <a:extLst>
                    <a:ext uri="{9D8B030D-6E8A-4147-A177-3AD203B41FA5}">
                      <a16:colId xmlns:a16="http://schemas.microsoft.com/office/drawing/2014/main" val="2996418827"/>
                    </a:ext>
                  </a:extLst>
                </a:gridCol>
              </a:tblGrid>
              <a:tr h="422509">
                <a:tc>
                  <a:txBody>
                    <a:bodyPr/>
                    <a:lstStyle/>
                    <a:p>
                      <a:pPr algn="ctr"/>
                      <a:r>
                        <a:rPr lang="pt-BR" sz="2200" dirty="0"/>
                        <a:t>Sujeito</a:t>
                      </a:r>
                    </a:p>
                  </a:txBody>
                  <a:tcPr marL="84502" marR="84502" marT="42251" marB="422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err="1"/>
                        <a:t>had</a:t>
                      </a:r>
                      <a:endParaRPr lang="pt-BR" sz="2200" dirty="0"/>
                    </a:p>
                  </a:txBody>
                  <a:tcPr marL="84502" marR="84502" marT="42251" marB="422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err="1"/>
                        <a:t>Past</a:t>
                      </a:r>
                      <a:r>
                        <a:rPr lang="pt-BR" sz="2200" dirty="0"/>
                        <a:t> </a:t>
                      </a:r>
                      <a:r>
                        <a:rPr lang="pt-BR" sz="2200" dirty="0" err="1"/>
                        <a:t>Participle</a:t>
                      </a:r>
                      <a:endParaRPr lang="pt-BR" sz="2200" dirty="0"/>
                    </a:p>
                  </a:txBody>
                  <a:tcPr marL="84502" marR="84502" marT="42251" marB="42251"/>
                </a:tc>
                <a:extLst>
                  <a:ext uri="{0D108BD9-81ED-4DB2-BD59-A6C34878D82A}">
                    <a16:rowId xmlns:a16="http://schemas.microsoft.com/office/drawing/2014/main" val="4158410588"/>
                  </a:ext>
                </a:extLst>
              </a:tr>
              <a:tr h="422509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Afirmativa</a:t>
                      </a:r>
                    </a:p>
                  </a:txBody>
                  <a:tcPr marL="84502" marR="84502" marT="42251" marB="42251"/>
                </a:tc>
                <a:tc>
                  <a:txBody>
                    <a:bodyPr/>
                    <a:lstStyle/>
                    <a:p>
                      <a:endParaRPr lang="pt-BR" sz="2200" dirty="0"/>
                    </a:p>
                  </a:txBody>
                  <a:tcPr marL="84502" marR="84502" marT="42251" marB="42251"/>
                </a:tc>
                <a:tc>
                  <a:txBody>
                    <a:bodyPr/>
                    <a:lstStyle/>
                    <a:p>
                      <a:endParaRPr lang="pt-BR" sz="2200" dirty="0"/>
                    </a:p>
                  </a:txBody>
                  <a:tcPr marL="84502" marR="84502" marT="42251" marB="42251"/>
                </a:tc>
                <a:extLst>
                  <a:ext uri="{0D108BD9-81ED-4DB2-BD59-A6C34878D82A}">
                    <a16:rowId xmlns:a16="http://schemas.microsoft.com/office/drawing/2014/main" val="1995899008"/>
                  </a:ext>
                </a:extLst>
              </a:tr>
              <a:tr h="422509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err="1"/>
                        <a:t>She</a:t>
                      </a:r>
                      <a:endParaRPr lang="pt-BR" sz="1800" dirty="0"/>
                    </a:p>
                  </a:txBody>
                  <a:tcPr marL="84502" marR="84502" marT="42251" marB="422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err="1"/>
                        <a:t>had</a:t>
                      </a:r>
                      <a:endParaRPr lang="pt-BR" sz="2200" dirty="0"/>
                    </a:p>
                  </a:txBody>
                  <a:tcPr marL="84502" marR="84502" marT="42251" marB="422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err="1"/>
                        <a:t>given</a:t>
                      </a:r>
                      <a:endParaRPr lang="pt-BR" sz="1800" dirty="0"/>
                    </a:p>
                  </a:txBody>
                  <a:tcPr marL="84502" marR="84502" marT="42251" marB="42251"/>
                </a:tc>
                <a:extLst>
                  <a:ext uri="{0D108BD9-81ED-4DB2-BD59-A6C34878D82A}">
                    <a16:rowId xmlns:a16="http://schemas.microsoft.com/office/drawing/2014/main" val="1962615152"/>
                  </a:ext>
                </a:extLst>
              </a:tr>
              <a:tr h="422509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Negativa</a:t>
                      </a:r>
                    </a:p>
                  </a:txBody>
                  <a:tcPr marL="84502" marR="84502" marT="42251" marB="42251"/>
                </a:tc>
                <a:tc>
                  <a:txBody>
                    <a:bodyPr/>
                    <a:lstStyle/>
                    <a:p>
                      <a:endParaRPr lang="pt-BR" sz="2200"/>
                    </a:p>
                  </a:txBody>
                  <a:tcPr marL="84502" marR="84502" marT="42251" marB="42251"/>
                </a:tc>
                <a:tc>
                  <a:txBody>
                    <a:bodyPr/>
                    <a:lstStyle/>
                    <a:p>
                      <a:endParaRPr lang="pt-BR" sz="2200"/>
                    </a:p>
                  </a:txBody>
                  <a:tcPr marL="84502" marR="84502" marT="42251" marB="42251"/>
                </a:tc>
                <a:extLst>
                  <a:ext uri="{0D108BD9-81ED-4DB2-BD59-A6C34878D82A}">
                    <a16:rowId xmlns:a16="http://schemas.microsoft.com/office/drawing/2014/main" val="2984382842"/>
                  </a:ext>
                </a:extLst>
              </a:tr>
              <a:tr h="366174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err="1"/>
                        <a:t>She</a:t>
                      </a:r>
                      <a:endParaRPr lang="pt-BR" sz="1800" dirty="0"/>
                    </a:p>
                  </a:txBody>
                  <a:tcPr marL="84502" marR="84502" marT="42251" marB="422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err="1"/>
                        <a:t>hadn’t</a:t>
                      </a:r>
                      <a:endParaRPr lang="pt-BR" sz="1800" dirty="0"/>
                    </a:p>
                  </a:txBody>
                  <a:tcPr marL="84502" marR="84502" marT="42251" marB="422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err="1"/>
                        <a:t>asked</a:t>
                      </a:r>
                      <a:endParaRPr lang="pt-BR" sz="1800" dirty="0"/>
                    </a:p>
                  </a:txBody>
                  <a:tcPr marL="84502" marR="84502" marT="42251" marB="42251"/>
                </a:tc>
                <a:extLst>
                  <a:ext uri="{0D108BD9-81ED-4DB2-BD59-A6C34878D82A}">
                    <a16:rowId xmlns:a16="http://schemas.microsoft.com/office/drawing/2014/main" val="2170273400"/>
                  </a:ext>
                </a:extLst>
              </a:tr>
              <a:tr h="422509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Interrogativa</a:t>
                      </a:r>
                    </a:p>
                  </a:txBody>
                  <a:tcPr marL="84502" marR="84502" marT="42251" marB="42251"/>
                </a:tc>
                <a:tc>
                  <a:txBody>
                    <a:bodyPr/>
                    <a:lstStyle/>
                    <a:p>
                      <a:endParaRPr lang="pt-BR" sz="2200" dirty="0"/>
                    </a:p>
                  </a:txBody>
                  <a:tcPr marL="84502" marR="84502" marT="42251" marB="42251"/>
                </a:tc>
                <a:tc>
                  <a:txBody>
                    <a:bodyPr/>
                    <a:lstStyle/>
                    <a:p>
                      <a:endParaRPr lang="pt-BR" sz="2200"/>
                    </a:p>
                  </a:txBody>
                  <a:tcPr marL="84502" marR="84502" marT="42251" marB="42251"/>
                </a:tc>
                <a:extLst>
                  <a:ext uri="{0D108BD9-81ED-4DB2-BD59-A6C34878D82A}">
                    <a16:rowId xmlns:a16="http://schemas.microsoft.com/office/drawing/2014/main" val="2763250806"/>
                  </a:ext>
                </a:extLst>
              </a:tr>
              <a:tr h="366174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err="1"/>
                        <a:t>Had</a:t>
                      </a:r>
                      <a:endParaRPr lang="pt-BR" sz="1800" dirty="0"/>
                    </a:p>
                  </a:txBody>
                  <a:tcPr marL="84502" marR="84502" marT="42251" marB="422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err="1"/>
                        <a:t>they</a:t>
                      </a:r>
                      <a:endParaRPr lang="pt-BR" sz="1800" dirty="0"/>
                    </a:p>
                  </a:txBody>
                  <a:tcPr marL="84502" marR="84502" marT="42251" marB="422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err="1"/>
                        <a:t>arrived</a:t>
                      </a:r>
                      <a:r>
                        <a:rPr lang="pt-BR" sz="1800" dirty="0"/>
                        <a:t>?</a:t>
                      </a:r>
                    </a:p>
                  </a:txBody>
                  <a:tcPr marL="84502" marR="84502" marT="42251" marB="42251"/>
                </a:tc>
                <a:extLst>
                  <a:ext uri="{0D108BD9-81ED-4DB2-BD59-A6C34878D82A}">
                    <a16:rowId xmlns:a16="http://schemas.microsoft.com/office/drawing/2014/main" val="2435902736"/>
                  </a:ext>
                </a:extLst>
              </a:tr>
              <a:tr h="422509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Interrogativa Negativa</a:t>
                      </a:r>
                    </a:p>
                  </a:txBody>
                  <a:tcPr marL="84502" marR="84502" marT="42251" marB="42251"/>
                </a:tc>
                <a:tc>
                  <a:txBody>
                    <a:bodyPr/>
                    <a:lstStyle/>
                    <a:p>
                      <a:endParaRPr lang="pt-BR" sz="2200"/>
                    </a:p>
                  </a:txBody>
                  <a:tcPr marL="84502" marR="84502" marT="42251" marB="42251"/>
                </a:tc>
                <a:tc>
                  <a:txBody>
                    <a:bodyPr/>
                    <a:lstStyle/>
                    <a:p>
                      <a:endParaRPr lang="pt-BR" sz="2200"/>
                    </a:p>
                  </a:txBody>
                  <a:tcPr marL="84502" marR="84502" marT="42251" marB="42251"/>
                </a:tc>
                <a:extLst>
                  <a:ext uri="{0D108BD9-81ED-4DB2-BD59-A6C34878D82A}">
                    <a16:rowId xmlns:a16="http://schemas.microsoft.com/office/drawing/2014/main" val="2125023048"/>
                  </a:ext>
                </a:extLst>
              </a:tr>
              <a:tr h="366174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err="1"/>
                        <a:t>Hadn’t</a:t>
                      </a:r>
                      <a:endParaRPr lang="pt-BR" sz="1800" dirty="0"/>
                    </a:p>
                  </a:txBody>
                  <a:tcPr marL="84502" marR="84502" marT="42251" marB="422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err="1"/>
                        <a:t>you</a:t>
                      </a:r>
                      <a:endParaRPr lang="pt-BR" sz="1800" dirty="0"/>
                    </a:p>
                  </a:txBody>
                  <a:tcPr marL="84502" marR="84502" marT="42251" marB="422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err="1"/>
                        <a:t>finished</a:t>
                      </a:r>
                      <a:r>
                        <a:rPr lang="pt-BR" sz="1800" dirty="0"/>
                        <a:t>?</a:t>
                      </a:r>
                    </a:p>
                  </a:txBody>
                  <a:tcPr marL="84502" marR="84502" marT="42251" marB="42251"/>
                </a:tc>
                <a:extLst>
                  <a:ext uri="{0D108BD9-81ED-4DB2-BD59-A6C34878D82A}">
                    <a16:rowId xmlns:a16="http://schemas.microsoft.com/office/drawing/2014/main" val="3985110686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4F50912A-7A15-4656-82D3-FD478B2AC517}"/>
              </a:ext>
            </a:extLst>
          </p:cNvPr>
          <p:cNvSpPr txBox="1"/>
          <p:nvPr/>
        </p:nvSpPr>
        <p:spPr>
          <a:xfrm>
            <a:off x="1304910" y="1259691"/>
            <a:ext cx="957393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Em inglês, o "</a:t>
            </a:r>
            <a:r>
              <a:rPr lang="pt-BR" dirty="0" err="1"/>
              <a:t>past</a:t>
            </a:r>
            <a:r>
              <a:rPr lang="pt-BR" dirty="0"/>
              <a:t> </a:t>
            </a:r>
            <a:r>
              <a:rPr lang="pt-BR" dirty="0" err="1"/>
              <a:t>perfect</a:t>
            </a:r>
            <a:r>
              <a:rPr lang="pt-BR" dirty="0"/>
              <a:t>" é composto por duas partes: o passado do verbo </a:t>
            </a:r>
            <a:r>
              <a:rPr lang="pt-BR" i="1" dirty="0" err="1"/>
              <a:t>to</a:t>
            </a:r>
            <a:r>
              <a:rPr lang="pt-BR" i="1" dirty="0"/>
              <a:t> </a:t>
            </a:r>
            <a:r>
              <a:rPr lang="pt-BR" i="1" dirty="0" err="1"/>
              <a:t>have</a:t>
            </a:r>
            <a:r>
              <a:rPr lang="pt-BR" i="1" dirty="0"/>
              <a:t> (</a:t>
            </a:r>
            <a:r>
              <a:rPr lang="pt-BR" i="1" dirty="0" err="1"/>
              <a:t>had</a:t>
            </a:r>
            <a:r>
              <a:rPr lang="pt-BR" i="1" dirty="0"/>
              <a:t>)</a:t>
            </a:r>
            <a:r>
              <a:rPr lang="pt-BR" dirty="0"/>
              <a:t> + o "</a:t>
            </a:r>
            <a:r>
              <a:rPr lang="pt-BR" dirty="0" err="1"/>
              <a:t>past</a:t>
            </a:r>
            <a:r>
              <a:rPr lang="pt-BR" dirty="0"/>
              <a:t> </a:t>
            </a:r>
            <a:r>
              <a:rPr lang="pt-BR" dirty="0" err="1"/>
              <a:t>participle</a:t>
            </a:r>
            <a:r>
              <a:rPr lang="pt-BR" dirty="0"/>
              <a:t>" do verbo principal.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255139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783F5D-CDB9-4F36-B8FA-4F3CF7DF7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8883" y="836712"/>
            <a:ext cx="10360501" cy="1223963"/>
          </a:xfrm>
        </p:spPr>
        <p:txBody>
          <a:bodyPr>
            <a:normAutofit/>
          </a:bodyPr>
          <a:lstStyle/>
          <a:p>
            <a:r>
              <a:rPr lang="pt-BR" sz="4400" b="1" dirty="0"/>
              <a:t>FORMA AFIRMATIVA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AC7B3E-8E91-4B64-AEFE-03E7F52E6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just">
              <a:buNone/>
            </a:pPr>
            <a:r>
              <a:rPr lang="pt-BR" dirty="0"/>
              <a:t>As frases afirmativas no </a:t>
            </a:r>
            <a:r>
              <a:rPr lang="pt-BR" dirty="0" err="1"/>
              <a:t>Past</a:t>
            </a:r>
            <a:r>
              <a:rPr lang="pt-BR" dirty="0"/>
              <a:t> </a:t>
            </a:r>
            <a:r>
              <a:rPr lang="pt-BR" dirty="0" err="1"/>
              <a:t>Perfect</a:t>
            </a:r>
            <a:r>
              <a:rPr lang="pt-BR" dirty="0"/>
              <a:t> </a:t>
            </a:r>
            <a:r>
              <a:rPr lang="pt-BR" dirty="0" err="1"/>
              <a:t>Simple</a:t>
            </a:r>
            <a:r>
              <a:rPr lang="pt-BR" dirty="0"/>
              <a:t> são formadas da seguinte maneira:</a:t>
            </a:r>
          </a:p>
          <a:p>
            <a:pPr algn="just"/>
            <a:endParaRPr lang="pt-BR" dirty="0"/>
          </a:p>
          <a:p>
            <a:pPr marL="0" indent="0" algn="just">
              <a:buNone/>
            </a:pPr>
            <a:r>
              <a:rPr lang="pt-BR" dirty="0"/>
              <a:t>Sujeito + Verbo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Have</a:t>
            </a:r>
            <a:r>
              <a:rPr lang="pt-BR" dirty="0"/>
              <a:t> no </a:t>
            </a:r>
            <a:r>
              <a:rPr lang="pt-BR" dirty="0" err="1"/>
              <a:t>Simple</a:t>
            </a:r>
            <a:r>
              <a:rPr lang="pt-BR" dirty="0"/>
              <a:t> </a:t>
            </a:r>
            <a:r>
              <a:rPr lang="pt-BR" dirty="0" err="1"/>
              <a:t>Past</a:t>
            </a:r>
            <a:r>
              <a:rPr lang="pt-BR" dirty="0"/>
              <a:t> (</a:t>
            </a:r>
            <a:r>
              <a:rPr lang="pt-BR" dirty="0" err="1"/>
              <a:t>had</a:t>
            </a:r>
            <a:r>
              <a:rPr lang="pt-BR" dirty="0"/>
              <a:t>) + verbo principal no </a:t>
            </a:r>
            <a:r>
              <a:rPr lang="pt-BR" dirty="0" err="1"/>
              <a:t>past</a:t>
            </a:r>
            <a:r>
              <a:rPr lang="pt-BR" dirty="0"/>
              <a:t> </a:t>
            </a:r>
            <a:r>
              <a:rPr lang="pt-BR" dirty="0" err="1"/>
              <a:t>participle</a:t>
            </a:r>
            <a:r>
              <a:rPr lang="pt-BR" dirty="0"/>
              <a:t> + complemento</a:t>
            </a:r>
          </a:p>
        </p:txBody>
      </p:sp>
    </p:spTree>
    <p:extLst>
      <p:ext uri="{BB962C8B-B14F-4D97-AF65-F5344CB8AC3E}">
        <p14:creationId xmlns:p14="http://schemas.microsoft.com/office/powerpoint/2010/main" val="4253324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783F5D-CDB9-4F36-B8FA-4F3CF7DF7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8882" y="836712"/>
            <a:ext cx="10360501" cy="1223963"/>
          </a:xfrm>
        </p:spPr>
        <p:txBody>
          <a:bodyPr>
            <a:normAutofit/>
          </a:bodyPr>
          <a:lstStyle/>
          <a:p>
            <a:r>
              <a:rPr lang="pt-BR" sz="4400" b="1" dirty="0"/>
              <a:t>FORMA NEGATIVA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AC7B3E-8E91-4B64-AEFE-03E7F52E6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8882" y="2276872"/>
            <a:ext cx="10360501" cy="4462272"/>
          </a:xfrm>
        </p:spPr>
        <p:txBody>
          <a:bodyPr anchor="ctr"/>
          <a:lstStyle/>
          <a:p>
            <a:pPr marL="0" indent="0" algn="just" fontAlgn="base">
              <a:buNone/>
            </a:pPr>
            <a:r>
              <a:rPr lang="pt-BR" dirty="0"/>
              <a:t>Nas frases negativas é necessário acrescentar-se o “</a:t>
            </a:r>
            <a:r>
              <a:rPr lang="pt-BR" dirty="0" err="1"/>
              <a:t>not</a:t>
            </a:r>
            <a:r>
              <a:rPr lang="pt-BR" dirty="0"/>
              <a:t>” após o verbo auxiliar:</a:t>
            </a:r>
          </a:p>
          <a:p>
            <a:pPr marL="0" indent="0" algn="just" fontAlgn="base">
              <a:buNone/>
            </a:pPr>
            <a:r>
              <a:rPr lang="pt-BR" b="1" dirty="0"/>
              <a:t>Sujeito + verbo </a:t>
            </a:r>
            <a:r>
              <a:rPr lang="pt-BR" b="1" dirty="0" err="1"/>
              <a:t>to</a:t>
            </a:r>
            <a:r>
              <a:rPr lang="pt-BR" b="1" dirty="0"/>
              <a:t> </a:t>
            </a:r>
            <a:r>
              <a:rPr lang="pt-BR" b="1" dirty="0" err="1"/>
              <a:t>have</a:t>
            </a:r>
            <a:r>
              <a:rPr lang="pt-BR" b="1" dirty="0"/>
              <a:t> no </a:t>
            </a:r>
            <a:r>
              <a:rPr lang="pt-BR" b="1" dirty="0" err="1"/>
              <a:t>simple</a:t>
            </a:r>
            <a:r>
              <a:rPr lang="pt-BR" b="1" dirty="0"/>
              <a:t> </a:t>
            </a:r>
            <a:r>
              <a:rPr lang="pt-BR" b="1" dirty="0" err="1"/>
              <a:t>past</a:t>
            </a:r>
            <a:r>
              <a:rPr lang="pt-BR" b="1" dirty="0"/>
              <a:t> (</a:t>
            </a:r>
            <a:r>
              <a:rPr lang="pt-BR" b="1" dirty="0" err="1"/>
              <a:t>had</a:t>
            </a:r>
            <a:r>
              <a:rPr lang="pt-BR" b="1" dirty="0"/>
              <a:t>) + </a:t>
            </a:r>
            <a:r>
              <a:rPr lang="pt-BR" b="1" dirty="0" err="1"/>
              <a:t>not</a:t>
            </a:r>
            <a:r>
              <a:rPr lang="pt-BR" b="1" dirty="0"/>
              <a:t> + verbo principal no </a:t>
            </a:r>
            <a:r>
              <a:rPr lang="pt-BR" b="1" dirty="0" err="1"/>
              <a:t>past</a:t>
            </a:r>
            <a:r>
              <a:rPr lang="pt-BR" b="1" dirty="0"/>
              <a:t> </a:t>
            </a:r>
            <a:r>
              <a:rPr lang="pt-BR" b="1" dirty="0" err="1"/>
              <a:t>participle</a:t>
            </a:r>
            <a:r>
              <a:rPr lang="pt-BR" b="1" dirty="0"/>
              <a:t> + complemento</a:t>
            </a:r>
          </a:p>
          <a:p>
            <a:pPr algn="just" fontAlgn="base"/>
            <a:r>
              <a:rPr lang="pt-BR" b="1" dirty="0" err="1"/>
              <a:t>Obs</a:t>
            </a:r>
            <a:r>
              <a:rPr lang="pt-BR" dirty="0"/>
              <a:t>: O verbo auxiliar "</a:t>
            </a:r>
            <a:r>
              <a:rPr lang="pt-BR" dirty="0" err="1"/>
              <a:t>have</a:t>
            </a:r>
            <a:r>
              <a:rPr lang="pt-BR" dirty="0"/>
              <a:t>" e o "</a:t>
            </a:r>
            <a:r>
              <a:rPr lang="pt-BR" dirty="0" err="1"/>
              <a:t>not</a:t>
            </a:r>
            <a:r>
              <a:rPr lang="pt-BR" dirty="0"/>
              <a:t>" podem surgir na forma contraída:</a:t>
            </a:r>
          </a:p>
          <a:p>
            <a:pPr marL="0" indent="0" algn="just" fontAlgn="base">
              <a:buNone/>
            </a:pPr>
            <a:r>
              <a:rPr lang="pt-BR" dirty="0" err="1"/>
              <a:t>had</a:t>
            </a:r>
            <a:r>
              <a:rPr lang="pt-BR" dirty="0"/>
              <a:t> + </a:t>
            </a:r>
            <a:r>
              <a:rPr lang="pt-BR" dirty="0" err="1"/>
              <a:t>not</a:t>
            </a:r>
            <a:r>
              <a:rPr lang="pt-BR" dirty="0"/>
              <a:t> = </a:t>
            </a:r>
            <a:r>
              <a:rPr lang="pt-BR" dirty="0" err="1"/>
              <a:t>hadn't</a:t>
            </a:r>
            <a:endParaRPr lang="pt-BR" dirty="0"/>
          </a:p>
          <a:p>
            <a:pPr marL="0" indent="0" fontAlgn="base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6746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783F5D-CDB9-4F36-B8FA-4F3CF7DF7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8883" y="1089815"/>
            <a:ext cx="10360501" cy="1223963"/>
          </a:xfrm>
        </p:spPr>
        <p:txBody>
          <a:bodyPr>
            <a:normAutofit/>
          </a:bodyPr>
          <a:lstStyle/>
          <a:p>
            <a:r>
              <a:rPr lang="pt-BR" sz="4400" b="1" dirty="0"/>
              <a:t>FORMA INTERROGATIVA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AC7B3E-8E91-4B64-AEFE-03E7F52E6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fontAlgn="base">
              <a:buNone/>
            </a:pPr>
            <a:r>
              <a:rPr lang="pt-BR" dirty="0"/>
              <a:t>Para fazer perguntas no </a:t>
            </a:r>
            <a:r>
              <a:rPr lang="pt-BR" dirty="0" err="1"/>
              <a:t>past</a:t>
            </a:r>
            <a:r>
              <a:rPr lang="pt-BR" dirty="0"/>
              <a:t> </a:t>
            </a:r>
            <a:r>
              <a:rPr lang="pt-BR" dirty="0" err="1"/>
              <a:t>perfect</a:t>
            </a:r>
            <a:r>
              <a:rPr lang="pt-BR" dirty="0"/>
              <a:t> </a:t>
            </a:r>
            <a:r>
              <a:rPr lang="pt-BR" dirty="0" err="1"/>
              <a:t>simple</a:t>
            </a:r>
            <a:r>
              <a:rPr lang="pt-BR" dirty="0"/>
              <a:t> o verbo auxiliar aparece no início da frase, antes do sujeito:</a:t>
            </a:r>
          </a:p>
          <a:p>
            <a:pPr marL="0" indent="0" fontAlgn="base">
              <a:buNone/>
            </a:pPr>
            <a:r>
              <a:rPr lang="pt-BR" b="1" dirty="0"/>
              <a:t>Verbo </a:t>
            </a:r>
            <a:r>
              <a:rPr lang="pt-BR" b="1" dirty="0" err="1"/>
              <a:t>to</a:t>
            </a:r>
            <a:r>
              <a:rPr lang="pt-BR" b="1" dirty="0"/>
              <a:t> </a:t>
            </a:r>
            <a:r>
              <a:rPr lang="pt-BR" b="1" dirty="0" err="1"/>
              <a:t>have</a:t>
            </a:r>
            <a:r>
              <a:rPr lang="pt-BR" b="1" dirty="0"/>
              <a:t> no </a:t>
            </a:r>
            <a:r>
              <a:rPr lang="pt-BR" b="1" dirty="0" err="1"/>
              <a:t>simple</a:t>
            </a:r>
            <a:r>
              <a:rPr lang="pt-BR" b="1" dirty="0"/>
              <a:t> </a:t>
            </a:r>
            <a:r>
              <a:rPr lang="pt-BR" b="1" dirty="0" err="1"/>
              <a:t>past</a:t>
            </a:r>
            <a:r>
              <a:rPr lang="pt-BR" b="1" dirty="0"/>
              <a:t> + sujeito + verbo principal no </a:t>
            </a:r>
            <a:r>
              <a:rPr lang="pt-BR" b="1" dirty="0" err="1"/>
              <a:t>past</a:t>
            </a:r>
            <a:r>
              <a:rPr lang="pt-BR" b="1" dirty="0"/>
              <a:t> </a:t>
            </a:r>
            <a:r>
              <a:rPr lang="pt-BR" b="1" dirty="0" err="1"/>
              <a:t>participle</a:t>
            </a:r>
            <a:r>
              <a:rPr lang="pt-BR" b="1" dirty="0"/>
              <a:t> + complemento</a:t>
            </a:r>
            <a:endParaRPr lang="pt-BR" dirty="0"/>
          </a:p>
          <a:p>
            <a:pPr marL="0" indent="0" fontAlgn="base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604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A47D2F-69EA-4FCA-8637-D37D5F207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cap="all" dirty="0"/>
              <a:t>"PAST PERFECT" + JUST</a:t>
            </a:r>
            <a:endParaRPr lang="pt-BR" sz="4000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74C859-4400-44BE-9A79-ABD9B8ECC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i="1" dirty="0"/>
              <a:t>"Just"</a:t>
            </a:r>
            <a:r>
              <a:rPr lang="pt-BR" dirty="0"/>
              <a:t> é utilizado com o "</a:t>
            </a:r>
            <a:r>
              <a:rPr lang="pt-BR" dirty="0" err="1"/>
              <a:t>past</a:t>
            </a:r>
            <a:r>
              <a:rPr lang="pt-BR" dirty="0"/>
              <a:t> </a:t>
            </a:r>
            <a:r>
              <a:rPr lang="pt-BR" dirty="0" err="1"/>
              <a:t>perfect</a:t>
            </a:r>
            <a:r>
              <a:rPr lang="pt-BR" dirty="0"/>
              <a:t>" para indicar um evento ocorrido muito pouco tempo antes de outro evento situado no passado. Exemplos disso são:</a:t>
            </a:r>
          </a:p>
          <a:p>
            <a:endParaRPr lang="pt-BR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The train </a:t>
            </a:r>
            <a:r>
              <a:rPr lang="en-US" sz="2400" b="1" dirty="0"/>
              <a:t>had just left</a:t>
            </a:r>
            <a:r>
              <a:rPr lang="en-US" sz="2400" dirty="0"/>
              <a:t> when I arrived at the station (</a:t>
            </a:r>
            <a:r>
              <a:rPr lang="pt-BR" sz="2400" dirty="0"/>
              <a:t>O trem tinha acabado de sair quando cheguei na estação)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She </a:t>
            </a:r>
            <a:r>
              <a:rPr lang="en-US" sz="2400" b="1" dirty="0"/>
              <a:t>had just left</a:t>
            </a:r>
            <a:r>
              <a:rPr lang="en-US" sz="2400" dirty="0"/>
              <a:t> the room when the police arrived (</a:t>
            </a:r>
            <a:r>
              <a:rPr lang="pt-BR" sz="2400" dirty="0"/>
              <a:t>Ela tinha acabado de sair do quarto quando a polícia chegou)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I </a:t>
            </a:r>
            <a:r>
              <a:rPr lang="en-US" sz="2400" b="1" dirty="0"/>
              <a:t>had just put</a:t>
            </a:r>
            <a:r>
              <a:rPr lang="en-US" sz="2400" dirty="0"/>
              <a:t> the washing out when it started to rain (</a:t>
            </a:r>
            <a:r>
              <a:rPr lang="pt-BR" sz="2400" dirty="0"/>
              <a:t>Eu tinha acabado de lavar a roupa quando começou a chover)</a:t>
            </a:r>
            <a:endParaRPr lang="en-US" sz="2400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532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BC031C-281A-4D49-AAF4-FF977F76E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PAST PERFECT SIMPLE</a:t>
            </a:r>
            <a:endParaRPr lang="pt-BR" sz="40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39B9D1E-C945-43ED-8CA4-E2E0E68C4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dirty="0"/>
              <a:t>É usado para indicar ações no passado que ocorreram antes de outra ação no passado. Ele é formado pelo verbo auxiliar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have</a:t>
            </a:r>
            <a:r>
              <a:rPr lang="pt-BR" dirty="0"/>
              <a:t> (</a:t>
            </a:r>
            <a:r>
              <a:rPr lang="pt-BR" dirty="0" err="1"/>
              <a:t>had</a:t>
            </a:r>
            <a:r>
              <a:rPr lang="pt-BR" dirty="0"/>
              <a:t>) conjugado no </a:t>
            </a:r>
            <a:r>
              <a:rPr lang="pt-BR" dirty="0" err="1"/>
              <a:t>simple</a:t>
            </a:r>
            <a:r>
              <a:rPr lang="pt-BR" dirty="0"/>
              <a:t> </a:t>
            </a:r>
            <a:r>
              <a:rPr lang="pt-BR" dirty="0" err="1"/>
              <a:t>past</a:t>
            </a:r>
            <a:r>
              <a:rPr lang="pt-BR" dirty="0"/>
              <a:t> (passado simples) + </a:t>
            </a:r>
            <a:r>
              <a:rPr lang="pt-BR" dirty="0" err="1"/>
              <a:t>past</a:t>
            </a:r>
            <a:r>
              <a:rPr lang="pt-BR" dirty="0"/>
              <a:t> </a:t>
            </a:r>
            <a:r>
              <a:rPr lang="pt-BR" dirty="0" err="1"/>
              <a:t>participle</a:t>
            </a:r>
            <a:r>
              <a:rPr lang="pt-BR" dirty="0"/>
              <a:t> (particípio passado) do verbo principal.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EXEMPLOS:</a:t>
            </a:r>
          </a:p>
          <a:p>
            <a:pPr marL="0" indent="0" algn="just" fontAlgn="base">
              <a:buNone/>
            </a:pPr>
            <a:endParaRPr lang="pt-BR" b="1" dirty="0"/>
          </a:p>
          <a:p>
            <a:pPr marL="0" indent="0" algn="just" fontAlgn="base">
              <a:buNone/>
            </a:pPr>
            <a:r>
              <a:rPr lang="pt-BR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Affirmative</a:t>
            </a:r>
            <a:r>
              <a:rPr lang="pt-B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pt-BR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Form</a:t>
            </a:r>
            <a:r>
              <a:rPr lang="pt-BR" dirty="0"/>
              <a:t>: I </a:t>
            </a:r>
            <a:r>
              <a:rPr lang="pt-BR" dirty="0" err="1"/>
              <a:t>had</a:t>
            </a:r>
            <a:r>
              <a:rPr lang="pt-BR" dirty="0"/>
              <a:t> </a:t>
            </a:r>
            <a:r>
              <a:rPr lang="pt-BR" dirty="0" err="1"/>
              <a:t>finished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work</a:t>
            </a:r>
            <a:r>
              <a:rPr lang="pt-BR" dirty="0"/>
              <a:t>. (Eu tinha terminado o trabalho)</a:t>
            </a:r>
          </a:p>
          <a:p>
            <a:pPr marL="0" indent="0" algn="just" fontAlgn="base">
              <a:buNone/>
            </a:pPr>
            <a:r>
              <a:rPr lang="pt-B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Negative </a:t>
            </a:r>
            <a:r>
              <a:rPr lang="pt-BR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Form</a:t>
            </a:r>
            <a:r>
              <a:rPr lang="pt-BR" dirty="0"/>
              <a:t>: I </a:t>
            </a:r>
            <a:r>
              <a:rPr lang="pt-BR" dirty="0" err="1"/>
              <a:t>had</a:t>
            </a:r>
            <a:r>
              <a:rPr lang="pt-BR" dirty="0"/>
              <a:t> </a:t>
            </a:r>
            <a:r>
              <a:rPr lang="pt-BR" dirty="0" err="1"/>
              <a:t>not</a:t>
            </a:r>
            <a:r>
              <a:rPr lang="pt-BR" dirty="0"/>
              <a:t> </a:t>
            </a:r>
            <a:r>
              <a:rPr lang="pt-BR" dirty="0" err="1"/>
              <a:t>finished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work</a:t>
            </a:r>
            <a:r>
              <a:rPr lang="pt-BR" dirty="0"/>
              <a:t> (Eu não tinha terminado o trabalho)</a:t>
            </a:r>
          </a:p>
          <a:p>
            <a:pPr marL="0" indent="0" algn="just" fontAlgn="base">
              <a:buNone/>
            </a:pPr>
            <a:r>
              <a:rPr lang="pt-BR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Interrogative</a:t>
            </a:r>
            <a:r>
              <a:rPr lang="pt-B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pt-BR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Form</a:t>
            </a:r>
            <a:r>
              <a:rPr lang="pt-BR" dirty="0"/>
              <a:t>: </a:t>
            </a:r>
            <a:r>
              <a:rPr lang="pt-BR" dirty="0" err="1"/>
              <a:t>Had</a:t>
            </a:r>
            <a:r>
              <a:rPr lang="pt-BR" dirty="0"/>
              <a:t> I </a:t>
            </a:r>
            <a:r>
              <a:rPr lang="pt-BR" dirty="0" err="1"/>
              <a:t>finished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work</a:t>
            </a:r>
            <a:r>
              <a:rPr lang="pt-BR" dirty="0"/>
              <a:t>? (Eu tinha terminado o trabalho?)</a:t>
            </a:r>
          </a:p>
          <a:p>
            <a:pPr marL="0" indent="0">
              <a:buNone/>
            </a:pP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3142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BC031C-281A-4D49-AAF4-FF977F76E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8882" y="1052736"/>
            <a:ext cx="10360501" cy="1223963"/>
          </a:xfrm>
        </p:spPr>
        <p:txBody>
          <a:bodyPr>
            <a:normAutofit/>
          </a:bodyPr>
          <a:lstStyle/>
          <a:p>
            <a:r>
              <a:rPr lang="pt-BR" sz="4000" b="1" dirty="0"/>
              <a:t>PAST PERFECT CONTINUOUS</a:t>
            </a:r>
            <a:endParaRPr lang="pt-BR" sz="40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39B9D1E-C945-43ED-8CA4-E2E0E68C4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8882" y="2708920"/>
            <a:ext cx="10360501" cy="503957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É usado para indicar a continuação (duração) de ações no passado que ocorreram antes de outra ação no passado. Ele é formado pelo verbo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have</a:t>
            </a:r>
            <a:r>
              <a:rPr lang="pt-BR" dirty="0"/>
              <a:t> (</a:t>
            </a:r>
            <a:r>
              <a:rPr lang="pt-BR" dirty="0" err="1"/>
              <a:t>had</a:t>
            </a:r>
            <a:r>
              <a:rPr lang="pt-BR" dirty="0"/>
              <a:t>) conjugado no </a:t>
            </a:r>
            <a:r>
              <a:rPr lang="pt-BR" dirty="0" err="1"/>
              <a:t>simple</a:t>
            </a:r>
            <a:r>
              <a:rPr lang="pt-BR" dirty="0"/>
              <a:t> </a:t>
            </a:r>
            <a:r>
              <a:rPr lang="pt-BR" dirty="0" err="1"/>
              <a:t>past</a:t>
            </a:r>
            <a:r>
              <a:rPr lang="pt-BR" dirty="0"/>
              <a:t> (passado simples) + verbo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be</a:t>
            </a:r>
            <a:r>
              <a:rPr lang="pt-BR" dirty="0"/>
              <a:t> (</a:t>
            </a:r>
            <a:r>
              <a:rPr lang="pt-BR" dirty="0" err="1"/>
              <a:t>been</a:t>
            </a:r>
            <a:r>
              <a:rPr lang="pt-BR" dirty="0"/>
              <a:t>) conjugado no </a:t>
            </a:r>
            <a:r>
              <a:rPr lang="pt-BR" dirty="0" err="1"/>
              <a:t>past</a:t>
            </a:r>
            <a:r>
              <a:rPr lang="pt-BR" dirty="0"/>
              <a:t> </a:t>
            </a:r>
            <a:r>
              <a:rPr lang="pt-BR" dirty="0" err="1"/>
              <a:t>perfect</a:t>
            </a:r>
            <a:r>
              <a:rPr lang="pt-BR" dirty="0"/>
              <a:t> (passado perfeito) + gerúndio do verbo principal</a:t>
            </a:r>
            <a:endParaRPr lang="pt-BR" sz="29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64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cnologia 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2787990.potx" id="{BDB9CD5E-36EC-45F3-B87D-6D062B8A3823}" vid="{51682E2F-7C85-4D6F-AD40-072EFC83910D}"/>
    </a:ext>
  </a:extLst>
</a:theme>
</file>

<file path=ppt/theme/theme2.xml><?xml version="1.0" encoding="utf-8"?>
<a:theme xmlns:a="http://schemas.openxmlformats.org/drawingml/2006/main" name="Tema do Offic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PublishedLinkedAssetsLookup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LocLastLocAttemptVersionTypeLookup xmlns="4873beb7-5857-4685-be1f-d57550cc96cc" xsi:nil="true"/>
    <DirectSourceMarket xmlns="4873beb7-5857-4685-be1f-d57550cc96cc" xsi:nil="true"/>
    <ThumbnailAssetId xmlns="4873beb7-5857-4685-be1f-d57550cc96cc" xsi:nil="true"/>
    <PrimaryImageGen xmlns="4873beb7-5857-4685-be1f-d57550cc96cc">false</PrimaryImageGen>
    <LocNewPublishedVersionLookup xmlns="4873beb7-5857-4685-be1f-d57550cc96cc" xsi:nil="true"/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LocOverallPublishStatusLookup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LocOverallLocStatusLookup xmlns="4873beb7-5857-4685-be1f-d57550cc96cc" xsi:nil="true"/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1345093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This simple template design works for technology and  businesses, but it's versatile enough to use in other contexts.  It features multiple slide layouts designed for widescreen (16x9 resolution) and includes a sample SmartArt list and chart that are easily editable.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2011-11-26T00:30:00+00:00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TemplateStatus xmlns="4873beb7-5857-4685-be1f-d57550cc96cc">Complete</TemplateStatus>
    <Downloads xmlns="4873beb7-5857-4685-be1f-d57550cc96cc">0</Downloads>
    <OOCacheId xmlns="4873beb7-5857-4685-be1f-d57550cc96cc" xsi:nil="true"/>
    <IsDeleted xmlns="4873beb7-5857-4685-be1f-d57550cc96cc">false</IsDeleted>
    <LocPublishedDependentAssetsLookup xmlns="4873beb7-5857-4685-be1f-d57550cc96cc" xsi:nil="true"/>
    <TPExecutable xmlns="4873beb7-5857-4685-be1f-d57550cc96cc" xsi:nil="true"/>
    <EditorialTags xmlns="4873beb7-5857-4685-be1f-d57550cc96cc" xsi:nil="true"/>
    <SubmitterId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TP102787989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694266</LocLastLocAttemptVersionLookup>
    <LocProcessedForHandoffsLookup xmlns="4873beb7-5857-4685-be1f-d57550cc96cc" xsi:nil="true"/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LocOverallPreviewStatusLookup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 xsi:nil="true"/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LocProcessedForMarketsLookup xmlns="4873beb7-5857-4685-be1f-d57550cc96cc" xsi:nil="true"/>
    <TPLaunchHelpLinkType xmlns="4873beb7-5857-4685-be1f-d57550cc96cc">Template</TPLaunchHelpLinkType>
    <OriginalRelease xmlns="4873beb7-5857-4685-be1f-d57550cc96cc">15</OriginalRelease>
    <LocalizationTagsTaxHTField0 xmlns="4873beb7-5857-4685-be1f-d57550cc96cc">
      <Terms xmlns="http://schemas.microsoft.com/office/infopath/2007/PartnerControls"/>
    </LocalizationTagsTaxHTField0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LocOverallHandbackStatusLookup xmlns="4873beb7-5857-4685-be1f-d57550cc96cc" xsi:nil="true"/>
    <ShowIn xmlns="4873beb7-5857-4685-be1f-d57550cc96cc">Show everywhere</ShowIn>
    <UANotes xmlns="4873beb7-5857-4685-be1f-d57550cc96cc" xsi:nil="true"/>
    <InternalTagsTaxHTField0 xmlns="4873beb7-5857-4685-be1f-d57550cc96cc">
      <Terms xmlns="http://schemas.microsoft.com/office/infopath/2007/PartnerControls"/>
    </InternalTagsTaxHTField0>
    <CSXHash xmlns="4873beb7-5857-4685-be1f-d57550cc96cc" xsi:nil="true"/>
    <VoteCount xmlns="4873beb7-5857-4685-be1f-d57550cc96cc" xsi:nil="true"/>
    <AssetExpire xmlns="4873beb7-5857-4685-be1f-d57550cc96cc">2029-05-12T07:00:00+00:00</AssetExpire>
    <DSATActionTaken xmlns="4873beb7-5857-4685-be1f-d57550cc96cc" xsi:nil="true"/>
    <CSXSubmissionMarket xmlns="4873beb7-5857-4685-be1f-d57550cc96cc" xsi:nil="true"/>
    <LocMarketGroupTiers2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09BF4D4-EF60-4196-BFC3-9462D60797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0C67BEE-D13F-4BD2-98A5-34D8A0977F68}">
  <ds:schemaRefs>
    <ds:schemaRef ds:uri="http://www.w3.org/XML/1998/namespace"/>
    <ds:schemaRef ds:uri="http://purl.org/dc/terms/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TF02787990</Template>
  <TotalTime>433</TotalTime>
  <Words>567</Words>
  <Application>Microsoft Office PowerPoint</Application>
  <PresentationFormat>Personalizar</PresentationFormat>
  <Paragraphs>90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Arial</vt:lpstr>
      <vt:lpstr>Calibri</vt:lpstr>
      <vt:lpstr>Georgia Pro</vt:lpstr>
      <vt:lpstr>Tecnologia 16x9</vt:lpstr>
      <vt:lpstr>PAST PERFECT</vt:lpstr>
      <vt:lpstr>O QUE É PAST PERFECT?</vt:lpstr>
      <vt:lpstr>FORMANDO O PAST PERFECT</vt:lpstr>
      <vt:lpstr>FORMA AFIRMATIVA</vt:lpstr>
      <vt:lpstr>FORMA NEGATIVA</vt:lpstr>
      <vt:lpstr>FORMA INTERROGATIVA</vt:lpstr>
      <vt:lpstr>"PAST PERFECT" + JUST</vt:lpstr>
      <vt:lpstr>PAST PERFECT SIMPLE</vt:lpstr>
      <vt:lpstr>PAST PERFECT CONTINUOUS</vt:lpstr>
      <vt:lpstr>EXEMPLOS’</vt:lpstr>
      <vt:lpstr>Questão 1</vt:lpstr>
      <vt:lpstr>Questão 2</vt:lpstr>
      <vt:lpstr>Questão 3</vt:lpstr>
      <vt:lpstr>Questão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PERFECT</dc:title>
  <dc:creator>ericy nelson</dc:creator>
  <cp:lastModifiedBy>ericy nelson</cp:lastModifiedBy>
  <cp:revision>19</cp:revision>
  <dcterms:created xsi:type="dcterms:W3CDTF">2019-03-31T20:45:30Z</dcterms:created>
  <dcterms:modified xsi:type="dcterms:W3CDTF">2019-04-09T12:24:25Z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