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handoutMasterIdLst>
    <p:handoutMasterId r:id="rId20"/>
  </p:handoutMasterIdLst>
  <p:sldIdLst>
    <p:sldId id="257" r:id="rId5"/>
    <p:sldId id="268" r:id="rId6"/>
    <p:sldId id="271" r:id="rId7"/>
    <p:sldId id="272" r:id="rId8"/>
    <p:sldId id="273" r:id="rId9"/>
    <p:sldId id="274" r:id="rId10"/>
    <p:sldId id="270" r:id="rId11"/>
    <p:sldId id="275" r:id="rId12"/>
    <p:sldId id="276" r:id="rId13"/>
    <p:sldId id="277" r:id="rId14"/>
    <p:sldId id="278" r:id="rId15"/>
    <p:sldId id="279" r:id="rId16"/>
    <p:sldId id="280" r:id="rId17"/>
    <p:sldId id="281" r:id="rId18"/>
  </p:sldIdLst>
  <p:sldSz cx="12188825" cy="6858000"/>
  <p:notesSz cx="6858000" cy="9144000"/>
  <p:defaultTextStyle>
    <a:defPPr rtl="0">
      <a:defRPr lang="pt-br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5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94404"/>
    <a:srgbClr val="5F6F0F"/>
    <a:srgbClr val="718412"/>
    <a:srgbClr val="65741A"/>
    <a:srgbClr val="70811D"/>
    <a:srgbClr val="7B8D1F"/>
    <a:srgbClr val="839721"/>
    <a:srgbClr val="95AB25"/>
    <a:srgbClr val="BC5500"/>
    <a:srgbClr val="C45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>
      <p:cViewPr varScale="1">
        <p:scale>
          <a:sx n="72" d="100"/>
          <a:sy n="72" d="100"/>
        </p:scale>
        <p:origin x="498" y="66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79429053-DC2A-4342-ADD4-2FD729D91E2C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2045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Clique para editar o texto Mestre</a:t>
            </a:r>
          </a:p>
          <a:p>
            <a:pPr lvl="1" rtl="0"/>
            <a:r>
              <a:t>Segundo nível</a:t>
            </a:r>
          </a:p>
          <a:p>
            <a:pPr lvl="2" rtl="0"/>
            <a:r>
              <a:t>Terceiro nível</a:t>
            </a:r>
          </a:p>
          <a:p>
            <a:pPr lvl="3" rtl="0"/>
            <a:r>
              <a:t>Quarto nível</a:t>
            </a:r>
          </a:p>
          <a:p>
            <a:pPr lvl="4" rtl="0"/>
            <a:r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3EBA5BD7-F043-4D1B-AA17-CD412FC534DE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705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4" name="Conector Reto 13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7" name="Conector Reto 16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9" name="Conector Reto 18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grpSp>
        <p:nvGrpSpPr>
          <p:cNvPr id="12" name="linhas inferiores"/>
          <p:cNvGrpSpPr/>
          <p:nvPr/>
        </p:nvGrpSpPr>
        <p:grpSpPr>
          <a:xfrm>
            <a:off x="-8916" y="6057149"/>
            <a:ext cx="5498726" cy="820207"/>
            <a:chOff x="-6689" y="4553748"/>
            <a:chExt cx="4125119" cy="615155"/>
          </a:xfrm>
        </p:grpSpPr>
        <p:sp>
          <p:nvSpPr>
            <p:cNvPr id="9" name="Forma Livre 8"/>
            <p:cNvSpPr/>
            <p:nvPr/>
          </p:nvSpPr>
          <p:spPr>
            <a:xfrm rot="16200000">
              <a:off x="1754302" y="2802395"/>
              <a:ext cx="612775" cy="411548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4115481 h 4115481"/>
                <a:gd name="connsiteX1" fmla="*/ 612775 w 612775"/>
                <a:gd name="connsiteY1" fmla="*/ 3180443 h 4115481"/>
                <a:gd name="connsiteX2" fmla="*/ 612775 w 612775"/>
                <a:gd name="connsiteY2" fmla="*/ 0 h 4115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4115481">
                  <a:moveTo>
                    <a:pt x="0" y="4115481"/>
                  </a:moveTo>
                  <a:lnTo>
                    <a:pt x="612775" y="3180443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0" name="Forma Livre 9"/>
            <p:cNvSpPr/>
            <p:nvPr/>
          </p:nvSpPr>
          <p:spPr>
            <a:xfrm rot="16200000">
              <a:off x="1604659" y="3152814"/>
              <a:ext cx="410751" cy="3621427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  <a:gd name="connsiteX0" fmla="*/ 0 w 410751"/>
                <a:gd name="connsiteY0" fmla="*/ 3614170 h 3614170"/>
                <a:gd name="connsiteX1" fmla="*/ 410751 w 410751"/>
                <a:gd name="connsiteY1" fmla="*/ 2990994 h 3614170"/>
                <a:gd name="connsiteX2" fmla="*/ 405947 w 410751"/>
                <a:gd name="connsiteY2" fmla="*/ 0 h 3614170"/>
                <a:gd name="connsiteX0" fmla="*/ 0 w 410751"/>
                <a:gd name="connsiteY0" fmla="*/ 3621427 h 3621427"/>
                <a:gd name="connsiteX1" fmla="*/ 410751 w 410751"/>
                <a:gd name="connsiteY1" fmla="*/ 2998251 h 3621427"/>
                <a:gd name="connsiteX2" fmla="*/ 405947 w 410751"/>
                <a:gd name="connsiteY2" fmla="*/ 0 h 3621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621427">
                  <a:moveTo>
                    <a:pt x="0" y="3621427"/>
                  </a:moveTo>
                  <a:lnTo>
                    <a:pt x="410751" y="2998251"/>
                  </a:lnTo>
                  <a:cubicBezTo>
                    <a:pt x="410359" y="2065358"/>
                    <a:pt x="406339" y="932893"/>
                    <a:pt x="405947" y="0"/>
                  </a:cubicBez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 rot="16200000">
              <a:off x="1462308" y="3453376"/>
              <a:ext cx="241768" cy="31797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  <a:gd name="connsiteX0" fmla="*/ 0 w 241768"/>
                <a:gd name="connsiteY0" fmla="*/ 3179761 h 3179761"/>
                <a:gd name="connsiteX1" fmla="*/ 238919 w 241768"/>
                <a:gd name="connsiteY1" fmla="*/ 2819370 h 3179761"/>
                <a:gd name="connsiteX2" fmla="*/ 241754 w 241768"/>
                <a:gd name="connsiteY2" fmla="*/ 0 h 31797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41768" h="3179761">
                  <a:moveTo>
                    <a:pt x="0" y="3179761"/>
                  </a:moveTo>
                  <a:lnTo>
                    <a:pt x="238919" y="2819370"/>
                  </a:lnTo>
                  <a:cubicBezTo>
                    <a:pt x="238654" y="1947313"/>
                    <a:pt x="242019" y="872057"/>
                    <a:pt x="241754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rtl="0"/>
              <a:endParaRPr/>
            </a:p>
          </p:txBody>
        </p:sp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625176" y="584200"/>
            <a:ext cx="8735325" cy="2000251"/>
          </a:xfrm>
        </p:spPr>
        <p:txBody>
          <a:bodyPr rtlCol="0">
            <a:normAutofit/>
          </a:bodyPr>
          <a:lstStyle>
            <a:lvl1pPr algn="l" rtl="0">
              <a:defRPr sz="540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5176" y="2616200"/>
            <a:ext cx="8735325" cy="1752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pt-BR"/>
              <a:t>Clique para editar o estilo do subtítulo Mestre</a:t>
            </a:r>
            <a:endParaRPr/>
          </a:p>
        </p:txBody>
      </p:sp>
      <p:sp>
        <p:nvSpPr>
          <p:cNvPr id="22" name="Espaço Reservado para Data 2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4" name="Espaço Reservado para o Número do Slide 2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748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6675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6898" y="584200"/>
            <a:ext cx="2742486" cy="5588000"/>
          </a:xfrm>
        </p:spPr>
        <p:txBody>
          <a:bodyPr vert="eaVert"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8882" y="584200"/>
            <a:ext cx="7414869" cy="5588000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88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6769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diagonais"/>
          <p:cNvGrpSpPr/>
          <p:nvPr/>
        </p:nvGrpSpPr>
        <p:grpSpPr>
          <a:xfrm>
            <a:off x="7516443" y="4145281"/>
            <a:ext cx="4686117" cy="2731407"/>
            <a:chOff x="5638800" y="3108960"/>
            <a:chExt cx="3515503" cy="2048555"/>
          </a:xfrm>
        </p:grpSpPr>
        <p:cxnSp>
          <p:nvCxnSpPr>
            <p:cNvPr id="12" name="Conector Reto 11"/>
            <p:cNvCxnSpPr/>
            <p:nvPr/>
          </p:nvCxnSpPr>
          <p:spPr>
            <a:xfrm flipV="1">
              <a:off x="5638800" y="3108960"/>
              <a:ext cx="3515503" cy="2037116"/>
            </a:xfrm>
            <a:prstGeom prst="line">
              <a:avLst/>
            </a:pr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3" name="Conector Reto 12"/>
            <p:cNvCxnSpPr/>
            <p:nvPr/>
          </p:nvCxnSpPr>
          <p:spPr>
            <a:xfrm flipV="1">
              <a:off x="6004643" y="3333750"/>
              <a:ext cx="3149660" cy="1823765"/>
            </a:xfrm>
            <a:prstGeom prst="line">
              <a:avLst/>
            </a:pr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flipV="1">
              <a:off x="6388342" y="3549891"/>
              <a:ext cx="2765961" cy="1600149"/>
            </a:xfrm>
            <a:prstGeom prst="line">
              <a:avLst/>
            </a:pr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5177" y="2209801"/>
            <a:ext cx="8938472" cy="2764335"/>
          </a:xfrm>
        </p:spPr>
        <p:txBody>
          <a:bodyPr rtlCol="0" anchor="b">
            <a:normAutofit/>
          </a:bodyPr>
          <a:lstStyle>
            <a:lvl1pPr algn="l" rtl="0">
              <a:defRPr sz="5400" b="0" cap="none" baseline="0"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5176" y="4951266"/>
            <a:ext cx="7069519" cy="1220933"/>
          </a:xfrm>
        </p:spPr>
        <p:txBody>
          <a:bodyPr rtlCol="0" anchor="t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l" rtl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l" rtl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633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is Conteúd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8883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0707" y="1706880"/>
            <a:ext cx="5078677" cy="446532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/>
            </a:lvl8pPr>
            <a:lvl9pPr algn="l" rtl="0">
              <a:defRPr sz="200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5764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18883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496644" y="1701800"/>
            <a:ext cx="5082740" cy="914400"/>
          </a:xfrm>
        </p:spPr>
        <p:txBody>
          <a:bodyPr rtlCol="0" anchor="b">
            <a:normAutofit/>
          </a:bodyPr>
          <a:lstStyle>
            <a:lvl1pPr marL="0" indent="0" algn="l" rtl="0">
              <a:spcBef>
                <a:spcPts val="0"/>
              </a:spcBef>
              <a:buNone/>
              <a:defRPr sz="2800" b="0" cap="all" spc="200" baseline="0">
                <a:solidFill>
                  <a:schemeClr val="accent1"/>
                </a:solidFill>
              </a:defRPr>
            </a:lvl1pPr>
            <a:lvl2pPr marL="609493" indent="0" algn="l" rtl="0">
              <a:buNone/>
              <a:defRPr sz="2700" b="1"/>
            </a:lvl2pPr>
            <a:lvl3pPr marL="1218987" indent="0" algn="l" rtl="0">
              <a:buNone/>
              <a:defRPr sz="2400" b="1"/>
            </a:lvl3pPr>
            <a:lvl4pPr marL="1828480" indent="0" algn="l" rtl="0">
              <a:buNone/>
              <a:defRPr sz="2100" b="1"/>
            </a:lvl4pPr>
            <a:lvl5pPr marL="2437973" indent="0" algn="l" rtl="0">
              <a:buNone/>
              <a:defRPr sz="2100" b="1"/>
            </a:lvl5pPr>
            <a:lvl6pPr marL="3047467" indent="0" algn="l" rtl="0">
              <a:buNone/>
              <a:defRPr sz="2100" b="1"/>
            </a:lvl6pPr>
            <a:lvl7pPr marL="3656960" indent="0" algn="l" rtl="0">
              <a:buNone/>
              <a:defRPr sz="2100" b="1"/>
            </a:lvl7pPr>
            <a:lvl8pPr marL="4266453" indent="0" algn="l" rtl="0">
              <a:buNone/>
              <a:defRPr sz="2100" b="1"/>
            </a:lvl8pPr>
            <a:lvl9pPr marL="4875947" indent="0" algn="l" rtl="0">
              <a:buNone/>
              <a:defRPr sz="2100" b="1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500707" y="2717800"/>
            <a:ext cx="5078677" cy="3454400"/>
          </a:xfrm>
        </p:spPr>
        <p:txBody>
          <a:bodyPr rtlCol="0">
            <a:no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 baseline="0"/>
            </a:lvl6pPr>
            <a:lvl7pPr algn="l" rtl="0">
              <a:defRPr sz="2000" baseline="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9" name="Espaço Reservado para o Número do Slide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538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15229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247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484971" y="584200"/>
            <a:ext cx="6094413" cy="5588000"/>
          </a:xfrm>
        </p:spPr>
        <p:txBody>
          <a:bodyPr rtlCol="0">
            <a:normAutofit/>
          </a:bodyPr>
          <a:lstStyle>
            <a:lvl1pPr algn="l" rtl="0">
              <a:defRPr sz="2800"/>
            </a:lvl1pPr>
            <a:lvl2pPr algn="l" rtl="0">
              <a:defRPr sz="2400"/>
            </a:lvl2pPr>
            <a:lvl3pPr algn="l" rtl="0">
              <a:defRPr sz="2000"/>
            </a:lvl3pPr>
            <a:lvl4pPr algn="l" rtl="0">
              <a:defRPr sz="2000"/>
            </a:lvl4pPr>
            <a:lvl5pPr algn="l" rtl="0">
              <a:defRPr sz="2000"/>
            </a:lvl5pPr>
            <a:lvl6pPr algn="l" rtl="0">
              <a:defRPr sz="2000"/>
            </a:lvl6pPr>
            <a:lvl7pPr algn="l" rtl="0">
              <a:defRPr sz="2000"/>
            </a:lvl7pPr>
            <a:lvl8pPr algn="l" rtl="0">
              <a:defRPr sz="2000" baseline="0"/>
            </a:lvl8pPr>
            <a:lvl9pPr algn="l" rtl="0">
              <a:defRPr sz="2000" baseline="0"/>
            </a:lvl9pPr>
          </a:lstStyle>
          <a:p>
            <a:pPr lvl="0" rtl="0"/>
            <a:r>
              <a:rPr lang="pt-BR"/>
              <a:t>Clique para editar os estilos de texto Mestres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18139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18882" y="1701800"/>
            <a:ext cx="4062942" cy="2438400"/>
          </a:xfrm>
        </p:spPr>
        <p:txBody>
          <a:bodyPr rtlCol="0" anchor="b">
            <a:normAutofit/>
          </a:bodyPr>
          <a:lstStyle>
            <a:lvl1pPr algn="l" rtl="0">
              <a:defRPr sz="2800" b="0" cap="all" spc="200" baseline="0">
                <a:solidFill>
                  <a:schemeClr val="accent1"/>
                </a:solidFill>
              </a:defRPr>
            </a:lvl1pPr>
          </a:lstStyle>
          <a:p>
            <a:pPr rtl="0"/>
            <a:r>
              <a:rPr lang="pt-BR"/>
              <a:t>Clique para editar o título Mestre</a:t>
            </a:r>
            <a:endParaRPr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218882" y="4241800"/>
            <a:ext cx="4062942" cy="1930400"/>
          </a:xfrm>
        </p:spPr>
        <p:txBody>
          <a:bodyPr rtlCol="0">
            <a:normAutofit/>
          </a:bodyPr>
          <a:lstStyle>
            <a:lvl1pPr marL="0" indent="0" algn="l" rtl="0">
              <a:buNone/>
              <a:defRPr sz="2000"/>
            </a:lvl1pPr>
            <a:lvl2pPr marL="609493" indent="0" algn="l" rtl="0">
              <a:buNone/>
              <a:defRPr sz="1600"/>
            </a:lvl2pPr>
            <a:lvl3pPr marL="1218987" indent="0" algn="l" rtl="0">
              <a:buNone/>
              <a:defRPr sz="1300"/>
            </a:lvl3pPr>
            <a:lvl4pPr marL="1828480" indent="0" algn="l" rtl="0">
              <a:buNone/>
              <a:defRPr sz="1200"/>
            </a:lvl4pPr>
            <a:lvl5pPr marL="2437973" indent="0" algn="l" rtl="0">
              <a:buNone/>
              <a:defRPr sz="1200"/>
            </a:lvl5pPr>
            <a:lvl6pPr marL="3047467" indent="0" algn="l" rtl="0">
              <a:buNone/>
              <a:defRPr sz="1200"/>
            </a:lvl6pPr>
            <a:lvl7pPr marL="3656960" indent="0" algn="l" rtl="0">
              <a:buNone/>
              <a:defRPr sz="1200"/>
            </a:lvl7pPr>
            <a:lvl8pPr marL="4266453" indent="0" algn="l" rtl="0">
              <a:buNone/>
              <a:defRPr sz="1200"/>
            </a:lvl8pPr>
            <a:lvl9pPr marL="4875947" indent="0" algn="l" rtl="0">
              <a:buNone/>
              <a:defRPr sz="1200"/>
            </a:lvl9pPr>
          </a:lstStyle>
          <a:p>
            <a:pPr lvl="0" rtl="0"/>
            <a:r>
              <a:rPr lang="pt-BR"/>
              <a:t>Clique para editar os estilos de texto Mestres</a:t>
            </a:r>
          </a:p>
        </p:txBody>
      </p:sp>
      <p:sp>
        <p:nvSpPr>
          <p:cNvPr id="3" name="Espaço Reservado para Imagem 2" descr="Um espaço reservado vazio para adicionar uma imagem. Clique no espaço reservado e selecione a imagem que você deseja adicionar."/>
          <p:cNvSpPr>
            <a:spLocks noGrp="1"/>
          </p:cNvSpPr>
          <p:nvPr>
            <p:ph type="pic" idx="1"/>
          </p:nvPr>
        </p:nvSpPr>
        <p:spPr>
          <a:xfrm>
            <a:off x="5484971" y="584200"/>
            <a:ext cx="6094413" cy="5588000"/>
          </a:xfrm>
          <a:ln w="12700">
            <a:solidFill>
              <a:schemeClr val="bg1">
                <a:lumMod val="75000"/>
                <a:lumOff val="2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l" rtl="0">
              <a:buNone/>
              <a:defRPr sz="2800"/>
            </a:lvl1pPr>
            <a:lvl2pPr marL="609493" indent="0" algn="l" rtl="0">
              <a:buNone/>
              <a:defRPr sz="3700"/>
            </a:lvl2pPr>
            <a:lvl3pPr marL="1218987" indent="0" algn="l" rtl="0">
              <a:buNone/>
              <a:defRPr sz="3200"/>
            </a:lvl3pPr>
            <a:lvl4pPr marL="1828480" indent="0" algn="l" rtl="0">
              <a:buNone/>
              <a:defRPr sz="2700"/>
            </a:lvl4pPr>
            <a:lvl5pPr marL="2437973" indent="0" algn="l" rtl="0">
              <a:buNone/>
              <a:defRPr sz="2700"/>
            </a:lvl5pPr>
            <a:lvl6pPr marL="3047467" indent="0" algn="l" rtl="0">
              <a:buNone/>
              <a:defRPr sz="2700"/>
            </a:lvl6pPr>
            <a:lvl7pPr marL="3656960" indent="0" algn="l" rtl="0">
              <a:buNone/>
              <a:defRPr sz="2700"/>
            </a:lvl7pPr>
            <a:lvl8pPr marL="4266453" indent="0" algn="l" rtl="0">
              <a:buNone/>
              <a:defRPr sz="2700"/>
            </a:lvl8pPr>
            <a:lvl9pPr marL="4875947" indent="0" algn="l" rtl="0">
              <a:buNone/>
              <a:defRPr sz="2700"/>
            </a:lvl9pPr>
          </a:lstStyle>
          <a:p>
            <a:pPr rtl="0"/>
            <a:r>
              <a:rPr lang="pt-BR"/>
              <a:t>Clique no ícone para adicionar uma imagem</a:t>
            </a:r>
            <a:endParaRPr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014DD1E-5D91-48A3-AD6D-45FBA980D106}" type="slidenum">
              <a:rPr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2343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100000"/>
                <a:shade val="0"/>
                <a:satMod val="100000"/>
              </a:schemeClr>
            </a:gs>
            <a:gs pos="85000">
              <a:schemeClr val="bg2">
                <a:tint val="100000"/>
                <a:shade val="30000"/>
                <a:satMod val="100000"/>
              </a:schemeClr>
            </a:gs>
            <a:gs pos="100000">
              <a:schemeClr val="bg2">
                <a:shade val="60000"/>
                <a:satMod val="100000"/>
              </a:schemeClr>
            </a:gs>
          </a:gsLst>
          <a:lin ang="36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linhas à esquerda"/>
          <p:cNvGrpSpPr/>
          <p:nvPr/>
        </p:nvGrpSpPr>
        <p:grpSpPr>
          <a:xfrm>
            <a:off x="-15870" y="-3174"/>
            <a:ext cx="819993" cy="5229225"/>
            <a:chOff x="-11906" y="-2381"/>
            <a:chExt cx="615155" cy="3921919"/>
          </a:xfrm>
        </p:grpSpPr>
        <p:sp>
          <p:nvSpPr>
            <p:cNvPr id="10" name="Forma Livre 9"/>
            <p:cNvSpPr/>
            <p:nvPr/>
          </p:nvSpPr>
          <p:spPr>
            <a:xfrm>
              <a:off x="-9526" y="0"/>
              <a:ext cx="612775" cy="3919538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12775" h="3919538">
                  <a:moveTo>
                    <a:pt x="0" y="3919538"/>
                  </a:moveTo>
                  <a:lnTo>
                    <a:pt x="612775" y="2984500"/>
                  </a:lnTo>
                  <a:lnTo>
                    <a:pt x="612775" y="0"/>
                  </a:lnTo>
                </a:path>
              </a:pathLst>
            </a:custGeom>
            <a:noFill/>
            <a:ln w="38100">
              <a:gradFill>
                <a:gsLst>
                  <a:gs pos="50000">
                    <a:schemeClr val="accent1">
                      <a:lumMod val="75000"/>
                    </a:schemeClr>
                  </a:gs>
                  <a:gs pos="0">
                    <a:schemeClr val="accent1"/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-11906" y="0"/>
              <a:ext cx="410751" cy="3421856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202024 w 612775"/>
                <a:gd name="connsiteY1" fmla="*/ 3607676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10751 w 410751"/>
                <a:gd name="connsiteY2" fmla="*/ 0 h 3607676"/>
                <a:gd name="connsiteX0" fmla="*/ 0 w 410751"/>
                <a:gd name="connsiteY0" fmla="*/ 3607676 h 3607676"/>
                <a:gd name="connsiteX1" fmla="*/ 410751 w 410751"/>
                <a:gd name="connsiteY1" fmla="*/ 2984500 h 3607676"/>
                <a:gd name="connsiteX2" fmla="*/ 409575 w 410751"/>
                <a:gd name="connsiteY2" fmla="*/ 185820 h 3607676"/>
                <a:gd name="connsiteX3" fmla="*/ 410751 w 410751"/>
                <a:gd name="connsiteY3" fmla="*/ 0 h 3607676"/>
                <a:gd name="connsiteX0" fmla="*/ 0 w 410751"/>
                <a:gd name="connsiteY0" fmla="*/ 3421856 h 3421856"/>
                <a:gd name="connsiteX1" fmla="*/ 410751 w 410751"/>
                <a:gd name="connsiteY1" fmla="*/ 2798680 h 3421856"/>
                <a:gd name="connsiteX2" fmla="*/ 409575 w 410751"/>
                <a:gd name="connsiteY2" fmla="*/ 0 h 3421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10751" h="3421856">
                  <a:moveTo>
                    <a:pt x="0" y="3421856"/>
                  </a:moveTo>
                  <a:lnTo>
                    <a:pt x="410751" y="2798680"/>
                  </a:lnTo>
                  <a:lnTo>
                    <a:pt x="409575" y="0"/>
                  </a:lnTo>
                </a:path>
              </a:pathLst>
            </a:custGeom>
            <a:noFill/>
            <a:ln w="28575">
              <a:gradFill>
                <a:gsLst>
                  <a:gs pos="0">
                    <a:schemeClr val="accent1">
                      <a:lumMod val="75000"/>
                    </a:schemeClr>
                  </a:gs>
                  <a:gs pos="50000">
                    <a:schemeClr val="accent1">
                      <a:lumMod val="75000"/>
                    </a:schemeClr>
                  </a:gs>
                  <a:gs pos="100000">
                    <a:schemeClr val="accent1"/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Forma Livre 13"/>
            <p:cNvSpPr/>
            <p:nvPr/>
          </p:nvSpPr>
          <p:spPr>
            <a:xfrm>
              <a:off x="-7144" y="-2381"/>
              <a:ext cx="238919" cy="2976561"/>
            </a:xfrm>
            <a:custGeom>
              <a:avLst/>
              <a:gdLst>
                <a:gd name="connsiteX0" fmla="*/ 0 w 603250"/>
                <a:gd name="connsiteY0" fmla="*/ 3905250 h 3905250"/>
                <a:gd name="connsiteX1" fmla="*/ 603250 w 603250"/>
                <a:gd name="connsiteY1" fmla="*/ 2984500 h 3905250"/>
                <a:gd name="connsiteX2" fmla="*/ 603250 w 603250"/>
                <a:gd name="connsiteY2" fmla="*/ 0 h 3905250"/>
                <a:gd name="connsiteX0" fmla="*/ 0 w 612775"/>
                <a:gd name="connsiteY0" fmla="*/ 3919538 h 3919538"/>
                <a:gd name="connsiteX1" fmla="*/ 612775 w 612775"/>
                <a:gd name="connsiteY1" fmla="*/ 2984500 h 3919538"/>
                <a:gd name="connsiteX2" fmla="*/ 612775 w 612775"/>
                <a:gd name="connsiteY2" fmla="*/ 0 h 3919538"/>
                <a:gd name="connsiteX0" fmla="*/ 0 w 612775"/>
                <a:gd name="connsiteY0" fmla="*/ 3919538 h 3919538"/>
                <a:gd name="connsiteX1" fmla="*/ 373856 w 612775"/>
                <a:gd name="connsiteY1" fmla="*/ 3344891 h 3919538"/>
                <a:gd name="connsiteX2" fmla="*/ 612775 w 612775"/>
                <a:gd name="connsiteY2" fmla="*/ 2984500 h 3919538"/>
                <a:gd name="connsiteX3" fmla="*/ 612775 w 612775"/>
                <a:gd name="connsiteY3" fmla="*/ 0 h 3919538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919 w 238919"/>
                <a:gd name="connsiteY2" fmla="*/ 0 h 3344891"/>
                <a:gd name="connsiteX0" fmla="*/ 0 w 238919"/>
                <a:gd name="connsiteY0" fmla="*/ 3344891 h 3344891"/>
                <a:gd name="connsiteX1" fmla="*/ 238919 w 238919"/>
                <a:gd name="connsiteY1" fmla="*/ 2984500 h 3344891"/>
                <a:gd name="connsiteX2" fmla="*/ 238125 w 238919"/>
                <a:gd name="connsiteY2" fmla="*/ 368330 h 3344891"/>
                <a:gd name="connsiteX3" fmla="*/ 238919 w 238919"/>
                <a:gd name="connsiteY3" fmla="*/ 0 h 3344891"/>
                <a:gd name="connsiteX0" fmla="*/ 0 w 238919"/>
                <a:gd name="connsiteY0" fmla="*/ 2976561 h 2976561"/>
                <a:gd name="connsiteX1" fmla="*/ 238919 w 238919"/>
                <a:gd name="connsiteY1" fmla="*/ 2616170 h 2976561"/>
                <a:gd name="connsiteX2" fmla="*/ 238125 w 238919"/>
                <a:gd name="connsiteY2" fmla="*/ 0 h 29765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38919" h="2976561">
                  <a:moveTo>
                    <a:pt x="0" y="2976561"/>
                  </a:moveTo>
                  <a:lnTo>
                    <a:pt x="238919" y="2616170"/>
                  </a:lnTo>
                  <a:cubicBezTo>
                    <a:pt x="238654" y="1744113"/>
                    <a:pt x="238390" y="872057"/>
                    <a:pt x="238125" y="0"/>
                  </a:cubicBezTo>
                </a:path>
              </a:pathLst>
            </a:custGeom>
            <a:noFill/>
            <a:ln w="25400">
              <a:gradFill>
                <a:gsLst>
                  <a:gs pos="0">
                    <a:schemeClr val="accent1">
                      <a:lumMod val="50000"/>
                    </a:schemeClr>
                  </a:gs>
                  <a:gs pos="100000">
                    <a:schemeClr val="accent1">
                      <a:lumMod val="75000"/>
                    </a:schemeClr>
                  </a:gs>
                </a:gsLst>
                <a:lin ang="54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  <a:prstGeom prst="rect">
            <a:avLst/>
          </a:prstGeom>
        </p:spPr>
        <p:txBody>
          <a:bodyPr vert="horz" lIns="121899" tIns="60949" rIns="121899" bIns="60949" rtlCol="0" anchor="b">
            <a:normAutofit/>
          </a:bodyPr>
          <a:lstStyle/>
          <a:p>
            <a:pPr rtl="0"/>
            <a:r>
              <a:rPr lang="pt-br"/>
              <a:t>Clique para editar o estilo de título Mestre</a:t>
            </a:r>
            <a:endParaRPr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218883" y="1701797"/>
            <a:ext cx="10360501" cy="4462272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 rtl="0"/>
            <a:r>
              <a:rPr lang="pt-br"/>
              <a:t>Editar estilos de texto Mestre</a:t>
            </a:r>
          </a:p>
          <a:p>
            <a:pPr lvl="1" rtl="0"/>
            <a:r>
              <a:rPr lang="pt-br"/>
              <a:t>Segundo nível</a:t>
            </a:r>
          </a:p>
          <a:p>
            <a:pPr lvl="2" rtl="0"/>
            <a:r>
              <a:rPr lang="pt-br"/>
              <a:t>Terceiro nível</a:t>
            </a:r>
          </a:p>
          <a:p>
            <a:pPr lvl="3" rtl="0"/>
            <a:r>
              <a:rPr lang="pt-br"/>
              <a:t>Quarto nível</a:t>
            </a:r>
          </a:p>
          <a:p>
            <a:pPr lvl="4" rtl="0"/>
            <a:r>
              <a:rPr lang="pt-br"/>
              <a:t>Quinto nível</a:t>
            </a:r>
            <a:endParaRPr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218882" y="6356352"/>
            <a:ext cx="2234618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01/08/2016</a:t>
            </a:r>
            <a:endParaRPr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453501" y="6356352"/>
            <a:ext cx="5281824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0563649" y="6356352"/>
            <a:ext cx="101573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14DD1E-5D91-48A3-AD6D-45FBA980D106}" type="slidenum">
              <a:rPr/>
              <a:pPr rtl="0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52758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21898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47" indent="-304747" algn="l" defTabSz="1218987" rtl="0" eaLnBrk="1" latinLnBrk="0" hangingPunct="1">
        <a:lnSpc>
          <a:spcPct val="90000"/>
        </a:lnSpc>
        <a:spcBef>
          <a:spcPts val="1600"/>
        </a:spcBef>
        <a:buClr>
          <a:schemeClr val="accent1"/>
        </a:buClr>
        <a:buSzPct val="100000"/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1898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73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48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33227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37973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2720" indent="-231607" algn="l" defTabSz="1218987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80000"/>
        <a:buFont typeface="Arial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pt-BR" sz="4400" b="1" dirty="0">
                <a:latin typeface="Georgia Pro" panose="020B0604020202020204" pitchFamily="18" charset="0"/>
              </a:rPr>
              <a:t>PAST PERFECT</a:t>
            </a:r>
            <a:endParaRPr lang="pt-br" sz="4400" b="1" dirty="0">
              <a:latin typeface="Georgia Pro" panose="020B0604020202020204" pitchFamily="18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1726749" y="3717032"/>
            <a:ext cx="8735325" cy="1752600"/>
          </a:xfrm>
        </p:spPr>
        <p:txBody>
          <a:bodyPr rtlCol="0">
            <a:normAutofit lnSpcReduction="10000"/>
          </a:bodyPr>
          <a:lstStyle/>
          <a:p>
            <a:pPr rtl="0"/>
            <a:r>
              <a:rPr lang="pt-BR" sz="3200" b="1" dirty="0">
                <a:solidFill>
                  <a:schemeClr val="tx1"/>
                </a:solidFill>
              </a:rPr>
              <a:t>COMPONENTS:</a:t>
            </a:r>
          </a:p>
          <a:p>
            <a:pPr rtl="0"/>
            <a:r>
              <a:rPr lang="pt-BR" sz="2400" cap="none" dirty="0"/>
              <a:t>Ericy Nelson</a:t>
            </a:r>
          </a:p>
          <a:p>
            <a:pPr rtl="0"/>
            <a:r>
              <a:rPr lang="pt-BR" sz="2400" cap="none" dirty="0"/>
              <a:t>Clarice Nobrega </a:t>
            </a:r>
          </a:p>
          <a:p>
            <a:pPr rtl="0"/>
            <a:r>
              <a:rPr lang="pt-BR" sz="2400" cap="none" dirty="0"/>
              <a:t>Odair Barbosa</a:t>
            </a:r>
          </a:p>
          <a:p>
            <a:pPr rtl="0"/>
            <a:r>
              <a:rPr lang="pt-BR" sz="2400" cap="none" dirty="0"/>
              <a:t>Túlio </a:t>
            </a:r>
            <a:r>
              <a:rPr lang="pt-BR" sz="2400" cap="none" dirty="0" err="1"/>
              <a:t>Ronivon</a:t>
            </a:r>
            <a:endParaRPr lang="pt-br" sz="2400" cap="none" dirty="0"/>
          </a:p>
        </p:txBody>
      </p:sp>
      <p:sp>
        <p:nvSpPr>
          <p:cNvPr id="4" name="Subtítulo 4">
            <a:extLst>
              <a:ext uri="{FF2B5EF4-FFF2-40B4-BE49-F238E27FC236}">
                <a16:creationId xmlns:a16="http://schemas.microsoft.com/office/drawing/2014/main" id="{88E38282-39A4-48B4-A486-BB50FF18E147}"/>
              </a:ext>
            </a:extLst>
          </p:cNvPr>
          <p:cNvSpPr txBox="1">
            <a:spLocks/>
          </p:cNvSpPr>
          <p:nvPr/>
        </p:nvSpPr>
        <p:spPr>
          <a:xfrm>
            <a:off x="5662364" y="4083574"/>
            <a:ext cx="8735325" cy="1752600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>
            <a:lvl1pPr marL="0" indent="0" algn="l" defTabSz="1218987" rtl="0" eaLnBrk="1" latinLnBrk="0" hangingPunct="1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100000"/>
              <a:buFont typeface="Arial" pitchFamily="34" charset="0"/>
              <a:buNone/>
              <a:defRPr sz="2800" kern="1200" cap="all" spc="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0949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898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48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797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46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6960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6453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5947" indent="0" algn="ctr" defTabSz="1218987" rtl="0" eaLnBrk="1" latinLnBrk="0" hangingPunct="1">
              <a:lnSpc>
                <a:spcPct val="90000"/>
              </a:lnSpc>
              <a:spcBef>
                <a:spcPts val="800"/>
              </a:spcBef>
              <a:buClr>
                <a:schemeClr val="accent1"/>
              </a:buClr>
              <a:buSzPct val="80000"/>
              <a:buFont typeface="Arial" pitchFamily="34" charset="0"/>
              <a:buNone/>
              <a:defRPr sz="20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sz="3200" b="1" dirty="0">
                <a:solidFill>
                  <a:schemeClr val="tx1"/>
                </a:solidFill>
              </a:rPr>
              <a:t>TEACHER:</a:t>
            </a:r>
            <a:endParaRPr lang="pt-BR" sz="2400" b="1" dirty="0">
              <a:solidFill>
                <a:schemeClr val="tx1"/>
              </a:solidFill>
            </a:endParaRPr>
          </a:p>
          <a:p>
            <a:r>
              <a:rPr lang="pt-BR" sz="2400" cap="none" dirty="0"/>
              <a:t>Cristiane Brito</a:t>
            </a:r>
            <a:endParaRPr lang="pt-br" sz="2400" cap="none" dirty="0"/>
          </a:p>
        </p:txBody>
      </p:sp>
      <p:pic>
        <p:nvPicPr>
          <p:cNvPr id="1026" name="Picture 2" descr="Resultado de imagem para logo ifrn">
            <a:extLst>
              <a:ext uri="{FF2B5EF4-FFF2-40B4-BE49-F238E27FC236}">
                <a16:creationId xmlns:a16="http://schemas.microsoft.com/office/drawing/2014/main" id="{9A37EFCF-584E-4FD4-A6DC-0D7669FD03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811" y="1809316"/>
            <a:ext cx="1146334" cy="1536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2291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C031C-281A-4D49-AAF4-FF977F76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9079" y="908720"/>
            <a:ext cx="10060106" cy="1223963"/>
          </a:xfrm>
        </p:spPr>
        <p:txBody>
          <a:bodyPr>
            <a:normAutofit/>
          </a:bodyPr>
          <a:lstStyle/>
          <a:p>
            <a:pPr algn="ctr"/>
            <a:r>
              <a:rPr lang="pt-B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EXEMPLOS’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9B9D1E-C945-43ED-8CA4-E2E0E68C4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1" y="2420888"/>
            <a:ext cx="10360501" cy="5039571"/>
          </a:xfrm>
        </p:spPr>
        <p:txBody>
          <a:bodyPr>
            <a:normAutofit/>
          </a:bodyPr>
          <a:lstStyle/>
          <a:p>
            <a:pPr algn="just" fontAlgn="base"/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Affirmative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I </a:t>
            </a:r>
            <a:r>
              <a:rPr lang="pt-BR" dirty="0" err="1"/>
              <a:t>had</a:t>
            </a:r>
            <a:r>
              <a:rPr lang="pt-BR" dirty="0"/>
              <a:t> </a:t>
            </a:r>
            <a:r>
              <a:rPr lang="pt-BR" dirty="0" err="1"/>
              <a:t>been</a:t>
            </a:r>
            <a:r>
              <a:rPr lang="pt-BR" dirty="0"/>
              <a:t> </a:t>
            </a:r>
            <a:r>
              <a:rPr lang="pt-BR" dirty="0" err="1"/>
              <a:t>walking</a:t>
            </a:r>
            <a:r>
              <a:rPr lang="pt-BR" dirty="0"/>
              <a:t> </a:t>
            </a:r>
            <a:r>
              <a:rPr lang="pt-BR" dirty="0" err="1"/>
              <a:t>when</a:t>
            </a:r>
            <a:r>
              <a:rPr lang="pt-BR" dirty="0"/>
              <a:t>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arrived</a:t>
            </a:r>
            <a:r>
              <a:rPr lang="pt-BR" dirty="0"/>
              <a:t>. (Eu tinha estado a andar quando ela chegou)</a:t>
            </a:r>
          </a:p>
          <a:p>
            <a:pPr algn="just" fontAlgn="base"/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Negative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I </a:t>
            </a:r>
            <a:r>
              <a:rPr lang="pt-BR" dirty="0" err="1"/>
              <a:t>had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been</a:t>
            </a:r>
            <a:r>
              <a:rPr lang="pt-BR" dirty="0"/>
              <a:t> </a:t>
            </a:r>
            <a:r>
              <a:rPr lang="pt-BR" dirty="0" err="1"/>
              <a:t>walking</a:t>
            </a:r>
            <a:r>
              <a:rPr lang="pt-BR" dirty="0"/>
              <a:t> </a:t>
            </a:r>
            <a:r>
              <a:rPr lang="pt-BR" dirty="0" err="1"/>
              <a:t>when</a:t>
            </a:r>
            <a:r>
              <a:rPr lang="pt-BR" dirty="0"/>
              <a:t>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arrived</a:t>
            </a:r>
            <a:r>
              <a:rPr lang="pt-BR" dirty="0"/>
              <a:t> (Eu não tinha estado a andar quando ela chegou)</a:t>
            </a:r>
          </a:p>
          <a:p>
            <a:pPr algn="just" fontAlgn="base"/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Interrogative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</a:t>
            </a:r>
            <a:r>
              <a:rPr lang="pt-BR" dirty="0" err="1"/>
              <a:t>Had</a:t>
            </a:r>
            <a:r>
              <a:rPr lang="pt-BR" dirty="0"/>
              <a:t> I </a:t>
            </a:r>
            <a:r>
              <a:rPr lang="pt-BR" dirty="0" err="1"/>
              <a:t>been</a:t>
            </a:r>
            <a:r>
              <a:rPr lang="pt-BR" dirty="0"/>
              <a:t> </a:t>
            </a:r>
            <a:r>
              <a:rPr lang="pt-BR" dirty="0" err="1"/>
              <a:t>walking</a:t>
            </a:r>
            <a:r>
              <a:rPr lang="pt-BR" dirty="0"/>
              <a:t> </a:t>
            </a:r>
            <a:r>
              <a:rPr lang="pt-BR" dirty="0" err="1"/>
              <a:t>when</a:t>
            </a:r>
            <a:r>
              <a:rPr lang="pt-BR" dirty="0"/>
              <a:t> </a:t>
            </a:r>
            <a:r>
              <a:rPr lang="pt-BR" dirty="0" err="1"/>
              <a:t>she</a:t>
            </a:r>
            <a:r>
              <a:rPr lang="pt-BR" dirty="0"/>
              <a:t> </a:t>
            </a:r>
            <a:r>
              <a:rPr lang="pt-BR" dirty="0" err="1"/>
              <a:t>arrived</a:t>
            </a:r>
            <a:r>
              <a:rPr lang="pt-BR" dirty="0"/>
              <a:t>? (Eu tinha estado a andar quando ela chegou?)</a:t>
            </a:r>
          </a:p>
        </p:txBody>
      </p:sp>
    </p:spTree>
    <p:extLst>
      <p:ext uri="{BB962C8B-B14F-4D97-AF65-F5344CB8AC3E}">
        <p14:creationId xmlns:p14="http://schemas.microsoft.com/office/powerpoint/2010/main" val="34598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B6C89-3A17-4E2A-957A-88B6E9BC5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274637"/>
            <a:ext cx="10360501" cy="1223963"/>
          </a:xfrm>
        </p:spPr>
        <p:txBody>
          <a:bodyPr/>
          <a:lstStyle/>
          <a:p>
            <a:pPr algn="ctr"/>
            <a:r>
              <a:rPr lang="pt-B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Questão 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6F5A81-B24A-4475-B120-3379080F69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5156203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dirty="0"/>
              <a:t>Marque a alternativa que apresenta a opção correta do “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”.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dirty="0"/>
              <a:t>My cousin ___ to me for weeks.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en-US" dirty="0"/>
              <a:t>doesn't write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en-US" dirty="0"/>
              <a:t>don't write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en-US" dirty="0"/>
              <a:t>had not written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en-US" dirty="0"/>
              <a:t>has not being written</a:t>
            </a:r>
          </a:p>
          <a:p>
            <a:pPr marL="514350" indent="-514350">
              <a:lnSpc>
                <a:spcPct val="100000"/>
              </a:lnSpc>
              <a:buAutoNum type="alphaLcParenR"/>
            </a:pPr>
            <a:r>
              <a:rPr lang="en-US" dirty="0"/>
              <a:t>have written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2245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9CE888-87E5-4447-AE20-94B72F34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Questão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3DFBA0C-FE76-4A49-8B2C-5A007A507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/>
              <a:t>Qual das frases abaixo está correta?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He had lived in Germany before she went to Brazil.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After I has eat the birthday cake, I began to feel sick.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Ingrid didn’t arrive there until after I has left.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75422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27ADC0-2F9C-4B31-99BE-8B571733E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Questão 3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69DD71-78F7-4518-9654-143F56DF07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701796"/>
            <a:ext cx="10360501" cy="515620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/>
              <a:t>Complete a frase corretamente.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dirty="0" err="1"/>
              <a:t>When</a:t>
            </a:r>
            <a:r>
              <a:rPr lang="pt-BR" dirty="0"/>
              <a:t> I ________ (</a:t>
            </a:r>
            <a:r>
              <a:rPr lang="pt-BR" dirty="0" err="1"/>
              <a:t>finish</a:t>
            </a:r>
            <a:r>
              <a:rPr lang="pt-BR" dirty="0"/>
              <a:t>) </a:t>
            </a:r>
            <a:r>
              <a:rPr lang="pt-BR" dirty="0" err="1"/>
              <a:t>lunch</a:t>
            </a:r>
            <a:r>
              <a:rPr lang="pt-BR" dirty="0"/>
              <a:t>, I </a:t>
            </a:r>
            <a:r>
              <a:rPr lang="pt-BR" dirty="0" err="1"/>
              <a:t>called</a:t>
            </a:r>
            <a:r>
              <a:rPr lang="pt-BR" dirty="0"/>
              <a:t> </a:t>
            </a:r>
            <a:r>
              <a:rPr lang="pt-BR" dirty="0" err="1"/>
              <a:t>him</a:t>
            </a:r>
            <a:r>
              <a:rPr lang="pt-BR" dirty="0"/>
              <a:t>. 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have finish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had finished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dirty="0"/>
              <a:t>has finished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85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9CC2B-E61C-476A-9A9E-88843AB54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Questão 4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1E9F4D-D70D-446A-BFC8-75F6815EE6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pt-BR" dirty="0"/>
              <a:t>Complete a frase corretamente.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She failed the test because she _____.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hasn't </a:t>
            </a:r>
            <a:r>
              <a:rPr lang="en-US" dirty="0" err="1"/>
              <a:t>studing</a:t>
            </a:r>
            <a:endParaRPr lang="en-US" dirty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haven't studied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/>
              <a:t>hadn't studied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1557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xfrm>
            <a:off x="1207556" y="1089815"/>
            <a:ext cx="10360501" cy="1223963"/>
          </a:xfrm>
        </p:spPr>
        <p:txBody>
          <a:bodyPr rtlCol="0">
            <a:normAutofit/>
          </a:bodyPr>
          <a:lstStyle/>
          <a:p>
            <a:r>
              <a:rPr lang="en-US" sz="4400" b="1" dirty="0"/>
              <a:t>O QUE É PAST PERFECT?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idx="1"/>
          </p:nvPr>
        </p:nvSpPr>
        <p:spPr/>
        <p:txBody>
          <a:bodyPr numCol="1" rtlCol="0" anchor="ctr"/>
          <a:lstStyle/>
          <a:p>
            <a:pPr marL="0" indent="0" algn="just">
              <a:buNone/>
            </a:pPr>
            <a:r>
              <a:rPr lang="pt-BR" dirty="0"/>
              <a:t>O tempo verbal "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" indica um momento </a:t>
            </a:r>
            <a:r>
              <a:rPr lang="pt-BR" b="1" dirty="0"/>
              <a:t>anterior ao passado recente</a:t>
            </a:r>
            <a:r>
              <a:rPr lang="pt-BR" dirty="0"/>
              <a:t>. Ele é utilizado quando se deseja deixar claro que </a:t>
            </a:r>
            <a:r>
              <a:rPr lang="pt-BR" b="1" dirty="0"/>
              <a:t>um evento ocorreu antes de outro</a:t>
            </a:r>
            <a:r>
              <a:rPr lang="pt-BR" dirty="0"/>
              <a:t> no passado. Não importa qual dos eventos é mencionado primeiro, pois o tempo verbal deixa claro qual dos dois aconteceu antes.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1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B0E49-2557-4509-AA3B-74F874156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9041" y="35728"/>
            <a:ext cx="10360501" cy="1223963"/>
          </a:xfrm>
        </p:spPr>
        <p:txBody>
          <a:bodyPr/>
          <a:lstStyle/>
          <a:p>
            <a:r>
              <a:rPr lang="pt-BR" b="1" dirty="0"/>
              <a:t>FORMANDO O PAST PERFECT</a:t>
            </a:r>
          </a:p>
        </p:txBody>
      </p:sp>
      <p:graphicFrame>
        <p:nvGraphicFramePr>
          <p:cNvPr id="4" name="Espaço Reservado para Conteúdo 3">
            <a:extLst>
              <a:ext uri="{FF2B5EF4-FFF2-40B4-BE49-F238E27FC236}">
                <a16:creationId xmlns:a16="http://schemas.microsoft.com/office/drawing/2014/main" id="{E82E0520-9076-46E2-8F95-ED9CFD9F8A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9812388"/>
              </p:ext>
            </p:extLst>
          </p:nvPr>
        </p:nvGraphicFramePr>
        <p:xfrm>
          <a:off x="1307445" y="2492896"/>
          <a:ext cx="9573933" cy="36335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1311">
                  <a:extLst>
                    <a:ext uri="{9D8B030D-6E8A-4147-A177-3AD203B41FA5}">
                      <a16:colId xmlns:a16="http://schemas.microsoft.com/office/drawing/2014/main" val="3729638571"/>
                    </a:ext>
                  </a:extLst>
                </a:gridCol>
                <a:gridCol w="3191311">
                  <a:extLst>
                    <a:ext uri="{9D8B030D-6E8A-4147-A177-3AD203B41FA5}">
                      <a16:colId xmlns:a16="http://schemas.microsoft.com/office/drawing/2014/main" val="3091567582"/>
                    </a:ext>
                  </a:extLst>
                </a:gridCol>
                <a:gridCol w="3191311">
                  <a:extLst>
                    <a:ext uri="{9D8B030D-6E8A-4147-A177-3AD203B41FA5}">
                      <a16:colId xmlns:a16="http://schemas.microsoft.com/office/drawing/2014/main" val="2996418827"/>
                    </a:ext>
                  </a:extLst>
                </a:gridCol>
              </a:tblGrid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2200" dirty="0"/>
                        <a:t>Sujeito</a:t>
                      </a:r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err="1"/>
                        <a:t>had</a:t>
                      </a:r>
                      <a:endParaRPr lang="pt-BR" sz="22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err="1"/>
                        <a:t>Past</a:t>
                      </a:r>
                      <a:r>
                        <a:rPr lang="pt-BR" sz="2200" dirty="0"/>
                        <a:t> </a:t>
                      </a:r>
                      <a:r>
                        <a:rPr lang="pt-BR" sz="2200" dirty="0" err="1"/>
                        <a:t>Participle</a:t>
                      </a:r>
                      <a:endParaRPr lang="pt-BR" sz="2200" dirty="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4158410588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Afirmativa</a:t>
                      </a:r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 dirty="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1995899008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She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200" dirty="0" err="1"/>
                        <a:t>had</a:t>
                      </a:r>
                      <a:endParaRPr lang="pt-BR" sz="22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given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1962615152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Negativa</a:t>
                      </a:r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2984382842"/>
                  </a:ext>
                </a:extLst>
              </a:tr>
              <a:tr h="3661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She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hadn’t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asked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2170273400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Interrogativa</a:t>
                      </a:r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2763250806"/>
                  </a:ext>
                </a:extLst>
              </a:tr>
              <a:tr h="3661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Had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they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arrived</a:t>
                      </a:r>
                      <a:r>
                        <a:rPr lang="pt-BR" sz="1800" dirty="0"/>
                        <a:t>?</a:t>
                      </a:r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2435902736"/>
                  </a:ext>
                </a:extLst>
              </a:tr>
              <a:tr h="422509">
                <a:tc>
                  <a:txBody>
                    <a:bodyPr/>
                    <a:lstStyle/>
                    <a:p>
                      <a:pPr algn="ctr"/>
                      <a:r>
                        <a:rPr lang="pt-BR" sz="1800" b="1" dirty="0"/>
                        <a:t>Interrogativa Negativa</a:t>
                      </a:r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endParaRPr lang="pt-BR" sz="2200"/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2125023048"/>
                  </a:ext>
                </a:extLst>
              </a:tr>
              <a:tr h="366174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Hadn’t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you</a:t>
                      </a:r>
                      <a:endParaRPr lang="pt-BR" sz="1800" dirty="0"/>
                    </a:p>
                  </a:txBody>
                  <a:tcPr marL="84502" marR="84502" marT="42251" marB="4225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err="1"/>
                        <a:t>finished</a:t>
                      </a:r>
                      <a:r>
                        <a:rPr lang="pt-BR" sz="1800" dirty="0"/>
                        <a:t>?</a:t>
                      </a:r>
                    </a:p>
                  </a:txBody>
                  <a:tcPr marL="84502" marR="84502" marT="42251" marB="42251"/>
                </a:tc>
                <a:extLst>
                  <a:ext uri="{0D108BD9-81ED-4DB2-BD59-A6C34878D82A}">
                    <a16:rowId xmlns:a16="http://schemas.microsoft.com/office/drawing/2014/main" val="3985110686"/>
                  </a:ext>
                </a:extLst>
              </a:tr>
            </a:tbl>
          </a:graphicData>
        </a:graphic>
      </p:graphicFrame>
      <p:sp>
        <p:nvSpPr>
          <p:cNvPr id="5" name="CaixaDeTexto 4">
            <a:extLst>
              <a:ext uri="{FF2B5EF4-FFF2-40B4-BE49-F238E27FC236}">
                <a16:creationId xmlns:a16="http://schemas.microsoft.com/office/drawing/2014/main" id="{4F50912A-7A15-4656-82D3-FD478B2AC517}"/>
              </a:ext>
            </a:extLst>
          </p:cNvPr>
          <p:cNvSpPr txBox="1"/>
          <p:nvPr/>
        </p:nvSpPr>
        <p:spPr>
          <a:xfrm>
            <a:off x="1304910" y="1259691"/>
            <a:ext cx="9573933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dirty="0"/>
              <a:t>Em inglês, o "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" é composto por duas partes: o passado do verbo </a:t>
            </a:r>
            <a:r>
              <a:rPr lang="pt-BR" i="1" dirty="0" err="1"/>
              <a:t>to</a:t>
            </a:r>
            <a:r>
              <a:rPr lang="pt-BR" i="1" dirty="0"/>
              <a:t> </a:t>
            </a:r>
            <a:r>
              <a:rPr lang="pt-BR" i="1" dirty="0" err="1"/>
              <a:t>have</a:t>
            </a:r>
            <a:r>
              <a:rPr lang="pt-BR" i="1" dirty="0"/>
              <a:t> (</a:t>
            </a:r>
            <a:r>
              <a:rPr lang="pt-BR" i="1" dirty="0" err="1"/>
              <a:t>had</a:t>
            </a:r>
            <a:r>
              <a:rPr lang="pt-BR" i="1" dirty="0"/>
              <a:t>)</a:t>
            </a:r>
            <a:r>
              <a:rPr lang="pt-BR" dirty="0"/>
              <a:t> + o "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participle</a:t>
            </a:r>
            <a:r>
              <a:rPr lang="pt-BR" dirty="0"/>
              <a:t>" do verbo principal.</a:t>
            </a:r>
          </a:p>
          <a:p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255139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83F5D-CDB9-4F36-B8FA-4F3CF7DF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836712"/>
            <a:ext cx="10360501" cy="1223963"/>
          </a:xfrm>
        </p:spPr>
        <p:txBody>
          <a:bodyPr>
            <a:normAutofit/>
          </a:bodyPr>
          <a:lstStyle/>
          <a:p>
            <a:r>
              <a:rPr lang="pt-BR" sz="4400" b="1" dirty="0"/>
              <a:t>FORMA AFIRMATIVA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AC7B3E-8E91-4B64-AEFE-03E7F52E6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algn="just">
              <a:buNone/>
            </a:pPr>
            <a:r>
              <a:rPr lang="pt-BR" dirty="0"/>
              <a:t>As frases afirmativas no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err="1"/>
              <a:t>Simple</a:t>
            </a:r>
            <a:r>
              <a:rPr lang="pt-BR" dirty="0"/>
              <a:t> são formadas da seguinte maneira:</a:t>
            </a:r>
          </a:p>
          <a:p>
            <a:pPr algn="just"/>
            <a:endParaRPr lang="pt-BR" dirty="0"/>
          </a:p>
          <a:p>
            <a:pPr marL="0" indent="0" algn="just">
              <a:buNone/>
            </a:pPr>
            <a:r>
              <a:rPr lang="pt-BR" dirty="0"/>
              <a:t>Sujeito + 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no </a:t>
            </a:r>
            <a:r>
              <a:rPr lang="pt-BR" dirty="0" err="1"/>
              <a:t>Simple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(</a:t>
            </a:r>
            <a:r>
              <a:rPr lang="pt-BR" dirty="0" err="1"/>
              <a:t>had</a:t>
            </a:r>
            <a:r>
              <a:rPr lang="pt-BR" dirty="0"/>
              <a:t>) + verbo principal no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participle</a:t>
            </a:r>
            <a:r>
              <a:rPr lang="pt-BR" dirty="0"/>
              <a:t> + complemento</a:t>
            </a:r>
          </a:p>
        </p:txBody>
      </p:sp>
    </p:spTree>
    <p:extLst>
      <p:ext uri="{BB962C8B-B14F-4D97-AF65-F5344CB8AC3E}">
        <p14:creationId xmlns:p14="http://schemas.microsoft.com/office/powerpoint/2010/main" val="425332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83F5D-CDB9-4F36-B8FA-4F3CF7DF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2" y="836712"/>
            <a:ext cx="10360501" cy="1223963"/>
          </a:xfrm>
        </p:spPr>
        <p:txBody>
          <a:bodyPr>
            <a:normAutofit/>
          </a:bodyPr>
          <a:lstStyle/>
          <a:p>
            <a:r>
              <a:rPr lang="pt-BR" sz="4400" b="1" dirty="0"/>
              <a:t>FORMA NEGATIVA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AC7B3E-8E91-4B64-AEFE-03E7F52E6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2" y="2276872"/>
            <a:ext cx="10360501" cy="4462272"/>
          </a:xfrm>
        </p:spPr>
        <p:txBody>
          <a:bodyPr anchor="ctr"/>
          <a:lstStyle/>
          <a:p>
            <a:pPr marL="0" indent="0" algn="just" fontAlgn="base">
              <a:buNone/>
            </a:pPr>
            <a:r>
              <a:rPr lang="pt-BR" dirty="0"/>
              <a:t>Nas frases negativas é necessário acrescentar-se o “</a:t>
            </a:r>
            <a:r>
              <a:rPr lang="pt-BR" dirty="0" err="1"/>
              <a:t>not</a:t>
            </a:r>
            <a:r>
              <a:rPr lang="pt-BR" dirty="0"/>
              <a:t>” após o verbo auxiliar:</a:t>
            </a:r>
          </a:p>
          <a:p>
            <a:pPr marL="0" indent="0" algn="just" fontAlgn="base">
              <a:buNone/>
            </a:pPr>
            <a:r>
              <a:rPr lang="pt-BR" b="1" dirty="0"/>
              <a:t>Sujeito + verbo </a:t>
            </a:r>
            <a:r>
              <a:rPr lang="pt-BR" b="1" dirty="0" err="1"/>
              <a:t>to</a:t>
            </a:r>
            <a:r>
              <a:rPr lang="pt-BR" b="1" dirty="0"/>
              <a:t> </a:t>
            </a:r>
            <a:r>
              <a:rPr lang="pt-BR" b="1" dirty="0" err="1"/>
              <a:t>have</a:t>
            </a:r>
            <a:r>
              <a:rPr lang="pt-BR" b="1" dirty="0"/>
              <a:t> no </a:t>
            </a:r>
            <a:r>
              <a:rPr lang="pt-BR" b="1" dirty="0" err="1"/>
              <a:t>simple</a:t>
            </a:r>
            <a:r>
              <a:rPr lang="pt-BR" b="1" dirty="0"/>
              <a:t> </a:t>
            </a:r>
            <a:r>
              <a:rPr lang="pt-BR" b="1" dirty="0" err="1"/>
              <a:t>past</a:t>
            </a:r>
            <a:r>
              <a:rPr lang="pt-BR" b="1" dirty="0"/>
              <a:t> (</a:t>
            </a:r>
            <a:r>
              <a:rPr lang="pt-BR" b="1" dirty="0" err="1"/>
              <a:t>had</a:t>
            </a:r>
            <a:r>
              <a:rPr lang="pt-BR" b="1" dirty="0"/>
              <a:t>) + </a:t>
            </a:r>
            <a:r>
              <a:rPr lang="pt-BR" b="1" dirty="0" err="1"/>
              <a:t>not</a:t>
            </a:r>
            <a:r>
              <a:rPr lang="pt-BR" b="1" dirty="0"/>
              <a:t> + verbo principal no </a:t>
            </a:r>
            <a:r>
              <a:rPr lang="pt-BR" b="1" dirty="0" err="1"/>
              <a:t>past</a:t>
            </a:r>
            <a:r>
              <a:rPr lang="pt-BR" b="1" dirty="0"/>
              <a:t> </a:t>
            </a:r>
            <a:r>
              <a:rPr lang="pt-BR" b="1" dirty="0" err="1"/>
              <a:t>participle</a:t>
            </a:r>
            <a:r>
              <a:rPr lang="pt-BR" b="1" dirty="0"/>
              <a:t> + complemento</a:t>
            </a:r>
          </a:p>
          <a:p>
            <a:pPr algn="just" fontAlgn="base"/>
            <a:r>
              <a:rPr lang="pt-BR" b="1" dirty="0" err="1"/>
              <a:t>Obs</a:t>
            </a:r>
            <a:r>
              <a:rPr lang="pt-BR" dirty="0"/>
              <a:t>: O verbo auxiliar "</a:t>
            </a:r>
            <a:r>
              <a:rPr lang="pt-BR" dirty="0" err="1"/>
              <a:t>have</a:t>
            </a:r>
            <a:r>
              <a:rPr lang="pt-BR" dirty="0"/>
              <a:t>" e o "</a:t>
            </a:r>
            <a:r>
              <a:rPr lang="pt-BR" dirty="0" err="1"/>
              <a:t>not</a:t>
            </a:r>
            <a:r>
              <a:rPr lang="pt-BR" dirty="0"/>
              <a:t>" podem surgir na forma contraída:</a:t>
            </a:r>
          </a:p>
          <a:p>
            <a:pPr marL="0" indent="0" algn="just" fontAlgn="base">
              <a:buNone/>
            </a:pPr>
            <a:r>
              <a:rPr lang="pt-BR" dirty="0" err="1"/>
              <a:t>had</a:t>
            </a:r>
            <a:r>
              <a:rPr lang="pt-BR" dirty="0"/>
              <a:t> + </a:t>
            </a:r>
            <a:r>
              <a:rPr lang="pt-BR" dirty="0" err="1"/>
              <a:t>not</a:t>
            </a:r>
            <a:r>
              <a:rPr lang="pt-BR" dirty="0"/>
              <a:t> = </a:t>
            </a:r>
            <a:r>
              <a:rPr lang="pt-BR" dirty="0" err="1"/>
              <a:t>hadn't</a:t>
            </a:r>
            <a:endParaRPr lang="pt-BR" dirty="0"/>
          </a:p>
          <a:p>
            <a:pPr marL="0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06746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783F5D-CDB9-4F36-B8FA-4F3CF7DF7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3" y="1089815"/>
            <a:ext cx="10360501" cy="1223963"/>
          </a:xfrm>
        </p:spPr>
        <p:txBody>
          <a:bodyPr>
            <a:normAutofit/>
          </a:bodyPr>
          <a:lstStyle/>
          <a:p>
            <a:r>
              <a:rPr lang="pt-BR" sz="4400" b="1" dirty="0"/>
              <a:t>FORMA INTERROGATIVA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4AC7B3E-8E91-4B64-AEFE-03E7F52E6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 fontAlgn="base">
              <a:buNone/>
            </a:pPr>
            <a:r>
              <a:rPr lang="pt-BR" dirty="0"/>
              <a:t>Para fazer perguntas no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 </a:t>
            </a:r>
            <a:r>
              <a:rPr lang="pt-BR" dirty="0" err="1"/>
              <a:t>simple</a:t>
            </a:r>
            <a:r>
              <a:rPr lang="pt-BR" dirty="0"/>
              <a:t> o verbo auxiliar aparece no início da frase, antes do sujeito:</a:t>
            </a:r>
          </a:p>
          <a:p>
            <a:pPr marL="0" indent="0" fontAlgn="base">
              <a:buNone/>
            </a:pPr>
            <a:r>
              <a:rPr lang="pt-BR" b="1" dirty="0"/>
              <a:t>Verbo </a:t>
            </a:r>
            <a:r>
              <a:rPr lang="pt-BR" b="1" dirty="0" err="1"/>
              <a:t>to</a:t>
            </a:r>
            <a:r>
              <a:rPr lang="pt-BR" b="1" dirty="0"/>
              <a:t> </a:t>
            </a:r>
            <a:r>
              <a:rPr lang="pt-BR" b="1" dirty="0" err="1"/>
              <a:t>have</a:t>
            </a:r>
            <a:r>
              <a:rPr lang="pt-BR" b="1" dirty="0"/>
              <a:t> no </a:t>
            </a:r>
            <a:r>
              <a:rPr lang="pt-BR" b="1" dirty="0" err="1"/>
              <a:t>simple</a:t>
            </a:r>
            <a:r>
              <a:rPr lang="pt-BR" b="1" dirty="0"/>
              <a:t> </a:t>
            </a:r>
            <a:r>
              <a:rPr lang="pt-BR" b="1" dirty="0" err="1"/>
              <a:t>past</a:t>
            </a:r>
            <a:r>
              <a:rPr lang="pt-BR" b="1" dirty="0"/>
              <a:t> + sujeito + verbo principal no </a:t>
            </a:r>
            <a:r>
              <a:rPr lang="pt-BR" b="1" dirty="0" err="1"/>
              <a:t>past</a:t>
            </a:r>
            <a:r>
              <a:rPr lang="pt-BR" b="1" dirty="0"/>
              <a:t> </a:t>
            </a:r>
            <a:r>
              <a:rPr lang="pt-BR" b="1" dirty="0" err="1"/>
              <a:t>participle</a:t>
            </a:r>
            <a:r>
              <a:rPr lang="pt-BR" b="1" dirty="0"/>
              <a:t> + complemento</a:t>
            </a:r>
            <a:endParaRPr lang="pt-BR" dirty="0"/>
          </a:p>
          <a:p>
            <a:pPr marL="0" indent="0" fontAlgn="base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604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47D2F-69EA-4FCA-8637-D37D5F207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cap="all" dirty="0"/>
              <a:t>"PAST PERFECT" + JUST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D74C859-4400-44BE-9A79-ABD9B8ECC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i="1" dirty="0"/>
              <a:t>"Just"</a:t>
            </a:r>
            <a:r>
              <a:rPr lang="pt-BR" dirty="0"/>
              <a:t> é utilizado com o "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" para indicar um evento ocorrido muito pouco tempo antes de outro evento situado no passado. Exemplos disso são:</a:t>
            </a:r>
          </a:p>
          <a:p>
            <a:endParaRPr lang="pt-BR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The train </a:t>
            </a:r>
            <a:r>
              <a:rPr lang="en-US" sz="2400" b="1" dirty="0"/>
              <a:t>had just left</a:t>
            </a:r>
            <a:r>
              <a:rPr lang="en-US" sz="2400" dirty="0"/>
              <a:t> when I arrived at the station (</a:t>
            </a:r>
            <a:r>
              <a:rPr lang="pt-BR" sz="2400" dirty="0"/>
              <a:t>O trem tinha acabado de sair quando cheguei na estação)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She </a:t>
            </a:r>
            <a:r>
              <a:rPr lang="en-US" sz="2400" b="1" dirty="0"/>
              <a:t>had just left</a:t>
            </a:r>
            <a:r>
              <a:rPr lang="en-US" sz="2400" dirty="0"/>
              <a:t> the room when the police arrived (</a:t>
            </a:r>
            <a:r>
              <a:rPr lang="pt-BR" sz="2400" dirty="0"/>
              <a:t>Ela tinha acabado de sair do quarto quando a polícia chegou)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 </a:t>
            </a:r>
            <a:r>
              <a:rPr lang="en-US" sz="2400" b="1" dirty="0"/>
              <a:t>had just put</a:t>
            </a:r>
            <a:r>
              <a:rPr lang="en-US" sz="2400" dirty="0"/>
              <a:t> the washing out when it started to rain (</a:t>
            </a:r>
            <a:r>
              <a:rPr lang="pt-BR" sz="2400" dirty="0"/>
              <a:t>Eu tinha acabado de lavar a roupa quando começou a chover)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532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C031C-281A-4D49-AAF4-FF977F76EB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PAST PERFECT SIMPLE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9B9D1E-C945-43ED-8CA4-E2E0E68C4F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/>
              <a:t>É usado para indicar ações no passado que ocorreram antes de outra ação no passado. Ele é formado pelo verbo auxiliar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(</a:t>
            </a:r>
            <a:r>
              <a:rPr lang="pt-BR" dirty="0" err="1"/>
              <a:t>had</a:t>
            </a:r>
            <a:r>
              <a:rPr lang="pt-BR" dirty="0"/>
              <a:t>) conjugado no </a:t>
            </a:r>
            <a:r>
              <a:rPr lang="pt-BR" dirty="0" err="1"/>
              <a:t>simple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(passado simples) +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participle</a:t>
            </a:r>
            <a:r>
              <a:rPr lang="pt-BR" dirty="0"/>
              <a:t> (particípio passado) do verbo principal.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EXEMPLOS:</a:t>
            </a:r>
          </a:p>
          <a:p>
            <a:pPr marL="0" indent="0" algn="just" fontAlgn="base">
              <a:buNone/>
            </a:pPr>
            <a:endParaRPr lang="pt-BR" b="1" dirty="0"/>
          </a:p>
          <a:p>
            <a:pPr marL="0" indent="0" algn="just" fontAlgn="base">
              <a:buNone/>
            </a:pP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Affirmative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I </a:t>
            </a:r>
            <a:r>
              <a:rPr lang="pt-BR" dirty="0" err="1"/>
              <a:t>had</a:t>
            </a:r>
            <a:r>
              <a:rPr lang="pt-BR" dirty="0"/>
              <a:t> </a:t>
            </a:r>
            <a:r>
              <a:rPr lang="pt-BR" dirty="0" err="1"/>
              <a:t>finished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. (Eu tinha terminado o trabalho)</a:t>
            </a:r>
          </a:p>
          <a:p>
            <a:pPr marL="0" indent="0" algn="just" fontAlgn="base">
              <a:buNone/>
            </a:pP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Negative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I </a:t>
            </a:r>
            <a:r>
              <a:rPr lang="pt-BR" dirty="0" err="1"/>
              <a:t>had</a:t>
            </a:r>
            <a:r>
              <a:rPr lang="pt-BR" dirty="0"/>
              <a:t> </a:t>
            </a:r>
            <a:r>
              <a:rPr lang="pt-BR" dirty="0" err="1"/>
              <a:t>not</a:t>
            </a:r>
            <a:r>
              <a:rPr lang="pt-BR" dirty="0"/>
              <a:t> </a:t>
            </a:r>
            <a:r>
              <a:rPr lang="pt-BR" dirty="0" err="1"/>
              <a:t>finished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 (Eu não tinha terminado o trabalho)</a:t>
            </a:r>
          </a:p>
          <a:p>
            <a:pPr marL="0" indent="0" algn="just" fontAlgn="base">
              <a:buNone/>
            </a:pP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Interrogative</a:t>
            </a:r>
            <a:r>
              <a:rPr lang="pt-BR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pt-BR" b="1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Form</a:t>
            </a:r>
            <a:r>
              <a:rPr lang="pt-BR" dirty="0"/>
              <a:t>: </a:t>
            </a:r>
            <a:r>
              <a:rPr lang="pt-BR" dirty="0" err="1"/>
              <a:t>Had</a:t>
            </a:r>
            <a:r>
              <a:rPr lang="pt-BR" dirty="0"/>
              <a:t> I </a:t>
            </a:r>
            <a:r>
              <a:rPr lang="pt-BR" dirty="0" err="1"/>
              <a:t>finished</a:t>
            </a:r>
            <a:r>
              <a:rPr lang="pt-BR" dirty="0"/>
              <a:t> </a:t>
            </a:r>
            <a:r>
              <a:rPr lang="pt-BR" dirty="0" err="1"/>
              <a:t>the</a:t>
            </a:r>
            <a:r>
              <a:rPr lang="pt-BR" dirty="0"/>
              <a:t> </a:t>
            </a:r>
            <a:r>
              <a:rPr lang="pt-BR" dirty="0" err="1"/>
              <a:t>work</a:t>
            </a:r>
            <a:r>
              <a:rPr lang="pt-BR" dirty="0"/>
              <a:t>? (Eu tinha terminado o trabalho?)</a:t>
            </a:r>
          </a:p>
          <a:p>
            <a:pPr marL="0" indent="0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3142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BC031C-281A-4D49-AAF4-FF977F76E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2" y="1052736"/>
            <a:ext cx="10360501" cy="1223963"/>
          </a:xfrm>
        </p:spPr>
        <p:txBody>
          <a:bodyPr>
            <a:normAutofit/>
          </a:bodyPr>
          <a:lstStyle/>
          <a:p>
            <a:r>
              <a:rPr lang="pt-BR" sz="4000" b="1" dirty="0"/>
              <a:t>PAST PERFECT CONTINUOUS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9B9D1E-C945-43ED-8CA4-E2E0E68C4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2" y="2708920"/>
            <a:ext cx="10360501" cy="50395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/>
              <a:t>É usado para indicar a continuação (duração) de ações no passado que ocorreram antes de outra ação no passado. Ele é formado pelo 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(</a:t>
            </a:r>
            <a:r>
              <a:rPr lang="pt-BR" dirty="0" err="1"/>
              <a:t>had</a:t>
            </a:r>
            <a:r>
              <a:rPr lang="pt-BR" dirty="0"/>
              <a:t>) conjugado no </a:t>
            </a:r>
            <a:r>
              <a:rPr lang="pt-BR" dirty="0" err="1"/>
              <a:t>simple</a:t>
            </a:r>
            <a:r>
              <a:rPr lang="pt-BR" dirty="0"/>
              <a:t> </a:t>
            </a:r>
            <a:r>
              <a:rPr lang="pt-BR" dirty="0" err="1"/>
              <a:t>past</a:t>
            </a:r>
            <a:r>
              <a:rPr lang="pt-BR" dirty="0"/>
              <a:t> (passado simples) + verbo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be</a:t>
            </a:r>
            <a:r>
              <a:rPr lang="pt-BR" dirty="0"/>
              <a:t> (</a:t>
            </a:r>
            <a:r>
              <a:rPr lang="pt-BR" dirty="0" err="1"/>
              <a:t>been</a:t>
            </a:r>
            <a:r>
              <a:rPr lang="pt-BR" dirty="0"/>
              <a:t>) conjugado no </a:t>
            </a:r>
            <a:r>
              <a:rPr lang="pt-BR" dirty="0" err="1"/>
              <a:t>past</a:t>
            </a:r>
            <a:r>
              <a:rPr lang="pt-BR" dirty="0"/>
              <a:t> </a:t>
            </a:r>
            <a:r>
              <a:rPr lang="pt-BR" dirty="0" err="1"/>
              <a:t>perfect</a:t>
            </a:r>
            <a:r>
              <a:rPr lang="pt-BR" dirty="0"/>
              <a:t> (passado perfeito) + gerúndio do verbo principal</a:t>
            </a:r>
            <a:endParaRPr lang="pt-BR" sz="29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648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cnologia 16x9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>
    <a:spDef>
      <a:spPr/>
      <a:bodyPr rtlCol="0" anchor="ctr"/>
      <a:lstStyle>
        <a:defPPr algn="ctr">
          <a:defRPr sz="280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2787990.potx" id="{BDB9CD5E-36EC-45F3-B87D-6D062B8A3823}" vid="{51682E2F-7C85-4D6F-AD40-072EFC83910D}"/>
    </a:ext>
  </a:extLst>
</a:theme>
</file>

<file path=ppt/theme/theme2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ocPublishedLinkedAssetsLookup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LocLastLocAttemptVersionTypeLookup xmlns="4873beb7-5857-4685-be1f-d57550cc96cc" xsi:nil="true"/>
    <DirectSourceMarket xmlns="4873beb7-5857-4685-be1f-d57550cc96cc" xsi:nil="true"/>
    <ThumbnailAssetId xmlns="4873beb7-5857-4685-be1f-d57550cc96cc" xsi:nil="true"/>
    <PrimaryImageGen xmlns="4873beb7-5857-4685-be1f-d57550cc96cc">false</PrimaryImageGen>
    <LocNewPublishedVersionLookup xmlns="4873beb7-5857-4685-be1f-d57550cc96cc" xsi:nil="true"/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LocOverallPublishStatusLookup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LocOverallLocStatusLookup xmlns="4873beb7-5857-4685-be1f-d57550cc96cc" xsi:nil="true"/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1345093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simple template design works for technology and  businesses, but it's versatile enough to use in other contexts.  It features multiple slide layouts designed for widescreen (16x9 resolution) and includes a sample SmartArt list and chart that are easily editable.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2011-11-26T00:30:00+00:00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TemplateStatus xmlns="4873beb7-5857-4685-be1f-d57550cc96cc">Complete</TemplateStatus>
    <Downloads xmlns="4873beb7-5857-4685-be1f-d57550cc96cc">0</Downloads>
    <OOCacheId xmlns="4873beb7-5857-4685-be1f-d57550cc96cc" xsi:nil="true"/>
    <IsDeleted xmlns="4873beb7-5857-4685-be1f-d57550cc96cc">false</IsDeleted>
    <LocPublishedDependentAssetsLookup xmlns="4873beb7-5857-4685-be1f-d57550cc96cc" xsi:nil="true"/>
    <TPExecutable xmlns="4873beb7-5857-4685-be1f-d57550cc96cc" xsi:nil="true"/>
    <EditorialTags xmlns="4873beb7-5857-4685-be1f-d57550cc96cc" xsi:nil="true"/>
    <SubmitterId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TP102787989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694266</LocLastLocAttemptVersionLookup>
    <LocProcessedForHandoffsLookup xmlns="4873beb7-5857-4685-be1f-d57550cc96cc" xsi:nil="true"/>
    <IsSearchable xmlns="4873beb7-5857-4685-be1f-d57550cc96cc">true</IsSearchable>
    <TemplateTemplateType xmlns="4873beb7-5857-4685-be1f-d57550cc96cc">PowerPoint Presentation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LocOverallPreviewStatusLookup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 xsi:nil="true"/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LocProcessedForMarketsLookup xmlns="4873beb7-5857-4685-be1f-d57550cc96cc" xsi:nil="true"/>
    <TPLaunchHelpLinkType xmlns="4873beb7-5857-4685-be1f-d57550cc96cc">Template</TPLaunchHelpLinkType>
    <OriginalRelease xmlns="4873beb7-5857-4685-be1f-d57550cc96cc">15</OriginalRelease>
    <LocalizationTagsTaxHTField0 xmlns="4873beb7-5857-4685-be1f-d57550cc96cc">
      <Terms xmlns="http://schemas.microsoft.com/office/infopath/2007/PartnerControls"/>
    </LocalizationTagsTaxHTField0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LocOverallHandbackStatusLookup xmlns="4873beb7-5857-4685-be1f-d57550cc96cc" xsi:nil="true"/>
    <ShowIn xmlns="4873beb7-5857-4685-be1f-d57550cc96cc">Show everywhere</ShowIn>
    <UANotes xmlns="4873beb7-5857-4685-be1f-d57550cc96cc" xsi:nil="true"/>
    <InternalTagsTaxHTField0 xmlns="4873beb7-5857-4685-be1f-d57550cc96cc">
      <Terms xmlns="http://schemas.microsoft.com/office/infopath/2007/PartnerControls"/>
    </InternalTagsTaxHTField0>
    <CSXHash xmlns="4873beb7-5857-4685-be1f-d57550cc96cc" xsi:nil="true"/>
    <VoteCount xmlns="4873beb7-5857-4685-be1f-d57550cc96cc" xsi:nil="true"/>
    <AssetExpire xmlns="4873beb7-5857-4685-be1f-d57550cc96cc">2029-05-12T07:00:00+00:00</AssetExpire>
    <DSATActionTaken xmlns="4873beb7-5857-4685-be1f-d57550cc96cc" xsi:nil="true"/>
    <CSXSubmissionMarket xmlns="4873beb7-5857-4685-be1f-d57550cc96cc" xsi:nil="true"/>
    <LocMarketGroupTiers2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3836F65B-1B07-41EE-A0E8-BC6EF385522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C67BEE-D13F-4BD2-98A5-34D8A0977F68}">
  <ds:schemaRefs>
    <ds:schemaRef ds:uri="http://www.w3.org/XML/1998/namespace"/>
    <ds:schemaRef ds:uri="http://purl.org/dc/terms/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TF02787990</Template>
  <TotalTime>433</TotalTime>
  <Words>567</Words>
  <Application>Microsoft Office PowerPoint</Application>
  <PresentationFormat>Personalizar</PresentationFormat>
  <Paragraphs>90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 Pro</vt:lpstr>
      <vt:lpstr>Tecnologia 16x9</vt:lpstr>
      <vt:lpstr>PAST PERFECT</vt:lpstr>
      <vt:lpstr>O QUE É PAST PERFECT?</vt:lpstr>
      <vt:lpstr>FORMANDO O PAST PERFECT</vt:lpstr>
      <vt:lpstr>FORMA AFIRMATIVA</vt:lpstr>
      <vt:lpstr>FORMA NEGATIVA</vt:lpstr>
      <vt:lpstr>FORMA INTERROGATIVA</vt:lpstr>
      <vt:lpstr>"PAST PERFECT" + JUST</vt:lpstr>
      <vt:lpstr>PAST PERFECT SIMPLE</vt:lpstr>
      <vt:lpstr>PAST PERFECT CONTINUOUS</vt:lpstr>
      <vt:lpstr>EXEMPLOS’</vt:lpstr>
      <vt:lpstr>Questão 1</vt:lpstr>
      <vt:lpstr>Questão 2</vt:lpstr>
      <vt:lpstr>Questão 3</vt:lpstr>
      <vt:lpstr>Questão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</dc:title>
  <dc:creator>ericy nelson</dc:creator>
  <cp:lastModifiedBy>ericy nelson</cp:lastModifiedBy>
  <cp:revision>19</cp:revision>
  <dcterms:created xsi:type="dcterms:W3CDTF">2019-03-31T20:45:30Z</dcterms:created>
  <dcterms:modified xsi:type="dcterms:W3CDTF">2019-04-09T12:24:25Z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</Properties>
</file>