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57" r:id="rId5"/>
    <p:sldId id="268" r:id="rId6"/>
    <p:sldId id="271" r:id="rId7"/>
    <p:sldId id="272" r:id="rId8"/>
    <p:sldId id="273" r:id="rId9"/>
    <p:sldId id="274" r:id="rId10"/>
    <p:sldId id="270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12188825" cy="6858000"/>
  <p:notesSz cx="6858000" cy="9144000"/>
  <p:defaultTextStyle>
    <a:defPPr rtl="0">
      <a:defRPr lang="pt-br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>
      <p:cViewPr varScale="1">
        <p:scale>
          <a:sx n="72" d="100"/>
          <a:sy n="72" d="100"/>
        </p:scale>
        <p:origin x="498" y="6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9429053-DC2A-4342-ADD4-2FD729D91E2C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Clique para editar o texto Mestre</a:t>
            </a:r>
          </a:p>
          <a:p>
            <a:pPr lvl="1" rtl="0"/>
            <a:r>
              <a:t>Segundo nível</a:t>
            </a:r>
          </a:p>
          <a:p>
            <a:pPr lvl="2" rtl="0"/>
            <a:r>
              <a:t>Terceiro nível</a:t>
            </a:r>
          </a:p>
          <a:p>
            <a:pPr lvl="3" rtl="0"/>
            <a:r>
              <a:t>Quarto nível</a:t>
            </a:r>
          </a:p>
          <a:p>
            <a:pPr lvl="4" rtl="0"/>
            <a:r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3EBA5BD7-F043-4D1B-AA17-CD412FC534DE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i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Conector Reto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linhas inferior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orma Livre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Forma Livre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/>
          </a:p>
        </p:txBody>
      </p:sp>
      <p:sp>
        <p:nvSpPr>
          <p:cNvPr id="22" name="Espaço Reservado para Data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4" name="Espaço Reservado para o Número do Slide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i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Conector Reto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pt-BR"/>
              <a:t>Clique no ícone para adicionar uma imagem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inhas à esquerda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orma Livre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14DD1E-5D91-48A3-AD6D-45FBA980D106}" type="slidenum">
              <a:rPr/>
              <a:pPr rtl="0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BR" sz="4400" b="1" dirty="0">
                <a:latin typeface="Georgia Pro" panose="020B0604020202020204" pitchFamily="18" charset="0"/>
              </a:rPr>
              <a:t>PAST PERFECT</a:t>
            </a:r>
            <a:endParaRPr lang="pt-br" sz="4400" b="1" dirty="0">
              <a:latin typeface="Georgia Pro" panose="020B0604020202020204" pitchFamily="18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726749" y="3717032"/>
            <a:ext cx="8735325" cy="1752600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t-BR" sz="3200" b="1" dirty="0">
                <a:solidFill>
                  <a:schemeClr val="tx1"/>
                </a:solidFill>
              </a:rPr>
              <a:t>COMPONENTS:</a:t>
            </a:r>
          </a:p>
          <a:p>
            <a:pPr rtl="0"/>
            <a:r>
              <a:rPr lang="pt-BR" sz="2400" cap="none" dirty="0"/>
              <a:t>Ericy Nelson</a:t>
            </a:r>
          </a:p>
          <a:p>
            <a:pPr rtl="0"/>
            <a:r>
              <a:rPr lang="pt-BR" sz="2400" cap="none" dirty="0"/>
              <a:t>Clarice Nobrega </a:t>
            </a:r>
          </a:p>
          <a:p>
            <a:pPr rtl="0"/>
            <a:r>
              <a:rPr lang="pt-BR" sz="2400" cap="none" dirty="0"/>
              <a:t>Odair Barbosa</a:t>
            </a:r>
          </a:p>
          <a:p>
            <a:pPr rtl="0"/>
            <a:r>
              <a:rPr lang="pt-BR" sz="2400" cap="none" dirty="0"/>
              <a:t>Túlio </a:t>
            </a:r>
            <a:r>
              <a:rPr lang="pt-BR" sz="2400" cap="none" dirty="0" err="1"/>
              <a:t>Ronivon</a:t>
            </a:r>
            <a:endParaRPr lang="pt-br" sz="2400" cap="none" dirty="0"/>
          </a:p>
        </p:txBody>
      </p:sp>
      <p:sp>
        <p:nvSpPr>
          <p:cNvPr id="4" name="Subtítulo 4">
            <a:extLst>
              <a:ext uri="{FF2B5EF4-FFF2-40B4-BE49-F238E27FC236}">
                <a16:creationId xmlns:a16="http://schemas.microsoft.com/office/drawing/2014/main" id="{88E38282-39A4-48B4-A486-BB50FF18E147}"/>
              </a:ext>
            </a:extLst>
          </p:cNvPr>
          <p:cNvSpPr txBox="1">
            <a:spLocks/>
          </p:cNvSpPr>
          <p:nvPr/>
        </p:nvSpPr>
        <p:spPr>
          <a:xfrm>
            <a:off x="5662364" y="4083574"/>
            <a:ext cx="8735325" cy="17526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kern="1200" cap="all" spc="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49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898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48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797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46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696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645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594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200" b="1" dirty="0">
                <a:solidFill>
                  <a:schemeClr val="tx1"/>
                </a:solidFill>
              </a:rPr>
              <a:t>TEACHER:</a:t>
            </a:r>
            <a:endParaRPr lang="pt-BR" sz="2400" b="1" dirty="0">
              <a:solidFill>
                <a:schemeClr val="tx1"/>
              </a:solidFill>
            </a:endParaRPr>
          </a:p>
          <a:p>
            <a:r>
              <a:rPr lang="pt-BR" sz="2400" cap="none" dirty="0"/>
              <a:t>Cristiane Brito</a:t>
            </a:r>
            <a:endParaRPr lang="pt-br" sz="2400" cap="none" dirty="0"/>
          </a:p>
        </p:txBody>
      </p:sp>
      <p:pic>
        <p:nvPicPr>
          <p:cNvPr id="1026" name="Picture 2" descr="Resultado de imagem para logo ifrn">
            <a:extLst>
              <a:ext uri="{FF2B5EF4-FFF2-40B4-BE49-F238E27FC236}">
                <a16:creationId xmlns:a16="http://schemas.microsoft.com/office/drawing/2014/main" id="{9A37EFCF-584E-4FD4-A6DC-0D7669FD0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4811" y="1809316"/>
            <a:ext cx="1146334" cy="153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C031C-281A-4D49-AAF4-FF977F76E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9079" y="908720"/>
            <a:ext cx="10060106" cy="1223963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EXEMPLOS’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9B9D1E-C945-43ED-8CA4-E2E0E68C4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1" y="2420888"/>
            <a:ext cx="10360501" cy="5039571"/>
          </a:xfrm>
        </p:spPr>
        <p:txBody>
          <a:bodyPr>
            <a:normAutofit/>
          </a:bodyPr>
          <a:lstStyle/>
          <a:p>
            <a:pPr algn="just" fontAlgn="base"/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Affirmative</a:t>
            </a:r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Form</a:t>
            </a:r>
            <a:r>
              <a:rPr lang="pt-BR" dirty="0"/>
              <a:t>: I </a:t>
            </a:r>
            <a:r>
              <a:rPr lang="pt-BR" dirty="0" err="1"/>
              <a:t>had</a:t>
            </a:r>
            <a:r>
              <a:rPr lang="pt-BR" dirty="0"/>
              <a:t> </a:t>
            </a:r>
            <a:r>
              <a:rPr lang="pt-BR" dirty="0" err="1"/>
              <a:t>been</a:t>
            </a:r>
            <a:r>
              <a:rPr lang="pt-BR" dirty="0"/>
              <a:t> </a:t>
            </a:r>
            <a:r>
              <a:rPr lang="pt-BR" dirty="0" err="1"/>
              <a:t>walking</a:t>
            </a:r>
            <a:r>
              <a:rPr lang="pt-BR" dirty="0"/>
              <a:t> </a:t>
            </a:r>
            <a:r>
              <a:rPr lang="pt-BR" dirty="0" err="1"/>
              <a:t>when</a:t>
            </a:r>
            <a:r>
              <a:rPr lang="pt-BR" dirty="0"/>
              <a:t> </a:t>
            </a: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/>
              <a:t>arrived</a:t>
            </a:r>
            <a:r>
              <a:rPr lang="pt-BR" dirty="0"/>
              <a:t>. (Eu tinha estado a andar quando ela chegou)</a:t>
            </a:r>
          </a:p>
          <a:p>
            <a:pPr algn="just" fontAlgn="base"/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Negative </a:t>
            </a:r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Form</a:t>
            </a:r>
            <a:r>
              <a:rPr lang="pt-BR" dirty="0"/>
              <a:t>: I </a:t>
            </a:r>
            <a:r>
              <a:rPr lang="pt-BR" dirty="0" err="1"/>
              <a:t>had</a:t>
            </a:r>
            <a:r>
              <a:rPr lang="pt-BR" dirty="0"/>
              <a:t> </a:t>
            </a:r>
            <a:r>
              <a:rPr lang="pt-BR" dirty="0" err="1"/>
              <a:t>not</a:t>
            </a:r>
            <a:r>
              <a:rPr lang="pt-BR" dirty="0"/>
              <a:t> </a:t>
            </a:r>
            <a:r>
              <a:rPr lang="pt-BR" dirty="0" err="1"/>
              <a:t>been</a:t>
            </a:r>
            <a:r>
              <a:rPr lang="pt-BR" dirty="0"/>
              <a:t> </a:t>
            </a:r>
            <a:r>
              <a:rPr lang="pt-BR" dirty="0" err="1"/>
              <a:t>walking</a:t>
            </a:r>
            <a:r>
              <a:rPr lang="pt-BR" dirty="0"/>
              <a:t> </a:t>
            </a:r>
            <a:r>
              <a:rPr lang="pt-BR" dirty="0" err="1"/>
              <a:t>when</a:t>
            </a:r>
            <a:r>
              <a:rPr lang="pt-BR" dirty="0"/>
              <a:t> </a:t>
            </a: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/>
              <a:t>arrived</a:t>
            </a:r>
            <a:r>
              <a:rPr lang="pt-BR" dirty="0"/>
              <a:t> (Eu não tinha estado a andar quando ela chegou)</a:t>
            </a:r>
          </a:p>
          <a:p>
            <a:pPr algn="just" fontAlgn="base"/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Interrogative</a:t>
            </a:r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Form</a:t>
            </a:r>
            <a:r>
              <a:rPr lang="pt-BR" dirty="0"/>
              <a:t>: </a:t>
            </a:r>
            <a:r>
              <a:rPr lang="pt-BR" dirty="0" err="1"/>
              <a:t>Had</a:t>
            </a:r>
            <a:r>
              <a:rPr lang="pt-BR" dirty="0"/>
              <a:t> I </a:t>
            </a:r>
            <a:r>
              <a:rPr lang="pt-BR" dirty="0" err="1"/>
              <a:t>been</a:t>
            </a:r>
            <a:r>
              <a:rPr lang="pt-BR" dirty="0"/>
              <a:t> </a:t>
            </a:r>
            <a:r>
              <a:rPr lang="pt-BR" dirty="0" err="1"/>
              <a:t>walking</a:t>
            </a:r>
            <a:r>
              <a:rPr lang="pt-BR" dirty="0"/>
              <a:t> </a:t>
            </a:r>
            <a:r>
              <a:rPr lang="pt-BR" dirty="0" err="1"/>
              <a:t>when</a:t>
            </a:r>
            <a:r>
              <a:rPr lang="pt-BR" dirty="0"/>
              <a:t> </a:t>
            </a: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/>
              <a:t>arrived</a:t>
            </a:r>
            <a:r>
              <a:rPr lang="pt-BR" dirty="0"/>
              <a:t>? (Eu tinha estado a andar quando ela chegou?)</a:t>
            </a:r>
          </a:p>
        </p:txBody>
      </p:sp>
    </p:spTree>
    <p:extLst>
      <p:ext uri="{BB962C8B-B14F-4D97-AF65-F5344CB8AC3E}">
        <p14:creationId xmlns:p14="http://schemas.microsoft.com/office/powerpoint/2010/main" val="34598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B6C89-3A17-4E2A-957A-88B6E9BC5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Questão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6F5A81-B24A-4475-B120-3379080F6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701796"/>
            <a:ext cx="10360501" cy="515620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dirty="0"/>
              <a:t>Marque a alternativa que apresenta a opção correta do “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perfect</a:t>
            </a:r>
            <a:r>
              <a:rPr lang="pt-BR" dirty="0"/>
              <a:t>”.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My cousin ___ to me for weeks.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en-US" dirty="0"/>
              <a:t>doesn't write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en-US" dirty="0"/>
              <a:t>don't write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en-US" dirty="0"/>
              <a:t>had not written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en-US" dirty="0"/>
              <a:t>has not being written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en-US" dirty="0"/>
              <a:t>have written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224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CE888-87E5-4447-AE20-94B72F343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Questão 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DFBA0C-FE76-4A49-8B2C-5A007A507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/>
              <a:t>Qual das frases abaixo está correta?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dirty="0"/>
              <a:t>He had lived in Germany before she went to Brazil.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dirty="0"/>
              <a:t>After I has eat the birthday cake, I began to feel sick.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dirty="0"/>
              <a:t>Ingrid didn’t arrive there until after I has left.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542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27ADC0-2F9C-4B31-99BE-8B571733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Questão 3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69DD71-78F7-4518-9654-143F56DF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701796"/>
            <a:ext cx="10360501" cy="515620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/>
              <a:t>Complete a frase corretamente.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 err="1"/>
              <a:t>When</a:t>
            </a:r>
            <a:r>
              <a:rPr lang="pt-BR" dirty="0"/>
              <a:t> I ________ (</a:t>
            </a:r>
            <a:r>
              <a:rPr lang="pt-BR" dirty="0" err="1"/>
              <a:t>finish</a:t>
            </a:r>
            <a:r>
              <a:rPr lang="pt-BR" dirty="0"/>
              <a:t>) </a:t>
            </a:r>
            <a:r>
              <a:rPr lang="pt-BR" dirty="0" err="1"/>
              <a:t>lunch</a:t>
            </a:r>
            <a:r>
              <a:rPr lang="pt-BR" dirty="0"/>
              <a:t>, I </a:t>
            </a:r>
            <a:r>
              <a:rPr lang="pt-BR" dirty="0" err="1"/>
              <a:t>called</a:t>
            </a:r>
            <a:r>
              <a:rPr lang="pt-BR" dirty="0"/>
              <a:t> </a:t>
            </a:r>
            <a:r>
              <a:rPr lang="pt-BR" dirty="0" err="1"/>
              <a:t>him</a:t>
            </a:r>
            <a:r>
              <a:rPr lang="pt-BR" dirty="0"/>
              <a:t>. 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dirty="0"/>
              <a:t>have finish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dirty="0"/>
              <a:t>had finished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dirty="0"/>
              <a:t>has finished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685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9CC2B-E61C-476A-9A9E-88843AB5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Questão 4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1E9F4D-D70D-446A-BFC8-75F6815EE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/>
              <a:t>Complete a frase corretamente.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She failed the test because she _____.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dirty="0"/>
              <a:t>hasn't </a:t>
            </a:r>
            <a:r>
              <a:rPr lang="en-US" dirty="0" err="1"/>
              <a:t>studing</a:t>
            </a:r>
            <a:endParaRPr lang="en-US" dirty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dirty="0"/>
              <a:t>haven't studied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dirty="0"/>
              <a:t>hadn't studied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557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207556" y="1089815"/>
            <a:ext cx="10360501" cy="1223963"/>
          </a:xfrm>
        </p:spPr>
        <p:txBody>
          <a:bodyPr rtlCol="0">
            <a:normAutofit/>
          </a:bodyPr>
          <a:lstStyle/>
          <a:p>
            <a:r>
              <a:rPr lang="en-US" sz="4400" b="1" dirty="0"/>
              <a:t>O QUE É PAST PERFECT?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numCol="1" rtlCol="0" anchor="ctr"/>
          <a:lstStyle/>
          <a:p>
            <a:pPr marL="0" indent="0" algn="just">
              <a:buNone/>
            </a:pPr>
            <a:r>
              <a:rPr lang="pt-BR" dirty="0"/>
              <a:t>O tempo verbal "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Perfect</a:t>
            </a:r>
            <a:r>
              <a:rPr lang="pt-BR" dirty="0"/>
              <a:t>" indica um momento </a:t>
            </a:r>
            <a:r>
              <a:rPr lang="pt-BR" b="1" dirty="0"/>
              <a:t>anterior ao passado recente</a:t>
            </a:r>
            <a:r>
              <a:rPr lang="pt-BR" dirty="0"/>
              <a:t>. Ele é utilizado quando se deseja deixar claro que </a:t>
            </a:r>
            <a:r>
              <a:rPr lang="pt-BR" b="1" dirty="0"/>
              <a:t>um evento ocorreu antes de outro</a:t>
            </a:r>
            <a:r>
              <a:rPr lang="pt-BR" dirty="0"/>
              <a:t> no passado. Não importa qual dos eventos é mencionado primeiro, pois o tempo verbal deixa claro qual dos dois aconteceu antes.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B0E49-2557-4509-AA3B-74F874156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041" y="35728"/>
            <a:ext cx="10360501" cy="1223963"/>
          </a:xfrm>
        </p:spPr>
        <p:txBody>
          <a:bodyPr/>
          <a:lstStyle/>
          <a:p>
            <a:r>
              <a:rPr lang="pt-BR" b="1" dirty="0"/>
              <a:t>FORMANDO O PAST PERFECT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E82E0520-9076-46E2-8F95-ED9CFD9F8A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12388"/>
              </p:ext>
            </p:extLst>
          </p:nvPr>
        </p:nvGraphicFramePr>
        <p:xfrm>
          <a:off x="1307445" y="2492896"/>
          <a:ext cx="9573933" cy="3633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1311">
                  <a:extLst>
                    <a:ext uri="{9D8B030D-6E8A-4147-A177-3AD203B41FA5}">
                      <a16:colId xmlns:a16="http://schemas.microsoft.com/office/drawing/2014/main" val="3729638571"/>
                    </a:ext>
                  </a:extLst>
                </a:gridCol>
                <a:gridCol w="3191311">
                  <a:extLst>
                    <a:ext uri="{9D8B030D-6E8A-4147-A177-3AD203B41FA5}">
                      <a16:colId xmlns:a16="http://schemas.microsoft.com/office/drawing/2014/main" val="3091567582"/>
                    </a:ext>
                  </a:extLst>
                </a:gridCol>
                <a:gridCol w="3191311">
                  <a:extLst>
                    <a:ext uri="{9D8B030D-6E8A-4147-A177-3AD203B41FA5}">
                      <a16:colId xmlns:a16="http://schemas.microsoft.com/office/drawing/2014/main" val="2996418827"/>
                    </a:ext>
                  </a:extLst>
                </a:gridCol>
              </a:tblGrid>
              <a:tr h="422509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Sujeito</a:t>
                      </a:r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err="1"/>
                        <a:t>had</a:t>
                      </a:r>
                      <a:endParaRPr lang="pt-BR" sz="22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err="1"/>
                        <a:t>Past</a:t>
                      </a:r>
                      <a:r>
                        <a:rPr lang="pt-BR" sz="2200" dirty="0"/>
                        <a:t> </a:t>
                      </a:r>
                      <a:r>
                        <a:rPr lang="pt-BR" sz="2200" dirty="0" err="1"/>
                        <a:t>Participle</a:t>
                      </a:r>
                      <a:endParaRPr lang="pt-BR" sz="2200" dirty="0"/>
                    </a:p>
                  </a:txBody>
                  <a:tcPr marL="84502" marR="84502" marT="42251" marB="42251"/>
                </a:tc>
                <a:extLst>
                  <a:ext uri="{0D108BD9-81ED-4DB2-BD59-A6C34878D82A}">
                    <a16:rowId xmlns:a16="http://schemas.microsoft.com/office/drawing/2014/main" val="4158410588"/>
                  </a:ext>
                </a:extLst>
              </a:tr>
              <a:tr h="422509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Afirmativa</a:t>
                      </a:r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endParaRPr lang="pt-BR" sz="22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endParaRPr lang="pt-BR" sz="2200" dirty="0"/>
                    </a:p>
                  </a:txBody>
                  <a:tcPr marL="84502" marR="84502" marT="42251" marB="42251"/>
                </a:tc>
                <a:extLst>
                  <a:ext uri="{0D108BD9-81ED-4DB2-BD59-A6C34878D82A}">
                    <a16:rowId xmlns:a16="http://schemas.microsoft.com/office/drawing/2014/main" val="1995899008"/>
                  </a:ext>
                </a:extLst>
              </a:tr>
              <a:tr h="42250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She</a:t>
                      </a:r>
                      <a:endParaRPr lang="pt-BR" sz="18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err="1"/>
                        <a:t>had</a:t>
                      </a:r>
                      <a:endParaRPr lang="pt-BR" sz="22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given</a:t>
                      </a:r>
                      <a:endParaRPr lang="pt-BR" sz="1800" dirty="0"/>
                    </a:p>
                  </a:txBody>
                  <a:tcPr marL="84502" marR="84502" marT="42251" marB="42251"/>
                </a:tc>
                <a:extLst>
                  <a:ext uri="{0D108BD9-81ED-4DB2-BD59-A6C34878D82A}">
                    <a16:rowId xmlns:a16="http://schemas.microsoft.com/office/drawing/2014/main" val="1962615152"/>
                  </a:ext>
                </a:extLst>
              </a:tr>
              <a:tr h="422509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Negativa</a:t>
                      </a:r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endParaRPr lang="pt-BR" sz="220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endParaRPr lang="pt-BR" sz="2200"/>
                    </a:p>
                  </a:txBody>
                  <a:tcPr marL="84502" marR="84502" marT="42251" marB="42251"/>
                </a:tc>
                <a:extLst>
                  <a:ext uri="{0D108BD9-81ED-4DB2-BD59-A6C34878D82A}">
                    <a16:rowId xmlns:a16="http://schemas.microsoft.com/office/drawing/2014/main" val="2984382842"/>
                  </a:ext>
                </a:extLst>
              </a:tr>
              <a:tr h="366174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She</a:t>
                      </a:r>
                      <a:endParaRPr lang="pt-BR" sz="18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hadn’t</a:t>
                      </a:r>
                      <a:endParaRPr lang="pt-BR" sz="18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asked</a:t>
                      </a:r>
                      <a:endParaRPr lang="pt-BR" sz="1800" dirty="0"/>
                    </a:p>
                  </a:txBody>
                  <a:tcPr marL="84502" marR="84502" marT="42251" marB="42251"/>
                </a:tc>
                <a:extLst>
                  <a:ext uri="{0D108BD9-81ED-4DB2-BD59-A6C34878D82A}">
                    <a16:rowId xmlns:a16="http://schemas.microsoft.com/office/drawing/2014/main" val="2170273400"/>
                  </a:ext>
                </a:extLst>
              </a:tr>
              <a:tr h="422509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Interrogativa</a:t>
                      </a:r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endParaRPr lang="pt-BR" sz="22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endParaRPr lang="pt-BR" sz="2200"/>
                    </a:p>
                  </a:txBody>
                  <a:tcPr marL="84502" marR="84502" marT="42251" marB="42251"/>
                </a:tc>
                <a:extLst>
                  <a:ext uri="{0D108BD9-81ED-4DB2-BD59-A6C34878D82A}">
                    <a16:rowId xmlns:a16="http://schemas.microsoft.com/office/drawing/2014/main" val="2763250806"/>
                  </a:ext>
                </a:extLst>
              </a:tr>
              <a:tr h="366174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Had</a:t>
                      </a:r>
                      <a:endParaRPr lang="pt-BR" sz="18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they</a:t>
                      </a:r>
                      <a:endParaRPr lang="pt-BR" sz="18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arrived</a:t>
                      </a:r>
                      <a:r>
                        <a:rPr lang="pt-BR" sz="1800" dirty="0"/>
                        <a:t>?</a:t>
                      </a:r>
                    </a:p>
                  </a:txBody>
                  <a:tcPr marL="84502" marR="84502" marT="42251" marB="42251"/>
                </a:tc>
                <a:extLst>
                  <a:ext uri="{0D108BD9-81ED-4DB2-BD59-A6C34878D82A}">
                    <a16:rowId xmlns:a16="http://schemas.microsoft.com/office/drawing/2014/main" val="2435902736"/>
                  </a:ext>
                </a:extLst>
              </a:tr>
              <a:tr h="422509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Interrogativa Negativa</a:t>
                      </a:r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endParaRPr lang="pt-BR" sz="220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endParaRPr lang="pt-BR" sz="2200"/>
                    </a:p>
                  </a:txBody>
                  <a:tcPr marL="84502" marR="84502" marT="42251" marB="42251"/>
                </a:tc>
                <a:extLst>
                  <a:ext uri="{0D108BD9-81ED-4DB2-BD59-A6C34878D82A}">
                    <a16:rowId xmlns:a16="http://schemas.microsoft.com/office/drawing/2014/main" val="2125023048"/>
                  </a:ext>
                </a:extLst>
              </a:tr>
              <a:tr h="366174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Hadn’t</a:t>
                      </a:r>
                      <a:endParaRPr lang="pt-BR" sz="18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you</a:t>
                      </a:r>
                      <a:endParaRPr lang="pt-BR" sz="1800" dirty="0"/>
                    </a:p>
                  </a:txBody>
                  <a:tcPr marL="84502" marR="84502" marT="42251" marB="422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/>
                        <a:t>finished</a:t>
                      </a:r>
                      <a:r>
                        <a:rPr lang="pt-BR" sz="1800" dirty="0"/>
                        <a:t>?</a:t>
                      </a:r>
                    </a:p>
                  </a:txBody>
                  <a:tcPr marL="84502" marR="84502" marT="42251" marB="42251"/>
                </a:tc>
                <a:extLst>
                  <a:ext uri="{0D108BD9-81ED-4DB2-BD59-A6C34878D82A}">
                    <a16:rowId xmlns:a16="http://schemas.microsoft.com/office/drawing/2014/main" val="3985110686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4F50912A-7A15-4656-82D3-FD478B2AC517}"/>
              </a:ext>
            </a:extLst>
          </p:cNvPr>
          <p:cNvSpPr txBox="1"/>
          <p:nvPr/>
        </p:nvSpPr>
        <p:spPr>
          <a:xfrm>
            <a:off x="1304910" y="1259691"/>
            <a:ext cx="957393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Em inglês, o "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perfect</a:t>
            </a:r>
            <a:r>
              <a:rPr lang="pt-BR" dirty="0"/>
              <a:t>" é composto por duas partes: o passado do verbo </a:t>
            </a:r>
            <a:r>
              <a:rPr lang="pt-BR" i="1" dirty="0" err="1"/>
              <a:t>to</a:t>
            </a:r>
            <a:r>
              <a:rPr lang="pt-BR" i="1" dirty="0"/>
              <a:t> </a:t>
            </a:r>
            <a:r>
              <a:rPr lang="pt-BR" i="1" dirty="0" err="1"/>
              <a:t>have</a:t>
            </a:r>
            <a:r>
              <a:rPr lang="pt-BR" i="1" dirty="0"/>
              <a:t> (</a:t>
            </a:r>
            <a:r>
              <a:rPr lang="pt-BR" i="1" dirty="0" err="1"/>
              <a:t>had</a:t>
            </a:r>
            <a:r>
              <a:rPr lang="pt-BR" i="1" dirty="0"/>
              <a:t>)</a:t>
            </a:r>
            <a:r>
              <a:rPr lang="pt-BR" dirty="0"/>
              <a:t> + o "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participle</a:t>
            </a:r>
            <a:r>
              <a:rPr lang="pt-BR" dirty="0"/>
              <a:t>" do verbo principal.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5513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783F5D-CDB9-4F36-B8FA-4F3CF7DF7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836712"/>
            <a:ext cx="10360501" cy="1223963"/>
          </a:xfrm>
        </p:spPr>
        <p:txBody>
          <a:bodyPr>
            <a:normAutofit/>
          </a:bodyPr>
          <a:lstStyle/>
          <a:p>
            <a:r>
              <a:rPr lang="pt-BR" sz="4400" b="1" dirty="0"/>
              <a:t>FORMA AFIRMATIVA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AC7B3E-8E91-4B64-AEFE-03E7F52E6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just">
              <a:buNone/>
            </a:pPr>
            <a:r>
              <a:rPr lang="pt-BR" dirty="0"/>
              <a:t>As frases afirmativas no 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Perfect</a:t>
            </a:r>
            <a:r>
              <a:rPr lang="pt-BR" dirty="0"/>
              <a:t> </a:t>
            </a:r>
            <a:r>
              <a:rPr lang="pt-BR" dirty="0" err="1"/>
              <a:t>Simple</a:t>
            </a:r>
            <a:r>
              <a:rPr lang="pt-BR" dirty="0"/>
              <a:t> são formadas da seguinte maneira: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dirty="0"/>
              <a:t>Sujeito + Verbo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Have</a:t>
            </a:r>
            <a:r>
              <a:rPr lang="pt-BR" dirty="0"/>
              <a:t> no </a:t>
            </a:r>
            <a:r>
              <a:rPr lang="pt-BR" dirty="0" err="1"/>
              <a:t>Simple</a:t>
            </a:r>
            <a:r>
              <a:rPr lang="pt-BR" dirty="0"/>
              <a:t> </a:t>
            </a:r>
            <a:r>
              <a:rPr lang="pt-BR" dirty="0" err="1"/>
              <a:t>Past</a:t>
            </a:r>
            <a:r>
              <a:rPr lang="pt-BR" dirty="0"/>
              <a:t> (</a:t>
            </a:r>
            <a:r>
              <a:rPr lang="pt-BR" dirty="0" err="1"/>
              <a:t>had</a:t>
            </a:r>
            <a:r>
              <a:rPr lang="pt-BR" dirty="0"/>
              <a:t>) + verbo principal no 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participle</a:t>
            </a:r>
            <a:r>
              <a:rPr lang="pt-BR" dirty="0"/>
              <a:t> + complemento</a:t>
            </a:r>
          </a:p>
        </p:txBody>
      </p:sp>
    </p:spTree>
    <p:extLst>
      <p:ext uri="{BB962C8B-B14F-4D97-AF65-F5344CB8AC3E}">
        <p14:creationId xmlns:p14="http://schemas.microsoft.com/office/powerpoint/2010/main" val="425332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783F5D-CDB9-4F36-B8FA-4F3CF7DF7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2" y="836712"/>
            <a:ext cx="10360501" cy="1223963"/>
          </a:xfrm>
        </p:spPr>
        <p:txBody>
          <a:bodyPr>
            <a:normAutofit/>
          </a:bodyPr>
          <a:lstStyle/>
          <a:p>
            <a:r>
              <a:rPr lang="pt-BR" sz="4400" b="1" dirty="0"/>
              <a:t>FORMA NEGATIVA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AC7B3E-8E91-4B64-AEFE-03E7F52E6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2" y="2276872"/>
            <a:ext cx="10360501" cy="4462272"/>
          </a:xfrm>
        </p:spPr>
        <p:txBody>
          <a:bodyPr anchor="ctr"/>
          <a:lstStyle/>
          <a:p>
            <a:pPr marL="0" indent="0" algn="just" fontAlgn="base">
              <a:buNone/>
            </a:pPr>
            <a:r>
              <a:rPr lang="pt-BR" dirty="0"/>
              <a:t>Nas frases negativas é necessário acrescentar-se o “</a:t>
            </a:r>
            <a:r>
              <a:rPr lang="pt-BR" dirty="0" err="1"/>
              <a:t>not</a:t>
            </a:r>
            <a:r>
              <a:rPr lang="pt-BR" dirty="0"/>
              <a:t>” após o verbo auxiliar:</a:t>
            </a:r>
          </a:p>
          <a:p>
            <a:pPr marL="0" indent="0" algn="just" fontAlgn="base">
              <a:buNone/>
            </a:pPr>
            <a:r>
              <a:rPr lang="pt-BR" b="1" dirty="0"/>
              <a:t>Sujeito + verbo </a:t>
            </a:r>
            <a:r>
              <a:rPr lang="pt-BR" b="1" dirty="0" err="1"/>
              <a:t>to</a:t>
            </a:r>
            <a:r>
              <a:rPr lang="pt-BR" b="1" dirty="0"/>
              <a:t> </a:t>
            </a:r>
            <a:r>
              <a:rPr lang="pt-BR" b="1" dirty="0" err="1"/>
              <a:t>have</a:t>
            </a:r>
            <a:r>
              <a:rPr lang="pt-BR" b="1" dirty="0"/>
              <a:t> no </a:t>
            </a:r>
            <a:r>
              <a:rPr lang="pt-BR" b="1" dirty="0" err="1"/>
              <a:t>simple</a:t>
            </a:r>
            <a:r>
              <a:rPr lang="pt-BR" b="1" dirty="0"/>
              <a:t> </a:t>
            </a:r>
            <a:r>
              <a:rPr lang="pt-BR" b="1" dirty="0" err="1"/>
              <a:t>past</a:t>
            </a:r>
            <a:r>
              <a:rPr lang="pt-BR" b="1" dirty="0"/>
              <a:t> (</a:t>
            </a:r>
            <a:r>
              <a:rPr lang="pt-BR" b="1" dirty="0" err="1"/>
              <a:t>had</a:t>
            </a:r>
            <a:r>
              <a:rPr lang="pt-BR" b="1" dirty="0"/>
              <a:t>) + </a:t>
            </a:r>
            <a:r>
              <a:rPr lang="pt-BR" b="1" dirty="0" err="1"/>
              <a:t>not</a:t>
            </a:r>
            <a:r>
              <a:rPr lang="pt-BR" b="1" dirty="0"/>
              <a:t> + verbo principal no </a:t>
            </a:r>
            <a:r>
              <a:rPr lang="pt-BR" b="1" dirty="0" err="1"/>
              <a:t>past</a:t>
            </a:r>
            <a:r>
              <a:rPr lang="pt-BR" b="1" dirty="0"/>
              <a:t> </a:t>
            </a:r>
            <a:r>
              <a:rPr lang="pt-BR" b="1" dirty="0" err="1"/>
              <a:t>participle</a:t>
            </a:r>
            <a:r>
              <a:rPr lang="pt-BR" b="1" dirty="0"/>
              <a:t> + complemento</a:t>
            </a:r>
          </a:p>
          <a:p>
            <a:pPr algn="just" fontAlgn="base"/>
            <a:r>
              <a:rPr lang="pt-BR" b="1" dirty="0" err="1"/>
              <a:t>Obs</a:t>
            </a:r>
            <a:r>
              <a:rPr lang="pt-BR" dirty="0"/>
              <a:t>: O verbo auxiliar "</a:t>
            </a:r>
            <a:r>
              <a:rPr lang="pt-BR" dirty="0" err="1"/>
              <a:t>have</a:t>
            </a:r>
            <a:r>
              <a:rPr lang="pt-BR" dirty="0"/>
              <a:t>" e o "</a:t>
            </a:r>
            <a:r>
              <a:rPr lang="pt-BR" dirty="0" err="1"/>
              <a:t>not</a:t>
            </a:r>
            <a:r>
              <a:rPr lang="pt-BR" dirty="0"/>
              <a:t>" podem surgir na forma contraída:</a:t>
            </a:r>
          </a:p>
          <a:p>
            <a:pPr marL="0" indent="0" algn="just" fontAlgn="base">
              <a:buNone/>
            </a:pPr>
            <a:r>
              <a:rPr lang="pt-BR" dirty="0" err="1"/>
              <a:t>had</a:t>
            </a:r>
            <a:r>
              <a:rPr lang="pt-BR" dirty="0"/>
              <a:t> + </a:t>
            </a:r>
            <a:r>
              <a:rPr lang="pt-BR" dirty="0" err="1"/>
              <a:t>not</a:t>
            </a:r>
            <a:r>
              <a:rPr lang="pt-BR" dirty="0"/>
              <a:t> = </a:t>
            </a:r>
            <a:r>
              <a:rPr lang="pt-BR" dirty="0" err="1"/>
              <a:t>hadn't</a:t>
            </a:r>
            <a:endParaRPr lang="pt-BR" dirty="0"/>
          </a:p>
          <a:p>
            <a:pPr marL="0" indent="0" fontAlgn="base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674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783F5D-CDB9-4F36-B8FA-4F3CF7DF7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1089815"/>
            <a:ext cx="10360501" cy="1223963"/>
          </a:xfrm>
        </p:spPr>
        <p:txBody>
          <a:bodyPr>
            <a:normAutofit/>
          </a:bodyPr>
          <a:lstStyle/>
          <a:p>
            <a:r>
              <a:rPr lang="pt-BR" sz="4400" b="1" dirty="0"/>
              <a:t>FORMA INTERROGATIVA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AC7B3E-8E91-4B64-AEFE-03E7F52E6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fontAlgn="base">
              <a:buNone/>
            </a:pPr>
            <a:r>
              <a:rPr lang="pt-BR" dirty="0"/>
              <a:t>Para fazer perguntas no 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perfect</a:t>
            </a:r>
            <a:r>
              <a:rPr lang="pt-BR" dirty="0"/>
              <a:t> </a:t>
            </a:r>
            <a:r>
              <a:rPr lang="pt-BR" dirty="0" err="1"/>
              <a:t>simple</a:t>
            </a:r>
            <a:r>
              <a:rPr lang="pt-BR" dirty="0"/>
              <a:t> o verbo auxiliar aparece no início da frase, antes do sujeito:</a:t>
            </a:r>
          </a:p>
          <a:p>
            <a:pPr marL="0" indent="0" fontAlgn="base">
              <a:buNone/>
            </a:pPr>
            <a:r>
              <a:rPr lang="pt-BR" b="1" dirty="0"/>
              <a:t>Verbo </a:t>
            </a:r>
            <a:r>
              <a:rPr lang="pt-BR" b="1" dirty="0" err="1"/>
              <a:t>to</a:t>
            </a:r>
            <a:r>
              <a:rPr lang="pt-BR" b="1" dirty="0"/>
              <a:t> </a:t>
            </a:r>
            <a:r>
              <a:rPr lang="pt-BR" b="1" dirty="0" err="1"/>
              <a:t>have</a:t>
            </a:r>
            <a:r>
              <a:rPr lang="pt-BR" b="1" dirty="0"/>
              <a:t> no </a:t>
            </a:r>
            <a:r>
              <a:rPr lang="pt-BR" b="1" dirty="0" err="1"/>
              <a:t>simple</a:t>
            </a:r>
            <a:r>
              <a:rPr lang="pt-BR" b="1" dirty="0"/>
              <a:t> </a:t>
            </a:r>
            <a:r>
              <a:rPr lang="pt-BR" b="1" dirty="0" err="1"/>
              <a:t>past</a:t>
            </a:r>
            <a:r>
              <a:rPr lang="pt-BR" b="1" dirty="0"/>
              <a:t> + sujeito + verbo principal no </a:t>
            </a:r>
            <a:r>
              <a:rPr lang="pt-BR" b="1" dirty="0" err="1"/>
              <a:t>past</a:t>
            </a:r>
            <a:r>
              <a:rPr lang="pt-BR" b="1" dirty="0"/>
              <a:t> </a:t>
            </a:r>
            <a:r>
              <a:rPr lang="pt-BR" b="1" dirty="0" err="1"/>
              <a:t>participle</a:t>
            </a:r>
            <a:r>
              <a:rPr lang="pt-BR" b="1" dirty="0"/>
              <a:t> + complemento</a:t>
            </a:r>
            <a:endParaRPr lang="pt-BR" dirty="0"/>
          </a:p>
          <a:p>
            <a:pPr marL="0" indent="0" fontAlgn="base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60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A47D2F-69EA-4FCA-8637-D37D5F207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cap="all" dirty="0"/>
              <a:t>"PAST PERFECT" + JUST</a:t>
            </a:r>
            <a:endParaRPr lang="pt-BR" sz="40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74C859-4400-44BE-9A79-ABD9B8ECC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i="1" dirty="0"/>
              <a:t>"Just"</a:t>
            </a:r>
            <a:r>
              <a:rPr lang="pt-BR" dirty="0"/>
              <a:t> é utilizado com o "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perfect</a:t>
            </a:r>
            <a:r>
              <a:rPr lang="pt-BR" dirty="0"/>
              <a:t>" para indicar um evento ocorrido muito pouco tempo antes de outro evento situado no passado. Exemplos disso são:</a:t>
            </a:r>
          </a:p>
          <a:p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The train </a:t>
            </a:r>
            <a:r>
              <a:rPr lang="en-US" sz="2400" b="1" dirty="0"/>
              <a:t>had just left</a:t>
            </a:r>
            <a:r>
              <a:rPr lang="en-US" sz="2400" dirty="0"/>
              <a:t> when I arrived at the station (</a:t>
            </a:r>
            <a:r>
              <a:rPr lang="pt-BR" sz="2400" dirty="0"/>
              <a:t>O trem tinha acabado de sair quando cheguei na estação)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She </a:t>
            </a:r>
            <a:r>
              <a:rPr lang="en-US" sz="2400" b="1" dirty="0"/>
              <a:t>had just left</a:t>
            </a:r>
            <a:r>
              <a:rPr lang="en-US" sz="2400" dirty="0"/>
              <a:t> the room when the police arrived (</a:t>
            </a:r>
            <a:r>
              <a:rPr lang="pt-BR" sz="2400" dirty="0"/>
              <a:t>Ela tinha acabado de sair do quarto quando a polícia chegou)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 </a:t>
            </a:r>
            <a:r>
              <a:rPr lang="en-US" sz="2400" b="1" dirty="0"/>
              <a:t>had just put</a:t>
            </a:r>
            <a:r>
              <a:rPr lang="en-US" sz="2400" dirty="0"/>
              <a:t> the washing out when it started to rain (</a:t>
            </a:r>
            <a:r>
              <a:rPr lang="pt-BR" sz="2400" dirty="0"/>
              <a:t>Eu tinha acabado de lavar a roupa quando começou a chover)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532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C031C-281A-4D49-AAF4-FF977F76E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PAST PERFECT SIMPLE</a:t>
            </a:r>
            <a:endParaRPr lang="pt-BR" sz="4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9B9D1E-C945-43ED-8CA4-E2E0E68C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/>
              <a:t>É usado para indicar ações no passado que ocorreram antes de outra ação no passado. Ele é formado pelo verbo auxiliar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have</a:t>
            </a:r>
            <a:r>
              <a:rPr lang="pt-BR" dirty="0"/>
              <a:t> (</a:t>
            </a:r>
            <a:r>
              <a:rPr lang="pt-BR" dirty="0" err="1"/>
              <a:t>had</a:t>
            </a:r>
            <a:r>
              <a:rPr lang="pt-BR" dirty="0"/>
              <a:t>) conjugado no </a:t>
            </a:r>
            <a:r>
              <a:rPr lang="pt-BR" dirty="0" err="1"/>
              <a:t>simple</a:t>
            </a:r>
            <a:r>
              <a:rPr lang="pt-BR" dirty="0"/>
              <a:t> </a:t>
            </a:r>
            <a:r>
              <a:rPr lang="pt-BR" dirty="0" err="1"/>
              <a:t>past</a:t>
            </a:r>
            <a:r>
              <a:rPr lang="pt-BR" dirty="0"/>
              <a:t> (passado simples) + 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participle</a:t>
            </a:r>
            <a:r>
              <a:rPr lang="pt-BR" dirty="0"/>
              <a:t> (particípio passado) do verbo principal.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EXEMPLOS:</a:t>
            </a:r>
          </a:p>
          <a:p>
            <a:pPr marL="0" indent="0" algn="just" fontAlgn="base">
              <a:buNone/>
            </a:pPr>
            <a:endParaRPr lang="pt-BR" b="1" dirty="0"/>
          </a:p>
          <a:p>
            <a:pPr marL="0" indent="0" algn="just" fontAlgn="base">
              <a:buNone/>
            </a:pPr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Affirmative</a:t>
            </a:r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Form</a:t>
            </a:r>
            <a:r>
              <a:rPr lang="pt-BR" dirty="0"/>
              <a:t>: I </a:t>
            </a:r>
            <a:r>
              <a:rPr lang="pt-BR" dirty="0" err="1"/>
              <a:t>had</a:t>
            </a:r>
            <a:r>
              <a:rPr lang="pt-BR" dirty="0"/>
              <a:t> </a:t>
            </a:r>
            <a:r>
              <a:rPr lang="pt-BR" dirty="0" err="1"/>
              <a:t>finished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work</a:t>
            </a:r>
            <a:r>
              <a:rPr lang="pt-BR" dirty="0"/>
              <a:t>. (Eu tinha terminado o trabalho)</a:t>
            </a:r>
          </a:p>
          <a:p>
            <a:pPr marL="0" indent="0" algn="just" fontAlgn="base">
              <a:buNone/>
            </a:pPr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Negative </a:t>
            </a:r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Form</a:t>
            </a:r>
            <a:r>
              <a:rPr lang="pt-BR" dirty="0"/>
              <a:t>: I </a:t>
            </a:r>
            <a:r>
              <a:rPr lang="pt-BR" dirty="0" err="1"/>
              <a:t>had</a:t>
            </a:r>
            <a:r>
              <a:rPr lang="pt-BR" dirty="0"/>
              <a:t> </a:t>
            </a:r>
            <a:r>
              <a:rPr lang="pt-BR" dirty="0" err="1"/>
              <a:t>not</a:t>
            </a:r>
            <a:r>
              <a:rPr lang="pt-BR" dirty="0"/>
              <a:t> </a:t>
            </a:r>
            <a:r>
              <a:rPr lang="pt-BR" dirty="0" err="1"/>
              <a:t>finished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work</a:t>
            </a:r>
            <a:r>
              <a:rPr lang="pt-BR" dirty="0"/>
              <a:t> (Eu não tinha terminado o trabalho)</a:t>
            </a:r>
          </a:p>
          <a:p>
            <a:pPr marL="0" indent="0" algn="just" fontAlgn="base">
              <a:buNone/>
            </a:pPr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Interrogative</a:t>
            </a:r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t-B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Form</a:t>
            </a:r>
            <a:r>
              <a:rPr lang="pt-BR" dirty="0"/>
              <a:t>: </a:t>
            </a:r>
            <a:r>
              <a:rPr lang="pt-BR" dirty="0" err="1"/>
              <a:t>Had</a:t>
            </a:r>
            <a:r>
              <a:rPr lang="pt-BR" dirty="0"/>
              <a:t> I </a:t>
            </a:r>
            <a:r>
              <a:rPr lang="pt-BR" dirty="0" err="1"/>
              <a:t>finished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work</a:t>
            </a:r>
            <a:r>
              <a:rPr lang="pt-BR" dirty="0"/>
              <a:t>? (Eu tinha terminado o trabalho?)</a:t>
            </a:r>
          </a:p>
          <a:p>
            <a:pPr marL="0" indent="0">
              <a:buNone/>
            </a:pP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314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C031C-281A-4D49-AAF4-FF977F76E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2" y="1052736"/>
            <a:ext cx="10360501" cy="1223963"/>
          </a:xfrm>
        </p:spPr>
        <p:txBody>
          <a:bodyPr>
            <a:normAutofit/>
          </a:bodyPr>
          <a:lstStyle/>
          <a:p>
            <a:r>
              <a:rPr lang="pt-BR" sz="4000" b="1" dirty="0"/>
              <a:t>PAST PERFECT CONTINUOUS</a:t>
            </a:r>
            <a:endParaRPr lang="pt-BR" sz="4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9B9D1E-C945-43ED-8CA4-E2E0E68C4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2" y="2708920"/>
            <a:ext cx="10360501" cy="50395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É usado para indicar a continuação (duração) de ações no passado que ocorreram antes de outra ação no passado. Ele é formado pelo verbo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have</a:t>
            </a:r>
            <a:r>
              <a:rPr lang="pt-BR" dirty="0"/>
              <a:t> (</a:t>
            </a:r>
            <a:r>
              <a:rPr lang="pt-BR" dirty="0" err="1"/>
              <a:t>had</a:t>
            </a:r>
            <a:r>
              <a:rPr lang="pt-BR" dirty="0"/>
              <a:t>) conjugado no </a:t>
            </a:r>
            <a:r>
              <a:rPr lang="pt-BR" dirty="0" err="1"/>
              <a:t>simple</a:t>
            </a:r>
            <a:r>
              <a:rPr lang="pt-BR" dirty="0"/>
              <a:t> </a:t>
            </a:r>
            <a:r>
              <a:rPr lang="pt-BR" dirty="0" err="1"/>
              <a:t>past</a:t>
            </a:r>
            <a:r>
              <a:rPr lang="pt-BR" dirty="0"/>
              <a:t> (passado simples) + verbo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be</a:t>
            </a:r>
            <a:r>
              <a:rPr lang="pt-BR" dirty="0"/>
              <a:t> (</a:t>
            </a:r>
            <a:r>
              <a:rPr lang="pt-BR" dirty="0" err="1"/>
              <a:t>been</a:t>
            </a:r>
            <a:r>
              <a:rPr lang="pt-BR" dirty="0"/>
              <a:t>) conjugado no 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perfect</a:t>
            </a:r>
            <a:r>
              <a:rPr lang="pt-BR" dirty="0"/>
              <a:t> (passado perfeito) + gerúndio do verbo principal</a:t>
            </a:r>
            <a:endParaRPr lang="pt-BR" sz="2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4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nologia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Tema do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http://www.w3.org/XML/1998/namespace"/>
    <ds:schemaRef ds:uri="http://purl.org/dc/terms/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TF02787990</Template>
  <TotalTime>433</TotalTime>
  <Words>567</Words>
  <Application>Microsoft Office PowerPoint</Application>
  <PresentationFormat>Personalizar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Georgia Pro</vt:lpstr>
      <vt:lpstr>Tecnologia 16x9</vt:lpstr>
      <vt:lpstr>PAST PERFECT</vt:lpstr>
      <vt:lpstr>O QUE É PAST PERFECT?</vt:lpstr>
      <vt:lpstr>FORMANDO O PAST PERFECT</vt:lpstr>
      <vt:lpstr>FORMA AFIRMATIVA</vt:lpstr>
      <vt:lpstr>FORMA NEGATIVA</vt:lpstr>
      <vt:lpstr>FORMA INTERROGATIVA</vt:lpstr>
      <vt:lpstr>"PAST PERFECT" + JUST</vt:lpstr>
      <vt:lpstr>PAST PERFECT SIMPLE</vt:lpstr>
      <vt:lpstr>PAST PERFECT CONTINUOUS</vt:lpstr>
      <vt:lpstr>EXEMPLOS’</vt:lpstr>
      <vt:lpstr>Questão 1</vt:lpstr>
      <vt:lpstr>Questão 2</vt:lpstr>
      <vt:lpstr>Questão 3</vt:lpstr>
      <vt:lpstr>Questão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</dc:title>
  <dc:creator>ericy nelson</dc:creator>
  <cp:lastModifiedBy>ericy nelson</cp:lastModifiedBy>
  <cp:revision>19</cp:revision>
  <dcterms:created xsi:type="dcterms:W3CDTF">2019-03-31T20:45:30Z</dcterms:created>
  <dcterms:modified xsi:type="dcterms:W3CDTF">2019-04-09T12:24:25Z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