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1" r:id="rId6"/>
    <p:sldId id="263" r:id="rId7"/>
    <p:sldId id="264" r:id="rId8"/>
    <p:sldId id="265" r:id="rId9"/>
    <p:sldId id="280" r:id="rId10"/>
    <p:sldId id="266" r:id="rId11"/>
    <p:sldId id="267" r:id="rId12"/>
    <p:sldId id="268" r:id="rId13"/>
    <p:sldId id="269" r:id="rId14"/>
    <p:sldId id="270" r:id="rId15"/>
    <p:sldId id="271" r:id="rId16"/>
    <p:sldId id="272" r:id="rId17"/>
    <p:sldId id="274" r:id="rId18"/>
    <p:sldId id="275" r:id="rId19"/>
    <p:sldId id="273" r:id="rId20"/>
    <p:sldId id="276" r:id="rId21"/>
    <p:sldId id="277" r:id="rId22"/>
    <p:sldId id="278" r:id="rId23"/>
    <p:sldId id="279" r:id="rId24"/>
    <p:sldId id="262"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pt-BR"/>
              <a:t>Clique para editar o título Mestre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204584D6-EA11-4719-BE76-051C933F9257}" type="datetimeFigureOut">
              <a:rPr lang="pt-BR" smtClean="0"/>
              <a:t>08/04/2019</a:t>
            </a:fld>
            <a:endParaRPr lang="pt-BR"/>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pt-BR"/>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6A3601F-7F21-48FB-816C-5C0669BC6C80}" type="slidenum">
              <a:rPr lang="pt-BR" smtClean="0"/>
              <a:t>‹nº›</a:t>
            </a:fld>
            <a:endParaRPr lang="pt-BR"/>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183020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04584D6-EA11-4719-BE76-051C933F9257}" type="datetimeFigureOut">
              <a:rPr lang="pt-BR" smtClean="0"/>
              <a:t>08/04/2019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6A3601F-7F21-48FB-816C-5C0669BC6C80}" type="slidenum">
              <a:rPr lang="pt-BR" smtClean="0"/>
              <a:t>‹nº›</a:t>
            </a:fld>
            <a:endParaRPr lang="pt-BR"/>
          </a:p>
        </p:txBody>
      </p:sp>
    </p:spTree>
    <p:extLst>
      <p:ext uri="{BB962C8B-B14F-4D97-AF65-F5344CB8AC3E}">
        <p14:creationId xmlns:p14="http://schemas.microsoft.com/office/powerpoint/2010/main" val="26408120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04584D6-EA11-4719-BE76-051C933F9257}" type="datetimeFigureOut">
              <a:rPr lang="pt-BR" smtClean="0"/>
              <a:t>08/04/2019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6A3601F-7F21-48FB-816C-5C0669BC6C80}" type="slidenum">
              <a:rPr lang="pt-BR" smtClean="0"/>
              <a:t>‹nº›</a:t>
            </a:fld>
            <a:endParaRPr lang="pt-BR"/>
          </a:p>
        </p:txBody>
      </p:sp>
    </p:spTree>
    <p:extLst>
      <p:ext uri="{BB962C8B-B14F-4D97-AF65-F5344CB8AC3E}">
        <p14:creationId xmlns:p14="http://schemas.microsoft.com/office/powerpoint/2010/main" val="22592881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04584D6-EA11-4719-BE76-051C933F9257}" type="datetimeFigureOut">
              <a:rPr lang="pt-BR" smtClean="0"/>
              <a:t>08/04/2019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6A3601F-7F21-48FB-816C-5C0669BC6C80}" type="slidenum">
              <a:rPr lang="pt-BR" smtClean="0"/>
              <a:t>‹nº›</a:t>
            </a:fld>
            <a:endParaRPr lang="pt-BR"/>
          </a:p>
        </p:txBody>
      </p:sp>
    </p:spTree>
    <p:extLst>
      <p:ext uri="{BB962C8B-B14F-4D97-AF65-F5344CB8AC3E}">
        <p14:creationId xmlns:p14="http://schemas.microsoft.com/office/powerpoint/2010/main" val="22074223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204584D6-EA11-4719-BE76-051C933F9257}" type="datetimeFigureOut">
              <a:rPr lang="pt-BR" smtClean="0"/>
              <a:t>08/04/2019</a:t>
            </a:fld>
            <a:endParaRPr lang="pt-BR"/>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pt-BR"/>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6A3601F-7F21-48FB-816C-5C0669BC6C80}" type="slidenum">
              <a:rPr lang="pt-BR" smtClean="0"/>
              <a:t>‹nº›</a:t>
            </a:fld>
            <a:endParaRPr lang="pt-BR"/>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41373615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204584D6-EA11-4719-BE76-051C933F9257}" type="datetimeFigureOut">
              <a:rPr lang="pt-BR" smtClean="0"/>
              <a:t>08/04/2019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6A3601F-7F21-48FB-816C-5C0669BC6C80}" type="slidenum">
              <a:rPr lang="pt-BR" smtClean="0"/>
              <a:t>‹nº›</a:t>
            </a:fld>
            <a:endParaRPr lang="pt-BR"/>
          </a:p>
        </p:txBody>
      </p:sp>
    </p:spTree>
    <p:extLst>
      <p:ext uri="{BB962C8B-B14F-4D97-AF65-F5344CB8AC3E}">
        <p14:creationId xmlns:p14="http://schemas.microsoft.com/office/powerpoint/2010/main" val="24840096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1257300" y="2909102"/>
            <a:ext cx="4800600" cy="299639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6633864" y="2909102"/>
            <a:ext cx="4800600" cy="299639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204584D6-EA11-4719-BE76-051C933F9257}" type="datetimeFigureOut">
              <a:rPr lang="pt-BR" smtClean="0"/>
              <a:t>08/04/2019</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76A3601F-7F21-48FB-816C-5C0669BC6C80}" type="slidenum">
              <a:rPr lang="pt-BR" smtClean="0"/>
              <a:t>‹nº›</a:t>
            </a:fld>
            <a:endParaRPr lang="pt-BR"/>
          </a:p>
        </p:txBody>
      </p:sp>
    </p:spTree>
    <p:extLst>
      <p:ext uri="{BB962C8B-B14F-4D97-AF65-F5344CB8AC3E}">
        <p14:creationId xmlns:p14="http://schemas.microsoft.com/office/powerpoint/2010/main" val="41626992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204584D6-EA11-4719-BE76-051C933F9257}" type="datetimeFigureOut">
              <a:rPr lang="pt-BR" smtClean="0"/>
              <a:t>08/04/2019</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76A3601F-7F21-48FB-816C-5C0669BC6C80}" type="slidenum">
              <a:rPr lang="pt-BR" smtClean="0"/>
              <a:t>‹nº›</a:t>
            </a:fld>
            <a:endParaRPr lang="pt-BR"/>
          </a:p>
        </p:txBody>
      </p:sp>
    </p:spTree>
    <p:extLst>
      <p:ext uri="{BB962C8B-B14F-4D97-AF65-F5344CB8AC3E}">
        <p14:creationId xmlns:p14="http://schemas.microsoft.com/office/powerpoint/2010/main" val="26615498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4584D6-EA11-4719-BE76-051C933F9257}" type="datetimeFigureOut">
              <a:rPr lang="pt-BR" smtClean="0"/>
              <a:t>08/04/2019</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76A3601F-7F21-48FB-816C-5C0669BC6C80}" type="slidenum">
              <a:rPr lang="pt-BR" smtClean="0"/>
              <a:t>‹nº›</a:t>
            </a:fld>
            <a:endParaRPr lang="pt-BR"/>
          </a:p>
        </p:txBody>
      </p:sp>
    </p:spTree>
    <p:extLst>
      <p:ext uri="{BB962C8B-B14F-4D97-AF65-F5344CB8AC3E}">
        <p14:creationId xmlns:p14="http://schemas.microsoft.com/office/powerpoint/2010/main" val="14242662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pt-BR"/>
              <a:t>Clique para editar o título Mestre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a:xfrm>
            <a:off x="765051" y="6375679"/>
            <a:ext cx="1233355" cy="348462"/>
          </a:xfrm>
        </p:spPr>
        <p:txBody>
          <a:bodyPr/>
          <a:lstStyle/>
          <a:p>
            <a:fld id="{204584D6-EA11-4719-BE76-051C933F9257}" type="datetimeFigureOut">
              <a:rPr lang="pt-BR" smtClean="0"/>
              <a:t>08/04/2019</a:t>
            </a:fld>
            <a:endParaRPr lang="pt-BR"/>
          </a:p>
        </p:txBody>
      </p:sp>
      <p:sp>
        <p:nvSpPr>
          <p:cNvPr id="6" name="Footer Placeholder 5"/>
          <p:cNvSpPr>
            <a:spLocks noGrp="1"/>
          </p:cNvSpPr>
          <p:nvPr>
            <p:ph type="ftr" sz="quarter" idx="11"/>
          </p:nvPr>
        </p:nvSpPr>
        <p:spPr>
          <a:xfrm>
            <a:off x="2103620" y="6375679"/>
            <a:ext cx="3482179" cy="345796"/>
          </a:xfrm>
        </p:spPr>
        <p:txBody>
          <a:bodyPr/>
          <a:lstStyle/>
          <a:p>
            <a:endParaRPr lang="pt-BR"/>
          </a:p>
        </p:txBody>
      </p:sp>
      <p:sp>
        <p:nvSpPr>
          <p:cNvPr id="7" name="Slide Number Placeholder 6"/>
          <p:cNvSpPr>
            <a:spLocks noGrp="1"/>
          </p:cNvSpPr>
          <p:nvPr>
            <p:ph type="sldNum" sz="quarter" idx="12"/>
          </p:nvPr>
        </p:nvSpPr>
        <p:spPr>
          <a:xfrm>
            <a:off x="5691014" y="6375679"/>
            <a:ext cx="1232456" cy="345796"/>
          </a:xfrm>
        </p:spPr>
        <p:txBody>
          <a:bodyPr/>
          <a:lstStyle/>
          <a:p>
            <a:fld id="{76A3601F-7F21-48FB-816C-5C0669BC6C80}" type="slidenum">
              <a:rPr lang="pt-BR" smtClean="0"/>
              <a:t>‹nº›</a:t>
            </a:fld>
            <a:endParaRPr lang="pt-BR"/>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215221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pt-BR"/>
              <a:t>Clique para editar o título Mestre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a:xfrm>
            <a:off x="765950" y="6375679"/>
            <a:ext cx="1232456" cy="348462"/>
          </a:xfrm>
        </p:spPr>
        <p:txBody>
          <a:bodyPr/>
          <a:lstStyle/>
          <a:p>
            <a:fld id="{204584D6-EA11-4719-BE76-051C933F9257}" type="datetimeFigureOut">
              <a:rPr lang="pt-BR" smtClean="0"/>
              <a:t>08/04/2019</a:t>
            </a:fld>
            <a:endParaRPr lang="pt-BR"/>
          </a:p>
        </p:txBody>
      </p:sp>
      <p:sp>
        <p:nvSpPr>
          <p:cNvPr id="6" name="Footer Placeholder 5"/>
          <p:cNvSpPr>
            <a:spLocks noGrp="1"/>
          </p:cNvSpPr>
          <p:nvPr>
            <p:ph type="ftr" sz="quarter" idx="11"/>
          </p:nvPr>
        </p:nvSpPr>
        <p:spPr>
          <a:xfrm>
            <a:off x="2103621" y="6375679"/>
            <a:ext cx="3482178" cy="345796"/>
          </a:xfrm>
        </p:spPr>
        <p:txBody>
          <a:bodyPr/>
          <a:lstStyle/>
          <a:p>
            <a:endParaRPr lang="pt-BR"/>
          </a:p>
        </p:txBody>
      </p:sp>
      <p:sp>
        <p:nvSpPr>
          <p:cNvPr id="7" name="Slide Number Placeholder 6"/>
          <p:cNvSpPr>
            <a:spLocks noGrp="1"/>
          </p:cNvSpPr>
          <p:nvPr>
            <p:ph type="sldNum" sz="quarter" idx="12"/>
          </p:nvPr>
        </p:nvSpPr>
        <p:spPr>
          <a:xfrm>
            <a:off x="5687568" y="6375679"/>
            <a:ext cx="1234440" cy="345796"/>
          </a:xfrm>
        </p:spPr>
        <p:txBody>
          <a:bodyPr/>
          <a:lstStyle/>
          <a:p>
            <a:fld id="{76A3601F-7F21-48FB-816C-5C0669BC6C80}" type="slidenum">
              <a:rPr lang="pt-BR" smtClean="0"/>
              <a:t>‹nº›</a:t>
            </a:fld>
            <a:endParaRPr lang="pt-BR"/>
          </a:p>
        </p:txBody>
      </p:sp>
    </p:spTree>
    <p:extLst>
      <p:ext uri="{BB962C8B-B14F-4D97-AF65-F5344CB8AC3E}">
        <p14:creationId xmlns:p14="http://schemas.microsoft.com/office/powerpoint/2010/main" val="12947745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pt-BR"/>
              <a:t>Clique para editar o título Mestre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204584D6-EA11-4719-BE76-051C933F9257}" type="datetimeFigureOut">
              <a:rPr lang="pt-BR" smtClean="0"/>
              <a:t>08/04/2019</a:t>
            </a:fld>
            <a:endParaRPr lang="pt-BR"/>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pt-BR"/>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6A3601F-7F21-48FB-816C-5C0669BC6C80}" type="slidenum">
              <a:rPr lang="pt-BR" smtClean="0"/>
              <a:t>‹nº›</a:t>
            </a:fld>
            <a:endParaRPr lang="pt-BR"/>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867564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todamateria.com.br/tag-questions/" TargetMode="External"/><Relationship Id="rId2" Type="http://schemas.openxmlformats.org/officeDocument/2006/relationships/hyperlink" Target="https://www.todamateria.com.br/past-continuou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FB3CA8-4DBB-44D9-81E9-CBE5DAADB993}"/>
              </a:ext>
            </a:extLst>
          </p:cNvPr>
          <p:cNvSpPr>
            <a:spLocks noGrp="1"/>
          </p:cNvSpPr>
          <p:nvPr>
            <p:ph type="ctrTitle"/>
          </p:nvPr>
        </p:nvSpPr>
        <p:spPr>
          <a:xfrm>
            <a:off x="495462" y="1231506"/>
            <a:ext cx="11484538" cy="4394988"/>
          </a:xfrm>
        </p:spPr>
        <p:txBody>
          <a:bodyPr/>
          <a:lstStyle/>
          <a:p>
            <a:r>
              <a:rPr lang="pt-BR" sz="8800" dirty="0"/>
              <a:t>SIMPLE  PAST</a:t>
            </a:r>
            <a:br>
              <a:rPr lang="pt-BR" sz="8800" dirty="0"/>
            </a:br>
            <a:r>
              <a:rPr lang="pt-BR" sz="8800" dirty="0"/>
              <a:t>X</a:t>
            </a:r>
            <a:br>
              <a:rPr lang="pt-BR" sz="8800" dirty="0"/>
            </a:br>
            <a:r>
              <a:rPr lang="pt-BR" sz="8800" dirty="0"/>
              <a:t>PAST progressive</a:t>
            </a:r>
          </a:p>
        </p:txBody>
      </p:sp>
      <p:sp>
        <p:nvSpPr>
          <p:cNvPr id="3" name="Subtítulo 2">
            <a:extLst>
              <a:ext uri="{FF2B5EF4-FFF2-40B4-BE49-F238E27FC236}">
                <a16:creationId xmlns:a16="http://schemas.microsoft.com/office/drawing/2014/main" id="{B67488DD-0315-4C14-B622-AF02B893B7E2}"/>
              </a:ext>
            </a:extLst>
          </p:cNvPr>
          <p:cNvSpPr>
            <a:spLocks noGrp="1"/>
          </p:cNvSpPr>
          <p:nvPr>
            <p:ph type="subTitle" idx="1"/>
          </p:nvPr>
        </p:nvSpPr>
        <p:spPr/>
        <p:txBody>
          <a:bodyPr>
            <a:normAutofit/>
          </a:bodyPr>
          <a:lstStyle/>
          <a:p>
            <a:r>
              <a:rPr lang="pt-BR" sz="2400" dirty="0"/>
              <a:t>Questions tags</a:t>
            </a:r>
          </a:p>
        </p:txBody>
      </p:sp>
    </p:spTree>
    <p:extLst>
      <p:ext uri="{BB962C8B-B14F-4D97-AF65-F5344CB8AC3E}">
        <p14:creationId xmlns:p14="http://schemas.microsoft.com/office/powerpoint/2010/main" val="19652699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ço Reservado para Conteúdo 5"/>
          <p:cNvPicPr>
            <a:picLocks noGrp="1" noChangeAspect="1"/>
          </p:cNvPicPr>
          <p:nvPr>
            <p:ph idx="1"/>
          </p:nvPr>
        </p:nvPicPr>
        <p:blipFill>
          <a:blip r:embed="rId2"/>
          <a:stretch>
            <a:fillRect/>
          </a:stretch>
        </p:blipFill>
        <p:spPr>
          <a:xfrm>
            <a:off x="1171978" y="0"/>
            <a:ext cx="10572463" cy="5962918"/>
          </a:xfrm>
          <a:prstGeom prst="rect">
            <a:avLst/>
          </a:prstGeom>
        </p:spPr>
      </p:pic>
    </p:spTree>
    <p:extLst>
      <p:ext uri="{BB962C8B-B14F-4D97-AF65-F5344CB8AC3E}">
        <p14:creationId xmlns:p14="http://schemas.microsoft.com/office/powerpoint/2010/main" val="23665372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a:stretch>
            <a:fillRect/>
          </a:stretch>
        </p:blipFill>
        <p:spPr>
          <a:xfrm>
            <a:off x="1197735" y="103031"/>
            <a:ext cx="10431888" cy="6040192"/>
          </a:xfrm>
          <a:prstGeom prst="rect">
            <a:avLst/>
          </a:prstGeom>
        </p:spPr>
      </p:pic>
    </p:spTree>
    <p:extLst>
      <p:ext uri="{BB962C8B-B14F-4D97-AF65-F5344CB8AC3E}">
        <p14:creationId xmlns:p14="http://schemas.microsoft.com/office/powerpoint/2010/main" val="337145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a:stretch>
            <a:fillRect/>
          </a:stretch>
        </p:blipFill>
        <p:spPr>
          <a:xfrm>
            <a:off x="1512119" y="450850"/>
            <a:ext cx="9656712" cy="5429250"/>
          </a:xfrm>
          <a:prstGeom prst="rect">
            <a:avLst/>
          </a:prstGeom>
        </p:spPr>
      </p:pic>
    </p:spTree>
    <p:extLst>
      <p:ext uri="{BB962C8B-B14F-4D97-AF65-F5344CB8AC3E}">
        <p14:creationId xmlns:p14="http://schemas.microsoft.com/office/powerpoint/2010/main" val="12782505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a:stretch>
            <a:fillRect/>
          </a:stretch>
        </p:blipFill>
        <p:spPr>
          <a:xfrm>
            <a:off x="1570003" y="515938"/>
            <a:ext cx="9540944" cy="5364162"/>
          </a:xfrm>
          <a:prstGeom prst="rect">
            <a:avLst/>
          </a:prstGeom>
        </p:spPr>
      </p:pic>
    </p:spTree>
    <p:extLst>
      <p:ext uri="{BB962C8B-B14F-4D97-AF65-F5344CB8AC3E}">
        <p14:creationId xmlns:p14="http://schemas.microsoft.com/office/powerpoint/2010/main" val="41822852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a:stretch>
            <a:fillRect/>
          </a:stretch>
        </p:blipFill>
        <p:spPr>
          <a:xfrm>
            <a:off x="1500824" y="438150"/>
            <a:ext cx="9679301" cy="5441950"/>
          </a:xfrm>
          <a:prstGeom prst="rect">
            <a:avLst/>
          </a:prstGeom>
        </p:spPr>
      </p:pic>
    </p:spTree>
    <p:extLst>
      <p:ext uri="{BB962C8B-B14F-4D97-AF65-F5344CB8AC3E}">
        <p14:creationId xmlns:p14="http://schemas.microsoft.com/office/powerpoint/2010/main" val="17081324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a:stretch>
            <a:fillRect/>
          </a:stretch>
        </p:blipFill>
        <p:spPr>
          <a:xfrm>
            <a:off x="1637769" y="592138"/>
            <a:ext cx="9405411" cy="5287962"/>
          </a:xfrm>
          <a:prstGeom prst="rect">
            <a:avLst/>
          </a:prstGeom>
        </p:spPr>
      </p:pic>
    </p:spTree>
    <p:extLst>
      <p:ext uri="{BB962C8B-B14F-4D97-AF65-F5344CB8AC3E}">
        <p14:creationId xmlns:p14="http://schemas.microsoft.com/office/powerpoint/2010/main" val="18990291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a:stretch>
            <a:fillRect/>
          </a:stretch>
        </p:blipFill>
        <p:spPr>
          <a:xfrm>
            <a:off x="1546002" y="488950"/>
            <a:ext cx="9588946" cy="5391150"/>
          </a:xfrm>
          <a:prstGeom prst="rect">
            <a:avLst/>
          </a:prstGeom>
        </p:spPr>
      </p:pic>
    </p:spTree>
    <p:extLst>
      <p:ext uri="{BB962C8B-B14F-4D97-AF65-F5344CB8AC3E}">
        <p14:creationId xmlns:p14="http://schemas.microsoft.com/office/powerpoint/2010/main" val="13010374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TAG QUESTION IN MUSICS</a:t>
            </a:r>
            <a:endParaRPr lang="pt-BR" dirty="0"/>
          </a:p>
        </p:txBody>
      </p:sp>
      <p:sp>
        <p:nvSpPr>
          <p:cNvPr id="3" name="Espaço Reservado para Conteúdo 2"/>
          <p:cNvSpPr>
            <a:spLocks noGrp="1"/>
          </p:cNvSpPr>
          <p:nvPr>
            <p:ph idx="1"/>
          </p:nvPr>
        </p:nvSpPr>
        <p:spPr>
          <a:xfrm>
            <a:off x="1251678" y="1436914"/>
            <a:ext cx="10178322" cy="4911635"/>
          </a:xfrm>
        </p:spPr>
        <p:txBody>
          <a:bodyPr>
            <a:noAutofit/>
          </a:bodyPr>
          <a:lstStyle/>
          <a:p>
            <a:r>
              <a:rPr lang="pt-BR" sz="3200" b="1" u="sng" dirty="0"/>
              <a:t>A Little </a:t>
            </a:r>
            <a:r>
              <a:rPr lang="pt-BR" sz="3200" b="1" u="sng" dirty="0" smtClean="0"/>
              <a:t>Time (</a:t>
            </a:r>
            <a:r>
              <a:rPr lang="pt-BR" sz="3200" b="1" u="sng" dirty="0"/>
              <a:t>The Beautiful </a:t>
            </a:r>
            <a:r>
              <a:rPr lang="pt-BR" sz="3200" b="1" u="sng" dirty="0" smtClean="0"/>
              <a:t>South)</a:t>
            </a:r>
          </a:p>
          <a:p>
            <a:pPr marL="0" indent="0">
              <a:buNone/>
            </a:pPr>
            <a:endParaRPr lang="en-US" sz="4000" b="1" u="sng" dirty="0" smtClean="0"/>
          </a:p>
          <a:p>
            <a:r>
              <a:rPr lang="en-US" sz="3200" dirty="0" smtClean="0"/>
              <a:t>Funny </a:t>
            </a:r>
            <a:r>
              <a:rPr lang="en-US" sz="3200" dirty="0"/>
              <a:t>how quick the milk turns sour</a:t>
            </a:r>
            <a:br>
              <a:rPr lang="en-US" sz="3200" dirty="0"/>
            </a:br>
            <a:r>
              <a:rPr lang="en-US" sz="3200" b="1" dirty="0"/>
              <a:t>Isn't it, isn't it</a:t>
            </a:r>
            <a:r>
              <a:rPr lang="en-US" sz="3200" dirty="0"/>
              <a:t/>
            </a:r>
            <a:br>
              <a:rPr lang="en-US" sz="3200" dirty="0"/>
            </a:br>
            <a:r>
              <a:rPr lang="en-US" sz="3200" dirty="0"/>
              <a:t>Your face has been looking like that for hours</a:t>
            </a:r>
            <a:br>
              <a:rPr lang="en-US" sz="3200" dirty="0"/>
            </a:br>
            <a:r>
              <a:rPr lang="en-US" sz="3200" b="1" dirty="0"/>
              <a:t>Hasn't it, hasn't it</a:t>
            </a:r>
            <a:r>
              <a:rPr lang="en-US" sz="3200" dirty="0"/>
              <a:t/>
            </a:r>
            <a:br>
              <a:rPr lang="en-US" sz="3200" dirty="0"/>
            </a:br>
            <a:r>
              <a:rPr lang="en-US" sz="3200" dirty="0"/>
              <a:t>Promises, promises turn to dust</a:t>
            </a:r>
            <a:br>
              <a:rPr lang="en-US" sz="3200" dirty="0"/>
            </a:br>
            <a:r>
              <a:rPr lang="en-US" sz="3200" dirty="0"/>
              <a:t>Wedding bells just turn to rust</a:t>
            </a:r>
            <a:br>
              <a:rPr lang="en-US" sz="3200" dirty="0"/>
            </a:br>
            <a:r>
              <a:rPr lang="en-US" sz="3200" dirty="0"/>
              <a:t>Trust into mistrust</a:t>
            </a:r>
            <a:endParaRPr lang="pt-BR" sz="3200" dirty="0"/>
          </a:p>
        </p:txBody>
      </p:sp>
      <p:pic>
        <p:nvPicPr>
          <p:cNvPr id="4" name="CORT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219509" y="2286001"/>
            <a:ext cx="609600" cy="609600"/>
          </a:xfrm>
          <a:prstGeom prst="rect">
            <a:avLst/>
          </a:prstGeom>
        </p:spPr>
      </p:pic>
    </p:spTree>
    <p:extLst>
      <p:ext uri="{BB962C8B-B14F-4D97-AF65-F5344CB8AC3E}">
        <p14:creationId xmlns:p14="http://schemas.microsoft.com/office/powerpoint/2010/main" val="42131561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39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TAG QUESTION IN MUSICS</a:t>
            </a:r>
          </a:p>
        </p:txBody>
      </p:sp>
      <p:sp>
        <p:nvSpPr>
          <p:cNvPr id="3" name="Espaço Reservado para Conteúdo 2"/>
          <p:cNvSpPr>
            <a:spLocks noGrp="1"/>
          </p:cNvSpPr>
          <p:nvPr>
            <p:ph idx="1"/>
          </p:nvPr>
        </p:nvSpPr>
        <p:spPr>
          <a:xfrm>
            <a:off x="1251678" y="2286001"/>
            <a:ext cx="10178322" cy="3984170"/>
          </a:xfrm>
        </p:spPr>
        <p:txBody>
          <a:bodyPr>
            <a:noAutofit/>
          </a:bodyPr>
          <a:lstStyle/>
          <a:p>
            <a:r>
              <a:rPr lang="en-US" sz="3200" dirty="0"/>
              <a:t>You need a little room for your big head</a:t>
            </a:r>
            <a:br>
              <a:rPr lang="en-US" sz="3200" dirty="0"/>
            </a:br>
            <a:r>
              <a:rPr lang="en-US" sz="3200" b="1" dirty="0"/>
              <a:t>Don't you, don't you</a:t>
            </a:r>
            <a:r>
              <a:rPr lang="en-US" sz="3200" dirty="0"/>
              <a:t/>
            </a:r>
            <a:br>
              <a:rPr lang="en-US" sz="3200" dirty="0"/>
            </a:br>
            <a:r>
              <a:rPr lang="en-US" sz="3200" dirty="0" smtClean="0"/>
              <a:t>You need </a:t>
            </a:r>
            <a:r>
              <a:rPr lang="en-US" sz="3200" dirty="0"/>
              <a:t>a little space for a thousand beds</a:t>
            </a:r>
            <a:br>
              <a:rPr lang="en-US" sz="3200" dirty="0"/>
            </a:br>
            <a:r>
              <a:rPr lang="en-US" sz="3200" b="1" dirty="0"/>
              <a:t>Won't you, won't you</a:t>
            </a:r>
            <a:r>
              <a:rPr lang="en-US" sz="3200" dirty="0"/>
              <a:t/>
            </a:r>
            <a:br>
              <a:rPr lang="en-US" sz="3200" dirty="0"/>
            </a:br>
            <a:r>
              <a:rPr lang="en-US" sz="3200" dirty="0"/>
              <a:t>Lips that promise fear the worst</a:t>
            </a:r>
            <a:br>
              <a:rPr lang="en-US" sz="3200" dirty="0"/>
            </a:br>
            <a:r>
              <a:rPr lang="en-US" sz="3200" dirty="0"/>
              <a:t>Tongue so sharp the bubble burst</a:t>
            </a:r>
            <a:br>
              <a:rPr lang="en-US" sz="3200" dirty="0"/>
            </a:br>
            <a:r>
              <a:rPr lang="en-US" sz="3200" dirty="0"/>
              <a:t>Just into unjust</a:t>
            </a:r>
            <a:endParaRPr lang="pt-BR" sz="3200" dirty="0"/>
          </a:p>
        </p:txBody>
      </p:sp>
      <p:pic>
        <p:nvPicPr>
          <p:cNvPr id="4" name="CORTAD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310949" y="2286001"/>
            <a:ext cx="609600" cy="609600"/>
          </a:xfrm>
          <a:prstGeom prst="rect">
            <a:avLst/>
          </a:prstGeom>
        </p:spPr>
      </p:pic>
    </p:spTree>
    <p:extLst>
      <p:ext uri="{BB962C8B-B14F-4D97-AF65-F5344CB8AC3E}">
        <p14:creationId xmlns:p14="http://schemas.microsoft.com/office/powerpoint/2010/main" val="11871997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088" fill="hold"/>
                                        <p:tgtEl>
                                          <p:spTgt spid="4"/>
                                        </p:tgtEl>
                                      </p:cBhvr>
                                    </p:cmd>
                                  </p:childTnLst>
                                </p:cTn>
                              </p:par>
                            </p:childTnLst>
                          </p:cTn>
                        </p:par>
                      </p:childTnLst>
                    </p:cTn>
                  </p:par>
                </p:childTnLst>
              </p:cTn>
              <p:nextCondLst>
                <p:cond evt="onClick" delay="0">
                  <p:tgtEl>
                    <p:spTgt spid="4"/>
                  </p:tgtEl>
                </p:cond>
              </p:nextCondLst>
            </p:seq>
            <p:audio>
              <p:cMediaNode vol="25758">
                <p:cTn id="7" fill="hold" display="0">
                  <p:stCondLst>
                    <p:cond delay="indefinite"/>
                  </p:stCondLst>
                  <p:endCondLst>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1678" y="382385"/>
            <a:ext cx="10178322" cy="910838"/>
          </a:xfrm>
        </p:spPr>
        <p:txBody>
          <a:bodyPr/>
          <a:lstStyle/>
          <a:p>
            <a:r>
              <a:rPr lang="pt-BR" dirty="0" smtClean="0"/>
              <a:t>Question</a:t>
            </a:r>
            <a:r>
              <a:rPr lang="pt-BR" dirty="0"/>
              <a:t> </a:t>
            </a:r>
            <a:r>
              <a:rPr lang="pt-BR" dirty="0" smtClean="0"/>
              <a:t>1</a:t>
            </a:r>
            <a:endParaRPr lang="pt-BR" dirty="0"/>
          </a:p>
        </p:txBody>
      </p:sp>
      <p:sp>
        <p:nvSpPr>
          <p:cNvPr id="3" name="Espaço Reservado para Conteúdo 2"/>
          <p:cNvSpPr>
            <a:spLocks noGrp="1"/>
          </p:cNvSpPr>
          <p:nvPr>
            <p:ph idx="1"/>
          </p:nvPr>
        </p:nvSpPr>
        <p:spPr>
          <a:xfrm>
            <a:off x="1251678" y="1293223"/>
            <a:ext cx="10178322" cy="5043570"/>
          </a:xfrm>
        </p:spPr>
        <p:txBody>
          <a:bodyPr>
            <a:normAutofit fontScale="92500" lnSpcReduction="10000"/>
          </a:bodyPr>
          <a:lstStyle/>
          <a:p>
            <a:pPr marL="514350" indent="-514350">
              <a:buFont typeface="+mj-lt"/>
              <a:buAutoNum type="arabicParenR"/>
            </a:pPr>
            <a:r>
              <a:rPr lang="en-US" sz="3200" b="1" dirty="0"/>
              <a:t>What is </a:t>
            </a:r>
            <a:r>
              <a:rPr lang="en-US" sz="3200" b="1" dirty="0" smtClean="0"/>
              <a:t>the difference </a:t>
            </a:r>
            <a:r>
              <a:rPr lang="en-US" sz="3200" b="1" dirty="0"/>
              <a:t>between past simple and past continuous?</a:t>
            </a:r>
          </a:p>
          <a:p>
            <a:pPr marL="0" indent="0">
              <a:buNone/>
            </a:pPr>
            <a:r>
              <a:rPr lang="en-US" sz="3200" dirty="0" smtClean="0"/>
              <a:t>	a</a:t>
            </a:r>
            <a:r>
              <a:rPr lang="en-US" sz="3200" dirty="0"/>
              <a:t>) the simple past indicates an action in progress and the continuous past indicates an action already completed</a:t>
            </a:r>
            <a:endParaRPr lang="en-US" sz="3200" dirty="0" smtClean="0"/>
          </a:p>
          <a:p>
            <a:pPr marL="0" indent="0">
              <a:buNone/>
            </a:pPr>
            <a:r>
              <a:rPr lang="en-US" sz="3200" dirty="0"/>
              <a:t>	</a:t>
            </a:r>
            <a:r>
              <a:rPr lang="en-US" sz="3200" dirty="0" smtClean="0"/>
              <a:t>b</a:t>
            </a:r>
            <a:r>
              <a:rPr lang="en-US" sz="3200" dirty="0"/>
              <a:t>) both indicate an action that began and ended in the past</a:t>
            </a:r>
            <a:endParaRPr lang="en-US" sz="3200" dirty="0" smtClean="0"/>
          </a:p>
          <a:p>
            <a:pPr marL="0" indent="0">
              <a:buNone/>
            </a:pPr>
            <a:r>
              <a:rPr lang="en-US" sz="3200" dirty="0"/>
              <a:t>	c) the simple past indicates an action already completed and the continuous past indicates an action that began in the past but not completed</a:t>
            </a:r>
            <a:endParaRPr lang="en-US" sz="3200" dirty="0" smtClean="0"/>
          </a:p>
          <a:p>
            <a:pPr marL="0" indent="0">
              <a:buNone/>
            </a:pPr>
            <a:r>
              <a:rPr lang="en-US" sz="3200" dirty="0"/>
              <a:t>	d) the simple past indicates an action that never happened and the continuous past indicates an action in progress</a:t>
            </a:r>
            <a:endParaRPr lang="en-US" sz="3200" dirty="0" smtClean="0"/>
          </a:p>
          <a:p>
            <a:pPr marL="0" indent="0">
              <a:buNone/>
            </a:pPr>
            <a:endParaRPr lang="pt-BR" sz="2800" dirty="0"/>
          </a:p>
        </p:txBody>
      </p:sp>
    </p:spTree>
    <p:extLst>
      <p:ext uri="{BB962C8B-B14F-4D97-AF65-F5344CB8AC3E}">
        <p14:creationId xmlns:p14="http://schemas.microsoft.com/office/powerpoint/2010/main" val="4128289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36ECDE-A884-4034-AB26-AD611C10B28C}"/>
              </a:ext>
            </a:extLst>
          </p:cNvPr>
          <p:cNvSpPr>
            <a:spLocks noGrp="1"/>
          </p:cNvSpPr>
          <p:nvPr>
            <p:ph type="title"/>
          </p:nvPr>
        </p:nvSpPr>
        <p:spPr/>
        <p:txBody>
          <a:bodyPr/>
          <a:lstStyle/>
          <a:p>
            <a:r>
              <a:rPr lang="pt-BR" dirty="0"/>
              <a:t>Students:</a:t>
            </a:r>
          </a:p>
        </p:txBody>
      </p:sp>
      <p:sp>
        <p:nvSpPr>
          <p:cNvPr id="3" name="Espaço Reservado para Conteúdo 2">
            <a:extLst>
              <a:ext uri="{FF2B5EF4-FFF2-40B4-BE49-F238E27FC236}">
                <a16:creationId xmlns:a16="http://schemas.microsoft.com/office/drawing/2014/main" id="{5FA2A2B9-F9A9-444F-9813-D42AF7AB83AF}"/>
              </a:ext>
            </a:extLst>
          </p:cNvPr>
          <p:cNvSpPr>
            <a:spLocks noGrp="1"/>
          </p:cNvSpPr>
          <p:nvPr>
            <p:ph idx="1"/>
          </p:nvPr>
        </p:nvSpPr>
        <p:spPr/>
        <p:txBody>
          <a:bodyPr>
            <a:normAutofit/>
          </a:bodyPr>
          <a:lstStyle/>
          <a:p>
            <a:r>
              <a:rPr lang="pt-BR" sz="2800" dirty="0"/>
              <a:t>Alyce Ewellin de Azevedo;</a:t>
            </a:r>
          </a:p>
          <a:p>
            <a:r>
              <a:rPr lang="pt-BR" sz="2800" dirty="0"/>
              <a:t>Guilherme Gomes de Medeiros;</a:t>
            </a:r>
          </a:p>
          <a:p>
            <a:r>
              <a:rPr lang="pt-BR" sz="2800" dirty="0"/>
              <a:t>Jamily Kelly Silva Gomes;</a:t>
            </a:r>
          </a:p>
          <a:p>
            <a:r>
              <a:rPr lang="pt-BR" sz="2800" dirty="0"/>
              <a:t>Jadilson José de Oliveira Santos;</a:t>
            </a:r>
          </a:p>
          <a:p>
            <a:r>
              <a:rPr lang="pt-BR" sz="2800" dirty="0"/>
              <a:t>Lucas Eduardo Silva de Medeiros;</a:t>
            </a:r>
          </a:p>
          <a:p>
            <a:r>
              <a:rPr lang="pt-BR" sz="2800" dirty="0"/>
              <a:t>Thérvyson Elyedson de Araújo Paz.</a:t>
            </a:r>
            <a:endParaRPr lang="pt-BR" sz="2400" dirty="0"/>
          </a:p>
        </p:txBody>
      </p:sp>
    </p:spTree>
    <p:extLst>
      <p:ext uri="{BB962C8B-B14F-4D97-AF65-F5344CB8AC3E}">
        <p14:creationId xmlns:p14="http://schemas.microsoft.com/office/powerpoint/2010/main" val="18031313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1678" y="382385"/>
            <a:ext cx="10178322" cy="936965"/>
          </a:xfrm>
        </p:spPr>
        <p:txBody>
          <a:bodyPr/>
          <a:lstStyle/>
          <a:p>
            <a:r>
              <a:rPr lang="pt-BR" dirty="0" smtClean="0"/>
              <a:t>Question 2</a:t>
            </a:r>
            <a:endParaRPr lang="pt-BR" dirty="0"/>
          </a:p>
        </p:txBody>
      </p:sp>
      <p:sp>
        <p:nvSpPr>
          <p:cNvPr id="3" name="Espaço Reservado para Conteúdo 2"/>
          <p:cNvSpPr>
            <a:spLocks noGrp="1"/>
          </p:cNvSpPr>
          <p:nvPr>
            <p:ph idx="1"/>
          </p:nvPr>
        </p:nvSpPr>
        <p:spPr>
          <a:xfrm>
            <a:off x="1251678" y="1319350"/>
            <a:ext cx="10178322" cy="5016136"/>
          </a:xfrm>
        </p:spPr>
        <p:txBody>
          <a:bodyPr>
            <a:normAutofit fontScale="92500"/>
          </a:bodyPr>
          <a:lstStyle/>
          <a:p>
            <a:pPr marL="514350" indent="-514350">
              <a:buFont typeface="+mj-lt"/>
              <a:buAutoNum type="arabicPeriod"/>
            </a:pPr>
            <a:r>
              <a:rPr lang="en-US" sz="2800" b="1" dirty="0"/>
              <a:t>	</a:t>
            </a:r>
            <a:r>
              <a:rPr lang="en-US" sz="3200" b="1" dirty="0" smtClean="0"/>
              <a:t>Check </a:t>
            </a:r>
            <a:r>
              <a:rPr lang="en-US" sz="3200" b="1" dirty="0"/>
              <a:t>the </a:t>
            </a:r>
            <a:r>
              <a:rPr lang="en-US" sz="3200" b="1" i="1" dirty="0" smtClean="0"/>
              <a:t>incorrect</a:t>
            </a:r>
            <a:r>
              <a:rPr lang="en-US" sz="3200" b="1" dirty="0" smtClean="0"/>
              <a:t> alternative about tag question.</a:t>
            </a:r>
          </a:p>
          <a:p>
            <a:pPr marL="0" indent="0">
              <a:buNone/>
            </a:pPr>
            <a:r>
              <a:rPr lang="en-US" sz="3200" b="1" dirty="0"/>
              <a:t>	</a:t>
            </a:r>
            <a:r>
              <a:rPr lang="en-US" sz="3200" dirty="0"/>
              <a:t>a) </a:t>
            </a:r>
            <a:r>
              <a:rPr lang="en-US" sz="3200" dirty="0" smtClean="0"/>
              <a:t>question </a:t>
            </a:r>
            <a:r>
              <a:rPr lang="en-US" sz="3200" dirty="0"/>
              <a:t>tags are small questions that come at the end of the sentences in order to question / confirm </a:t>
            </a:r>
            <a:r>
              <a:rPr lang="en-US" sz="3200" dirty="0" smtClean="0"/>
              <a:t>something</a:t>
            </a:r>
          </a:p>
          <a:p>
            <a:pPr marL="0" indent="0">
              <a:buNone/>
            </a:pPr>
            <a:r>
              <a:rPr lang="en-US" sz="3200" b="1" dirty="0"/>
              <a:t>	</a:t>
            </a:r>
            <a:r>
              <a:rPr lang="en-US" sz="3200" dirty="0"/>
              <a:t>b) </a:t>
            </a:r>
            <a:r>
              <a:rPr lang="en-US" sz="3200" dirty="0" smtClean="0"/>
              <a:t>if </a:t>
            </a:r>
            <a:r>
              <a:rPr lang="en-US" sz="3200" dirty="0"/>
              <a:t>the main phrase is in the affirmative, the question tag should come in the negative form. But if the main clause is in the negative the question tag should come in the </a:t>
            </a:r>
            <a:r>
              <a:rPr lang="en-US" sz="3200" dirty="0" smtClean="0"/>
              <a:t>affirmative</a:t>
            </a:r>
          </a:p>
          <a:p>
            <a:pPr marL="0" indent="0">
              <a:buNone/>
            </a:pPr>
            <a:r>
              <a:rPr lang="en-US" sz="3200" b="1" dirty="0"/>
              <a:t>	</a:t>
            </a:r>
            <a:r>
              <a:rPr lang="en-US" sz="3200" dirty="0" smtClean="0"/>
              <a:t>c</a:t>
            </a:r>
            <a:r>
              <a:rPr lang="en-US" sz="3200" dirty="0"/>
              <a:t>) the questions tag should always come between </a:t>
            </a:r>
            <a:r>
              <a:rPr lang="en-US" sz="3200" dirty="0" smtClean="0"/>
              <a:t>commas</a:t>
            </a:r>
          </a:p>
          <a:p>
            <a:pPr marL="0" indent="0">
              <a:buNone/>
            </a:pPr>
            <a:r>
              <a:rPr lang="en-US" sz="3200" b="1" dirty="0"/>
              <a:t>	</a:t>
            </a:r>
            <a:r>
              <a:rPr lang="en-US" sz="3200" dirty="0"/>
              <a:t>d) </a:t>
            </a:r>
            <a:r>
              <a:rPr lang="en-US" sz="3200" dirty="0" smtClean="0"/>
              <a:t>question </a:t>
            </a:r>
            <a:r>
              <a:rPr lang="en-US" sz="3200" dirty="0"/>
              <a:t>tags should always come after commas</a:t>
            </a:r>
            <a:endParaRPr lang="en-US" sz="3200" b="1" dirty="0"/>
          </a:p>
          <a:p>
            <a:pPr marL="514350" indent="-514350">
              <a:buFont typeface="+mj-lt"/>
              <a:buAutoNum type="arabicPeriod"/>
            </a:pPr>
            <a:endParaRPr lang="en-US" sz="2800" b="1" dirty="0" smtClean="0"/>
          </a:p>
          <a:p>
            <a:pPr marL="514350" indent="-514350">
              <a:buFont typeface="+mj-lt"/>
              <a:buAutoNum type="arabicPeriod"/>
            </a:pPr>
            <a:endParaRPr lang="en-US" sz="2800" b="1" dirty="0"/>
          </a:p>
          <a:p>
            <a:endParaRPr lang="pt-BR" dirty="0" smtClean="0"/>
          </a:p>
        </p:txBody>
      </p:sp>
    </p:spTree>
    <p:extLst>
      <p:ext uri="{BB962C8B-B14F-4D97-AF65-F5344CB8AC3E}">
        <p14:creationId xmlns:p14="http://schemas.microsoft.com/office/powerpoint/2010/main" val="35341782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QUESTION 3</a:t>
            </a:r>
            <a:endParaRPr lang="pt-BR" dirty="0"/>
          </a:p>
        </p:txBody>
      </p:sp>
      <p:sp>
        <p:nvSpPr>
          <p:cNvPr id="3" name="Espaço Reservado para Conteúdo 2"/>
          <p:cNvSpPr>
            <a:spLocks noGrp="1"/>
          </p:cNvSpPr>
          <p:nvPr>
            <p:ph idx="1"/>
          </p:nvPr>
        </p:nvSpPr>
        <p:spPr>
          <a:xfrm>
            <a:off x="1251678" y="1463039"/>
            <a:ext cx="10178322" cy="5016137"/>
          </a:xfrm>
        </p:spPr>
        <p:txBody>
          <a:bodyPr/>
          <a:lstStyle/>
          <a:p>
            <a:pPr marL="514350" indent="-514350">
              <a:buFont typeface="+mj-lt"/>
              <a:buAutoNum type="arabicPeriod"/>
            </a:pPr>
            <a:r>
              <a:rPr lang="en-US" sz="2800" b="1" dirty="0"/>
              <a:t>What does Malvo ask </a:t>
            </a:r>
            <a:r>
              <a:rPr lang="en-US" sz="2800" b="1" dirty="0" smtClean="0"/>
              <a:t>Chris</a:t>
            </a:r>
            <a:r>
              <a:rPr lang="en-US" sz="2800" b="1" dirty="0"/>
              <a:t>?</a:t>
            </a:r>
            <a:r>
              <a:rPr lang="en-US" sz="2800" dirty="0"/>
              <a:t>	</a:t>
            </a:r>
            <a:endParaRPr lang="en-US" sz="2800" dirty="0" smtClean="0"/>
          </a:p>
          <a:p>
            <a:pPr marL="0" indent="0">
              <a:buNone/>
            </a:pPr>
            <a:r>
              <a:rPr lang="en-US" sz="2800" dirty="0"/>
              <a:t>	</a:t>
            </a:r>
            <a:r>
              <a:rPr lang="en-US" sz="2800" dirty="0" smtClean="0"/>
              <a:t>a</a:t>
            </a:r>
            <a:r>
              <a:rPr lang="en-US" sz="2800" dirty="0"/>
              <a:t>) </a:t>
            </a:r>
            <a:r>
              <a:rPr lang="en-US" sz="2800" dirty="0" smtClean="0"/>
              <a:t>if he got </a:t>
            </a:r>
            <a:r>
              <a:rPr lang="en-US" sz="2800" dirty="0" smtClean="0"/>
              <a:t>his bracelet</a:t>
            </a:r>
          </a:p>
          <a:p>
            <a:pPr marL="0" indent="0">
              <a:buNone/>
            </a:pPr>
            <a:r>
              <a:rPr lang="en-US" sz="2800" dirty="0"/>
              <a:t>	b) </a:t>
            </a:r>
            <a:r>
              <a:rPr lang="en-US" sz="2800" dirty="0" smtClean="0"/>
              <a:t>if he got </a:t>
            </a:r>
            <a:r>
              <a:rPr lang="en-US" sz="2800" dirty="0" smtClean="0"/>
              <a:t>his earring</a:t>
            </a:r>
          </a:p>
          <a:p>
            <a:pPr marL="0" indent="0">
              <a:buNone/>
            </a:pPr>
            <a:r>
              <a:rPr lang="en-US" sz="2800" dirty="0"/>
              <a:t>	</a:t>
            </a:r>
            <a:r>
              <a:rPr lang="en-US" sz="2800" dirty="0" smtClean="0"/>
              <a:t>c) </a:t>
            </a:r>
            <a:r>
              <a:rPr lang="en-US" sz="2800" dirty="0" smtClean="0"/>
              <a:t>if he got </a:t>
            </a:r>
            <a:r>
              <a:rPr lang="en-US" sz="2800" dirty="0" smtClean="0"/>
              <a:t>his chain</a:t>
            </a:r>
          </a:p>
          <a:p>
            <a:pPr marL="0" indent="0">
              <a:buNone/>
            </a:pPr>
            <a:r>
              <a:rPr lang="en-US" sz="2800" dirty="0"/>
              <a:t>	</a:t>
            </a:r>
            <a:r>
              <a:rPr lang="en-US" sz="2800" dirty="0" smtClean="0"/>
              <a:t>d) </a:t>
            </a:r>
            <a:r>
              <a:rPr lang="en-US" sz="2800" dirty="0" smtClean="0"/>
              <a:t>if </a:t>
            </a:r>
            <a:r>
              <a:rPr lang="en-US" sz="2800" smtClean="0"/>
              <a:t>he got </a:t>
            </a:r>
            <a:r>
              <a:rPr lang="en-US" sz="2800" dirty="0" smtClean="0"/>
              <a:t>his ring</a:t>
            </a:r>
            <a:endParaRPr lang="en-US" sz="2800" dirty="0"/>
          </a:p>
          <a:p>
            <a:endParaRPr lang="pt-BR" dirty="0"/>
          </a:p>
        </p:txBody>
      </p:sp>
    </p:spTree>
    <p:extLst>
      <p:ext uri="{BB962C8B-B14F-4D97-AF65-F5344CB8AC3E}">
        <p14:creationId xmlns:p14="http://schemas.microsoft.com/office/powerpoint/2010/main" val="7018064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1678" y="382385"/>
            <a:ext cx="10178322" cy="1276598"/>
          </a:xfrm>
        </p:spPr>
        <p:txBody>
          <a:bodyPr/>
          <a:lstStyle/>
          <a:p>
            <a:r>
              <a:rPr lang="pt-BR" dirty="0" smtClean="0"/>
              <a:t>Question 4</a:t>
            </a:r>
            <a:endParaRPr lang="pt-BR" dirty="0"/>
          </a:p>
        </p:txBody>
      </p:sp>
      <p:sp>
        <p:nvSpPr>
          <p:cNvPr id="3" name="Espaço Reservado para Conteúdo 2"/>
          <p:cNvSpPr>
            <a:spLocks noGrp="1"/>
          </p:cNvSpPr>
          <p:nvPr>
            <p:ph idx="1"/>
          </p:nvPr>
        </p:nvSpPr>
        <p:spPr>
          <a:xfrm>
            <a:off x="1251678" y="1658983"/>
            <a:ext cx="10178322" cy="4389120"/>
          </a:xfrm>
        </p:spPr>
        <p:txBody>
          <a:bodyPr>
            <a:normAutofit/>
          </a:bodyPr>
          <a:lstStyle/>
          <a:p>
            <a:pPr marL="457200" indent="-457200">
              <a:buFont typeface="+mj-lt"/>
              <a:buAutoNum type="arabicPeriod"/>
            </a:pPr>
            <a:r>
              <a:rPr lang="pt-BR" sz="3200" b="1" dirty="0" smtClean="0"/>
              <a:t>What is Malvo’s dream?</a:t>
            </a:r>
            <a:endParaRPr lang="pt-BR" sz="3200" dirty="0" smtClean="0"/>
          </a:p>
          <a:p>
            <a:pPr marL="0" indent="0">
              <a:buNone/>
            </a:pPr>
            <a:r>
              <a:rPr lang="pt-BR" sz="3200" dirty="0"/>
              <a:t>	a) he is </a:t>
            </a:r>
            <a:r>
              <a:rPr lang="pt-BR" sz="3200" dirty="0" smtClean="0"/>
              <a:t>robbed</a:t>
            </a:r>
          </a:p>
          <a:p>
            <a:pPr marL="0" indent="0">
              <a:buNone/>
            </a:pPr>
            <a:r>
              <a:rPr lang="pt-BR" sz="3200" dirty="0"/>
              <a:t>	</a:t>
            </a:r>
            <a:r>
              <a:rPr lang="pt-BR" sz="3200" dirty="0" smtClean="0"/>
              <a:t>b) he dies</a:t>
            </a:r>
          </a:p>
          <a:p>
            <a:pPr marL="0" indent="0">
              <a:buNone/>
            </a:pPr>
            <a:r>
              <a:rPr lang="pt-BR" sz="3200" dirty="0" smtClean="0"/>
              <a:t>	c) he dreams about his father</a:t>
            </a:r>
          </a:p>
          <a:p>
            <a:pPr marL="0" indent="0">
              <a:buNone/>
            </a:pPr>
            <a:r>
              <a:rPr lang="pt-BR" sz="3200" dirty="0"/>
              <a:t>	</a:t>
            </a:r>
            <a:r>
              <a:rPr lang="pt-BR" sz="3200" dirty="0" smtClean="0"/>
              <a:t>d) </a:t>
            </a:r>
            <a:r>
              <a:rPr lang="en-US" sz="3200" dirty="0"/>
              <a:t>he is at his own judgment</a:t>
            </a:r>
            <a:endParaRPr lang="pt-BR" sz="3200" dirty="0"/>
          </a:p>
        </p:txBody>
      </p:sp>
    </p:spTree>
    <p:extLst>
      <p:ext uri="{BB962C8B-B14F-4D97-AF65-F5344CB8AC3E}">
        <p14:creationId xmlns:p14="http://schemas.microsoft.com/office/powerpoint/2010/main" val="38847574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1678" y="382385"/>
            <a:ext cx="10178322" cy="1185158"/>
          </a:xfrm>
        </p:spPr>
        <p:txBody>
          <a:bodyPr/>
          <a:lstStyle/>
          <a:p>
            <a:r>
              <a:rPr lang="pt-BR" dirty="0" smtClean="0"/>
              <a:t>Question 5</a:t>
            </a:r>
            <a:endParaRPr lang="pt-BR" dirty="0"/>
          </a:p>
        </p:txBody>
      </p:sp>
      <p:sp>
        <p:nvSpPr>
          <p:cNvPr id="3" name="Espaço Reservado para Conteúdo 2"/>
          <p:cNvSpPr>
            <a:spLocks noGrp="1"/>
          </p:cNvSpPr>
          <p:nvPr>
            <p:ph idx="1"/>
          </p:nvPr>
        </p:nvSpPr>
        <p:spPr>
          <a:xfrm>
            <a:off x="1251678" y="1698171"/>
            <a:ext cx="10178322" cy="4181421"/>
          </a:xfrm>
        </p:spPr>
        <p:txBody>
          <a:bodyPr>
            <a:normAutofit/>
          </a:bodyPr>
          <a:lstStyle/>
          <a:p>
            <a:pPr marL="514350" indent="-514350">
              <a:buFont typeface="+mj-lt"/>
              <a:buAutoNum type="arabicPeriod"/>
            </a:pPr>
            <a:r>
              <a:rPr lang="en-US" sz="3200" b="1" dirty="0"/>
              <a:t>Why is Malvo surprised when he sees Julius</a:t>
            </a:r>
            <a:r>
              <a:rPr lang="en-US" sz="3200" b="1" dirty="0" smtClean="0"/>
              <a:t>?</a:t>
            </a:r>
          </a:p>
          <a:p>
            <a:pPr marL="0" indent="0">
              <a:buNone/>
            </a:pPr>
            <a:r>
              <a:rPr lang="en-US" sz="3200" dirty="0" smtClean="0"/>
              <a:t>	a</a:t>
            </a:r>
            <a:r>
              <a:rPr lang="en-US" sz="3200" dirty="0"/>
              <a:t>) </a:t>
            </a:r>
            <a:r>
              <a:rPr lang="en-US" sz="3200" dirty="0" smtClean="0"/>
              <a:t>because </a:t>
            </a:r>
            <a:r>
              <a:rPr lang="en-US" sz="3200" dirty="0"/>
              <a:t>he's </a:t>
            </a:r>
            <a:r>
              <a:rPr lang="en-US" sz="3200" dirty="0" smtClean="0"/>
              <a:t>Chris's father</a:t>
            </a:r>
          </a:p>
          <a:p>
            <a:pPr marL="0" indent="0">
              <a:buNone/>
            </a:pPr>
            <a:r>
              <a:rPr lang="en-US" sz="3200" dirty="0"/>
              <a:t>	</a:t>
            </a:r>
            <a:r>
              <a:rPr lang="en-US" sz="3200" dirty="0" smtClean="0"/>
              <a:t>b</a:t>
            </a:r>
            <a:r>
              <a:rPr lang="en-US" sz="3200" dirty="0"/>
              <a:t>) because he thinks he's his own </a:t>
            </a:r>
            <a:r>
              <a:rPr lang="en-US" sz="3200" dirty="0" smtClean="0"/>
              <a:t>father</a:t>
            </a:r>
          </a:p>
          <a:p>
            <a:pPr marL="0" indent="0">
              <a:buNone/>
            </a:pPr>
            <a:r>
              <a:rPr lang="en-US" sz="3200" dirty="0"/>
              <a:t>	</a:t>
            </a:r>
            <a:r>
              <a:rPr lang="en-US" sz="3200" dirty="0" smtClean="0"/>
              <a:t>c) because was the first father he have ever seen</a:t>
            </a:r>
            <a:endParaRPr lang="pt-BR" sz="3200" dirty="0" smtClean="0"/>
          </a:p>
          <a:p>
            <a:pPr marL="0" indent="0">
              <a:buNone/>
            </a:pPr>
            <a:r>
              <a:rPr lang="pt-BR" sz="3200" dirty="0"/>
              <a:t>	</a:t>
            </a:r>
            <a:r>
              <a:rPr lang="pt-BR" sz="3200" dirty="0" smtClean="0"/>
              <a:t>d) </a:t>
            </a:r>
            <a:r>
              <a:rPr lang="en-US" sz="3200" dirty="0"/>
              <a:t>because he is afraid of </a:t>
            </a:r>
            <a:r>
              <a:rPr lang="en-US" sz="3200" dirty="0" smtClean="0"/>
              <a:t>Julius</a:t>
            </a:r>
            <a:endParaRPr lang="en-US" sz="3200" dirty="0"/>
          </a:p>
        </p:txBody>
      </p:sp>
    </p:spTree>
    <p:extLst>
      <p:ext uri="{BB962C8B-B14F-4D97-AF65-F5344CB8AC3E}">
        <p14:creationId xmlns:p14="http://schemas.microsoft.com/office/powerpoint/2010/main" val="16385717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2170FE-26B7-40B2-B6CF-FA0EBA618485}"/>
              </a:ext>
            </a:extLst>
          </p:cNvPr>
          <p:cNvSpPr>
            <a:spLocks noGrp="1"/>
          </p:cNvSpPr>
          <p:nvPr>
            <p:ph type="title"/>
          </p:nvPr>
        </p:nvSpPr>
        <p:spPr/>
        <p:txBody>
          <a:bodyPr/>
          <a:lstStyle/>
          <a:p>
            <a:r>
              <a:rPr lang="pt-BR" dirty="0"/>
              <a:t>references</a:t>
            </a:r>
          </a:p>
        </p:txBody>
      </p:sp>
      <p:sp>
        <p:nvSpPr>
          <p:cNvPr id="3" name="Espaço Reservado para Conteúdo 2">
            <a:extLst>
              <a:ext uri="{FF2B5EF4-FFF2-40B4-BE49-F238E27FC236}">
                <a16:creationId xmlns:a16="http://schemas.microsoft.com/office/drawing/2014/main" id="{7BE5F6B6-FCDD-446F-8E60-57D8F8110B27}"/>
              </a:ext>
            </a:extLst>
          </p:cNvPr>
          <p:cNvSpPr>
            <a:spLocks noGrp="1"/>
          </p:cNvSpPr>
          <p:nvPr>
            <p:ph idx="1"/>
          </p:nvPr>
        </p:nvSpPr>
        <p:spPr/>
        <p:txBody>
          <a:bodyPr>
            <a:normAutofit/>
          </a:bodyPr>
          <a:lstStyle/>
          <a:p>
            <a:pPr algn="just"/>
            <a:r>
              <a:rPr lang="pt-BR" sz="2400" dirty="0">
                <a:hlinkClick r:id="rId2"/>
              </a:rPr>
              <a:t>https://www.todamateria.com.br/past-continuous/</a:t>
            </a:r>
            <a:endParaRPr lang="pt-BR" sz="2400" dirty="0"/>
          </a:p>
          <a:p>
            <a:pPr algn="just"/>
            <a:r>
              <a:rPr lang="pt-BR" sz="2400" dirty="0">
                <a:hlinkClick r:id="rId3"/>
              </a:rPr>
              <a:t>https://www.todamateria.com.br/tag-questions/</a:t>
            </a:r>
            <a:endParaRPr lang="pt-BR" sz="2400" dirty="0"/>
          </a:p>
        </p:txBody>
      </p:sp>
    </p:spTree>
    <p:extLst>
      <p:ext uri="{BB962C8B-B14F-4D97-AF65-F5344CB8AC3E}">
        <p14:creationId xmlns:p14="http://schemas.microsoft.com/office/powerpoint/2010/main" val="21251144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53697F-20FD-40F5-8675-21C67DE0DF9E}"/>
              </a:ext>
            </a:extLst>
          </p:cNvPr>
          <p:cNvSpPr>
            <a:spLocks noGrp="1"/>
          </p:cNvSpPr>
          <p:nvPr>
            <p:ph type="title"/>
          </p:nvPr>
        </p:nvSpPr>
        <p:spPr/>
        <p:txBody>
          <a:bodyPr/>
          <a:lstStyle/>
          <a:p>
            <a:r>
              <a:rPr lang="pt-BR" dirty="0"/>
              <a:t>Simple Past</a:t>
            </a:r>
          </a:p>
        </p:txBody>
      </p:sp>
      <p:sp>
        <p:nvSpPr>
          <p:cNvPr id="3" name="Espaço Reservado para Conteúdo 2">
            <a:extLst>
              <a:ext uri="{FF2B5EF4-FFF2-40B4-BE49-F238E27FC236}">
                <a16:creationId xmlns:a16="http://schemas.microsoft.com/office/drawing/2014/main" id="{B8353E48-6AC9-412F-BB2F-E7BE8B723060}"/>
              </a:ext>
            </a:extLst>
          </p:cNvPr>
          <p:cNvSpPr>
            <a:spLocks noGrp="1"/>
          </p:cNvSpPr>
          <p:nvPr>
            <p:ph idx="1"/>
          </p:nvPr>
        </p:nvSpPr>
        <p:spPr>
          <a:xfrm>
            <a:off x="1251678" y="1476103"/>
            <a:ext cx="10178322" cy="4403489"/>
          </a:xfrm>
        </p:spPr>
        <p:txBody>
          <a:bodyPr>
            <a:noAutofit/>
          </a:bodyPr>
          <a:lstStyle/>
          <a:p>
            <a:pPr algn="just"/>
            <a:r>
              <a:rPr lang="pt-BR" sz="2800" dirty="0"/>
              <a:t>Expressa ações ou fatos pontuais que já aconteceram no passado. Nas frases afirmativas ele não utiliza o verbo auxiliar. No entanto, o </a:t>
            </a:r>
            <a:r>
              <a:rPr lang="pt-BR" sz="2800" dirty="0" err="1"/>
              <a:t>did</a:t>
            </a:r>
            <a:r>
              <a:rPr lang="pt-BR" sz="2800" dirty="0"/>
              <a:t> (passado de do) é empregado como verbo auxiliar nas frases negativas e interrogativas. Além disso, nos verbos principais regulares acrescenta-se –d, –</a:t>
            </a:r>
            <a:r>
              <a:rPr lang="pt-BR" sz="2800" dirty="0" err="1"/>
              <a:t>ed</a:t>
            </a:r>
            <a:r>
              <a:rPr lang="pt-BR" sz="2800" dirty="0"/>
              <a:t> ou –</a:t>
            </a:r>
            <a:r>
              <a:rPr lang="pt-BR" sz="2800" dirty="0" err="1"/>
              <a:t>ied</a:t>
            </a:r>
            <a:r>
              <a:rPr lang="pt-BR" sz="2800" dirty="0"/>
              <a:t>.</a:t>
            </a:r>
          </a:p>
          <a:p>
            <a:pPr marL="0" indent="0" algn="just">
              <a:buNone/>
            </a:pPr>
            <a:r>
              <a:rPr lang="en-US" sz="2800" b="1" dirty="0"/>
              <a:t>Exemplos:</a:t>
            </a:r>
          </a:p>
          <a:p>
            <a:pPr algn="just"/>
            <a:r>
              <a:rPr lang="en-US" sz="2800" b="1" dirty="0"/>
              <a:t>Affirmative Form:</a:t>
            </a:r>
            <a:r>
              <a:rPr lang="en-US" sz="2800" dirty="0"/>
              <a:t> He liked your new hair.</a:t>
            </a:r>
          </a:p>
          <a:p>
            <a:pPr algn="just"/>
            <a:r>
              <a:rPr lang="en-US" sz="2800" b="1" dirty="0"/>
              <a:t>Negative Form: </a:t>
            </a:r>
            <a:r>
              <a:rPr lang="en-US" sz="2800" dirty="0"/>
              <a:t>He did not like your new hair.</a:t>
            </a:r>
          </a:p>
          <a:p>
            <a:pPr algn="just"/>
            <a:r>
              <a:rPr lang="en-US" sz="2800" b="1" dirty="0"/>
              <a:t>Interrogative Form:</a:t>
            </a:r>
            <a:r>
              <a:rPr lang="en-US" sz="2800" dirty="0"/>
              <a:t> Did he like your new hair?</a:t>
            </a:r>
            <a:endParaRPr lang="pt-BR" sz="2800" dirty="0"/>
          </a:p>
        </p:txBody>
      </p:sp>
    </p:spTree>
    <p:extLst>
      <p:ext uri="{BB962C8B-B14F-4D97-AF65-F5344CB8AC3E}">
        <p14:creationId xmlns:p14="http://schemas.microsoft.com/office/powerpoint/2010/main" val="8097011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0728BA-7139-483A-BDD9-95D5C960950A}"/>
              </a:ext>
            </a:extLst>
          </p:cNvPr>
          <p:cNvSpPr>
            <a:spLocks noGrp="1"/>
          </p:cNvSpPr>
          <p:nvPr>
            <p:ph type="title"/>
          </p:nvPr>
        </p:nvSpPr>
        <p:spPr/>
        <p:txBody>
          <a:bodyPr/>
          <a:lstStyle/>
          <a:p>
            <a:r>
              <a:rPr lang="pt-BR" dirty="0"/>
              <a:t>Past Continuous</a:t>
            </a:r>
          </a:p>
        </p:txBody>
      </p:sp>
      <p:sp>
        <p:nvSpPr>
          <p:cNvPr id="3" name="Espaço Reservado para Conteúdo 2">
            <a:extLst>
              <a:ext uri="{FF2B5EF4-FFF2-40B4-BE49-F238E27FC236}">
                <a16:creationId xmlns:a16="http://schemas.microsoft.com/office/drawing/2014/main" id="{53B72246-91A6-4CFB-A180-78CEE2213069}"/>
              </a:ext>
            </a:extLst>
          </p:cNvPr>
          <p:cNvSpPr>
            <a:spLocks noGrp="1"/>
          </p:cNvSpPr>
          <p:nvPr>
            <p:ph idx="1"/>
          </p:nvPr>
        </p:nvSpPr>
        <p:spPr>
          <a:xfrm>
            <a:off x="1251678" y="1874517"/>
            <a:ext cx="10178322" cy="4340753"/>
          </a:xfrm>
        </p:spPr>
        <p:txBody>
          <a:bodyPr>
            <a:normAutofit/>
          </a:bodyPr>
          <a:lstStyle/>
          <a:p>
            <a:pPr algn="just"/>
            <a:r>
              <a:rPr lang="pt-BR" sz="2400" dirty="0"/>
              <a:t>Expressa uma ou mais ações contínuas que estavam ocorrendo no passado. Sua formação é sempre feita com o verbo auxiliar </a:t>
            </a:r>
            <a:r>
              <a:rPr lang="pt-BR" sz="2400" i="1" dirty="0"/>
              <a:t>to be</a:t>
            </a:r>
            <a:r>
              <a:rPr lang="pt-BR" sz="2400" dirty="0"/>
              <a:t> conjugado no Simple Past, seja nas frases afirmativas, negativas ou interrogativas. Ao verbo principal é acrescido o –ing. Essa partícula é semelhante ao nosso gerúndio –ando (andando), –endo (comendo), –indo (rindo).</a:t>
            </a:r>
          </a:p>
          <a:p>
            <a:pPr marL="0" indent="0" algn="just">
              <a:buNone/>
            </a:pPr>
            <a:r>
              <a:rPr lang="pt-BR" sz="2400" b="1" dirty="0"/>
              <a:t>Exemplos:</a:t>
            </a:r>
          </a:p>
          <a:p>
            <a:pPr algn="just"/>
            <a:r>
              <a:rPr lang="en-US" sz="2400" b="1" dirty="0"/>
              <a:t>Affirmative Form: </a:t>
            </a:r>
            <a:r>
              <a:rPr lang="en-US" sz="2400" dirty="0"/>
              <a:t>You were studying when he called.</a:t>
            </a:r>
          </a:p>
          <a:p>
            <a:pPr algn="just"/>
            <a:r>
              <a:rPr lang="en-US" sz="2400" b="1" dirty="0"/>
              <a:t>Negative Form: </a:t>
            </a:r>
            <a:r>
              <a:rPr lang="en-US" sz="2400" dirty="0"/>
              <a:t>You were not studying when he called.</a:t>
            </a:r>
          </a:p>
          <a:p>
            <a:pPr algn="just"/>
            <a:r>
              <a:rPr lang="en-US" sz="2400" b="1" dirty="0"/>
              <a:t>Interrogative Form:</a:t>
            </a:r>
            <a:r>
              <a:rPr lang="en-US" sz="2400" dirty="0"/>
              <a:t> Were you studying when he called?</a:t>
            </a:r>
            <a:endParaRPr lang="pt-BR" sz="2400" dirty="0"/>
          </a:p>
        </p:txBody>
      </p:sp>
    </p:spTree>
    <p:extLst>
      <p:ext uri="{BB962C8B-B14F-4D97-AF65-F5344CB8AC3E}">
        <p14:creationId xmlns:p14="http://schemas.microsoft.com/office/powerpoint/2010/main" val="31679985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9655B7-06C7-4FB7-99B4-846823AE4B28}"/>
              </a:ext>
            </a:extLst>
          </p:cNvPr>
          <p:cNvSpPr>
            <a:spLocks noGrp="1"/>
          </p:cNvSpPr>
          <p:nvPr>
            <p:ph type="title"/>
          </p:nvPr>
        </p:nvSpPr>
        <p:spPr/>
        <p:txBody>
          <a:bodyPr/>
          <a:lstStyle/>
          <a:p>
            <a:r>
              <a:rPr lang="pt-BR" dirty="0"/>
              <a:t>Tag questions</a:t>
            </a:r>
          </a:p>
        </p:txBody>
      </p:sp>
      <p:sp>
        <p:nvSpPr>
          <p:cNvPr id="3" name="Espaço Reservado para Conteúdo 2">
            <a:extLst>
              <a:ext uri="{FF2B5EF4-FFF2-40B4-BE49-F238E27FC236}">
                <a16:creationId xmlns:a16="http://schemas.microsoft.com/office/drawing/2014/main" id="{FB4B6D48-E936-4405-8496-03032BE5FF1B}"/>
              </a:ext>
            </a:extLst>
          </p:cNvPr>
          <p:cNvSpPr>
            <a:spLocks noGrp="1"/>
          </p:cNvSpPr>
          <p:nvPr>
            <p:ph idx="1"/>
          </p:nvPr>
        </p:nvSpPr>
        <p:spPr/>
        <p:txBody>
          <a:bodyPr>
            <a:normAutofit/>
          </a:bodyPr>
          <a:lstStyle/>
          <a:p>
            <a:pPr algn="just"/>
            <a:r>
              <a:rPr lang="pt-BR" sz="2800" dirty="0"/>
              <a:t>As tag questions, também chamadas de question tags, são perguntas curtas utilizadas no fim de uma frase para solicitar a confirmação de uma informação dita na frase anterior. A frase anterior à vírgula costuma expressar uma ideia incerta e a frase posterior à vírgula (a tag question), tem a função de obter a confirmação dessa possibilidade.</a:t>
            </a:r>
          </a:p>
          <a:p>
            <a:pPr algn="just"/>
            <a:endParaRPr lang="pt-BR" sz="2400" dirty="0"/>
          </a:p>
        </p:txBody>
      </p:sp>
    </p:spTree>
    <p:extLst>
      <p:ext uri="{BB962C8B-B14F-4D97-AF65-F5344CB8AC3E}">
        <p14:creationId xmlns:p14="http://schemas.microsoft.com/office/powerpoint/2010/main" val="14773232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8751D6-86CA-41E9-9F88-30004629D0D0}"/>
              </a:ext>
            </a:extLst>
          </p:cNvPr>
          <p:cNvSpPr>
            <a:spLocks noGrp="1"/>
          </p:cNvSpPr>
          <p:nvPr>
            <p:ph type="title"/>
          </p:nvPr>
        </p:nvSpPr>
        <p:spPr/>
        <p:txBody>
          <a:bodyPr/>
          <a:lstStyle/>
          <a:p>
            <a:r>
              <a:rPr lang="pt-BR" dirty="0"/>
              <a:t>Tag questions formation</a:t>
            </a:r>
          </a:p>
        </p:txBody>
      </p:sp>
      <p:sp>
        <p:nvSpPr>
          <p:cNvPr id="3" name="Espaço Reservado para Conteúdo 2">
            <a:extLst>
              <a:ext uri="{FF2B5EF4-FFF2-40B4-BE49-F238E27FC236}">
                <a16:creationId xmlns:a16="http://schemas.microsoft.com/office/drawing/2014/main" id="{46C30CF7-04F7-4B9B-8C02-E19E46EE74B9}"/>
              </a:ext>
            </a:extLst>
          </p:cNvPr>
          <p:cNvSpPr>
            <a:spLocks noGrp="1"/>
          </p:cNvSpPr>
          <p:nvPr>
            <p:ph idx="1"/>
          </p:nvPr>
        </p:nvSpPr>
        <p:spPr>
          <a:xfrm>
            <a:off x="1251678" y="1554480"/>
            <a:ext cx="10178322" cy="4807131"/>
          </a:xfrm>
        </p:spPr>
        <p:txBody>
          <a:bodyPr>
            <a:noAutofit/>
          </a:bodyPr>
          <a:lstStyle/>
          <a:p>
            <a:pPr algn="just" fontAlgn="base"/>
            <a:r>
              <a:rPr lang="pt-BR" sz="2800" dirty="0"/>
              <a:t>Uma das principais características das tag questions é que se o verbo estiver na afirmativa na frase anterior à vírgula, a tag question apresentará o verbo na negativa e vice-versa. Para saber que verbo/auxiliar deve ser utilizado na tag question, basta passar a frase anterior à vírgula para a forma interrogativa.</a:t>
            </a:r>
          </a:p>
          <a:p>
            <a:pPr marL="0" indent="0" algn="just" fontAlgn="base">
              <a:buNone/>
            </a:pPr>
            <a:r>
              <a:rPr lang="pt-BR" sz="2800" b="1" dirty="0"/>
              <a:t>Exemplo:</a:t>
            </a:r>
          </a:p>
          <a:p>
            <a:pPr algn="just" fontAlgn="base"/>
            <a:r>
              <a:rPr lang="pt-BR" sz="2800" dirty="0"/>
              <a:t>They play the guitar, don't they?</a:t>
            </a:r>
          </a:p>
          <a:p>
            <a:pPr algn="just" fontAlgn="base"/>
            <a:r>
              <a:rPr lang="pt-BR" sz="2800" b="1" dirty="0"/>
              <a:t>Affirmative Form:</a:t>
            </a:r>
            <a:r>
              <a:rPr lang="pt-BR" sz="2800" dirty="0"/>
              <a:t> They play the guitar. </a:t>
            </a:r>
          </a:p>
          <a:p>
            <a:pPr algn="just" fontAlgn="base"/>
            <a:r>
              <a:rPr lang="en-US" sz="2800" b="1" dirty="0"/>
              <a:t>Interrogative Form:</a:t>
            </a:r>
            <a:r>
              <a:rPr lang="pt-BR" sz="2400" dirty="0"/>
              <a:t> </a:t>
            </a:r>
            <a:r>
              <a:rPr lang="pt-BR" sz="2800" dirty="0"/>
              <a:t>Do they play the guitar?</a:t>
            </a:r>
          </a:p>
        </p:txBody>
      </p:sp>
    </p:spTree>
    <p:extLst>
      <p:ext uri="{BB962C8B-B14F-4D97-AF65-F5344CB8AC3E}">
        <p14:creationId xmlns:p14="http://schemas.microsoft.com/office/powerpoint/2010/main" val="26400392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D6A265-90C5-4820-9657-1FD41027B99E}"/>
              </a:ext>
            </a:extLst>
          </p:cNvPr>
          <p:cNvSpPr>
            <a:spLocks noGrp="1"/>
          </p:cNvSpPr>
          <p:nvPr>
            <p:ph type="title"/>
          </p:nvPr>
        </p:nvSpPr>
        <p:spPr/>
        <p:txBody>
          <a:bodyPr/>
          <a:lstStyle/>
          <a:p>
            <a:r>
              <a:rPr lang="pt-BR" dirty="0"/>
              <a:t>Tag question in past </a:t>
            </a:r>
            <a:r>
              <a:rPr lang="pt-BR" dirty="0" smtClean="0"/>
              <a:t>continuous</a:t>
            </a:r>
            <a:endParaRPr lang="pt-BR" dirty="0"/>
          </a:p>
        </p:txBody>
      </p:sp>
      <p:sp>
        <p:nvSpPr>
          <p:cNvPr id="3" name="Espaço Reservado para Conteúdo 2">
            <a:extLst>
              <a:ext uri="{FF2B5EF4-FFF2-40B4-BE49-F238E27FC236}">
                <a16:creationId xmlns:a16="http://schemas.microsoft.com/office/drawing/2014/main" id="{F68A9EFB-1987-4138-A5AE-639874D98324}"/>
              </a:ext>
            </a:extLst>
          </p:cNvPr>
          <p:cNvSpPr>
            <a:spLocks noGrp="1"/>
          </p:cNvSpPr>
          <p:nvPr>
            <p:ph idx="1"/>
          </p:nvPr>
        </p:nvSpPr>
        <p:spPr/>
        <p:txBody>
          <a:bodyPr>
            <a:normAutofit/>
          </a:bodyPr>
          <a:lstStyle/>
          <a:p>
            <a:pPr algn="just" fontAlgn="base"/>
            <a:r>
              <a:rPr lang="pt-BR" sz="3200" dirty="0"/>
              <a:t>She was watching the game, wasn’t she?</a:t>
            </a:r>
          </a:p>
          <a:p>
            <a:pPr algn="just" fontAlgn="base"/>
            <a:r>
              <a:rPr lang="pt-BR" sz="3200" dirty="0"/>
              <a:t>They weren’t studying, were they?</a:t>
            </a:r>
          </a:p>
        </p:txBody>
      </p:sp>
    </p:spTree>
    <p:extLst>
      <p:ext uri="{BB962C8B-B14F-4D97-AF65-F5344CB8AC3E}">
        <p14:creationId xmlns:p14="http://schemas.microsoft.com/office/powerpoint/2010/main" val="27043793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C4BEDC-DF9F-476B-BA1B-8A70D9C4D644}"/>
              </a:ext>
            </a:extLst>
          </p:cNvPr>
          <p:cNvSpPr>
            <a:spLocks noGrp="1"/>
          </p:cNvSpPr>
          <p:nvPr>
            <p:ph type="title"/>
          </p:nvPr>
        </p:nvSpPr>
        <p:spPr/>
        <p:txBody>
          <a:bodyPr/>
          <a:lstStyle/>
          <a:p>
            <a:r>
              <a:rPr lang="pt-BR" dirty="0"/>
              <a:t>Tag question in simple past</a:t>
            </a:r>
          </a:p>
        </p:txBody>
      </p:sp>
      <p:sp>
        <p:nvSpPr>
          <p:cNvPr id="3" name="Espaço Reservado para Conteúdo 2">
            <a:extLst>
              <a:ext uri="{FF2B5EF4-FFF2-40B4-BE49-F238E27FC236}">
                <a16:creationId xmlns:a16="http://schemas.microsoft.com/office/drawing/2014/main" id="{4771D93F-9682-44AE-AE2D-4849EB8C8FE0}"/>
              </a:ext>
            </a:extLst>
          </p:cNvPr>
          <p:cNvSpPr>
            <a:spLocks noGrp="1"/>
          </p:cNvSpPr>
          <p:nvPr>
            <p:ph idx="1"/>
          </p:nvPr>
        </p:nvSpPr>
        <p:spPr/>
        <p:txBody>
          <a:bodyPr>
            <a:normAutofit/>
          </a:bodyPr>
          <a:lstStyle/>
          <a:p>
            <a:pPr fontAlgn="base"/>
            <a:r>
              <a:rPr lang="pt-BR" sz="3200" dirty="0"/>
              <a:t>He wasn’t invited for her party, was he?</a:t>
            </a:r>
          </a:p>
          <a:p>
            <a:pPr fontAlgn="base"/>
            <a:r>
              <a:rPr lang="pt-BR" sz="3200" dirty="0"/>
              <a:t>They studied together, didn’t they?</a:t>
            </a:r>
          </a:p>
        </p:txBody>
      </p:sp>
    </p:spTree>
    <p:extLst>
      <p:ext uri="{BB962C8B-B14F-4D97-AF65-F5344CB8AC3E}">
        <p14:creationId xmlns:p14="http://schemas.microsoft.com/office/powerpoint/2010/main" val="34492300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Série escolhida</a:t>
            </a:r>
            <a:endParaRPr lang="pt-BR" dirty="0"/>
          </a:p>
        </p:txBody>
      </p:sp>
      <p:sp>
        <p:nvSpPr>
          <p:cNvPr id="3" name="Espaço Reservado para Conteúdo 2"/>
          <p:cNvSpPr>
            <a:spLocks noGrp="1"/>
          </p:cNvSpPr>
          <p:nvPr>
            <p:ph sz="half" idx="1"/>
          </p:nvPr>
        </p:nvSpPr>
        <p:spPr>
          <a:xfrm>
            <a:off x="1257300" y="2286000"/>
            <a:ext cx="4189911" cy="3619500"/>
          </a:xfrm>
        </p:spPr>
        <p:txBody>
          <a:bodyPr>
            <a:normAutofit/>
          </a:bodyPr>
          <a:lstStyle/>
          <a:p>
            <a:pPr algn="ctr"/>
            <a:r>
              <a:rPr lang="pt-BR" sz="3200" b="1" dirty="0" smtClean="0"/>
              <a:t>Everybody hates Chris (Todo mundo odeia o Chris)</a:t>
            </a:r>
          </a:p>
          <a:p>
            <a:pPr marL="0" indent="0" algn="ctr">
              <a:buNone/>
            </a:pPr>
            <a:r>
              <a:rPr lang="pt-BR" sz="3200" dirty="0" smtClean="0"/>
              <a:t>Episode 16, 2 season</a:t>
            </a:r>
            <a:endParaRPr lang="pt-BR" sz="3200" dirty="0"/>
          </a:p>
        </p:txBody>
      </p:sp>
      <p:pic>
        <p:nvPicPr>
          <p:cNvPr id="5" name="Espaço Reservado para Conteúd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755983" y="2286000"/>
            <a:ext cx="5810633" cy="3083509"/>
          </a:xfrm>
        </p:spPr>
      </p:pic>
    </p:spTree>
    <p:extLst>
      <p:ext uri="{BB962C8B-B14F-4D97-AF65-F5344CB8AC3E}">
        <p14:creationId xmlns:p14="http://schemas.microsoft.com/office/powerpoint/2010/main" val="10064868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Selo">
  <a:themeElements>
    <a:clrScheme name="Selo">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Selo">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lo">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Selo</Template>
  <TotalTime>193</TotalTime>
  <Words>242</Words>
  <Application>Microsoft Office PowerPoint</Application>
  <PresentationFormat>Widescreen</PresentationFormat>
  <Paragraphs>78</Paragraphs>
  <Slides>24</Slides>
  <Notes>0</Notes>
  <HiddenSlides>0</HiddenSlides>
  <MMClips>2</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24</vt:i4>
      </vt:variant>
    </vt:vector>
  </HeadingPairs>
  <TitlesOfParts>
    <vt:vector size="28" baseType="lpstr">
      <vt:lpstr>Arial</vt:lpstr>
      <vt:lpstr>Gill Sans MT</vt:lpstr>
      <vt:lpstr>Impact</vt:lpstr>
      <vt:lpstr>Selo</vt:lpstr>
      <vt:lpstr>SIMPLE  PAST X PAST progressive</vt:lpstr>
      <vt:lpstr>Students:</vt:lpstr>
      <vt:lpstr>Simple Past</vt:lpstr>
      <vt:lpstr>Past Continuous</vt:lpstr>
      <vt:lpstr>Tag questions</vt:lpstr>
      <vt:lpstr>Tag questions formation</vt:lpstr>
      <vt:lpstr>Tag question in past continuous</vt:lpstr>
      <vt:lpstr>Tag question in simple past</vt:lpstr>
      <vt:lpstr>Série escolhida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TAG QUESTION IN MUSICS</vt:lpstr>
      <vt:lpstr>TAG QUESTION IN MUSICS</vt:lpstr>
      <vt:lpstr>Question 1</vt:lpstr>
      <vt:lpstr>Question 2</vt:lpstr>
      <vt:lpstr>QUESTION 3</vt:lpstr>
      <vt:lpstr>Question 4</vt:lpstr>
      <vt:lpstr>Question 5</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SIMPLE  PAST X PAST progressive</dc:title>
  <dc:creator>Jadilson José</dc:creator>
  <cp:lastModifiedBy>cliente</cp:lastModifiedBy>
  <cp:revision>20</cp:revision>
  <dcterms:created xsi:type="dcterms:W3CDTF">2019-04-05T15:44:22Z</dcterms:created>
  <dcterms:modified xsi:type="dcterms:W3CDTF">2019-04-09T00:07:48Z</dcterms:modified>
</cp:coreProperties>
</file>