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3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7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70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43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73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23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21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9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4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1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15B4-C5B3-4E93-880A-236C4E4049DA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6F6C-4152-462A-B692-B25DD6003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8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747714-472F-4B66-8AF9-902FC33FF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0495" y="1783959"/>
            <a:ext cx="4306001" cy="1645041"/>
          </a:xfrm>
        </p:spPr>
        <p:txBody>
          <a:bodyPr anchor="b">
            <a:normAutofit/>
          </a:bodyPr>
          <a:lstStyle/>
          <a:p>
            <a:pPr algn="l"/>
            <a:r>
              <a:rPr lang="pt-BR" dirty="0">
                <a:solidFill>
                  <a:schemeClr val="bg1"/>
                </a:solidFill>
                <a:latin typeface="Trebuchet MS"/>
                <a:ea typeface="+mn-ea"/>
                <a:cs typeface="+mn-cs"/>
              </a:rPr>
              <a:t>PAST PERFECT X SIMPLE PAST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467E04-161A-42DD-8115-84F5F93A9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3968" y="4750893"/>
            <a:ext cx="4752528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1700" dirty="0">
                <a:solidFill>
                  <a:schemeClr val="bg1"/>
                </a:solidFill>
              </a:rPr>
              <a:t>Componentes: Ana Beatriz Duarte, Débora </a:t>
            </a:r>
            <a:r>
              <a:rPr lang="pt-BR" sz="1700" dirty="0" err="1">
                <a:solidFill>
                  <a:schemeClr val="bg1"/>
                </a:solidFill>
              </a:rPr>
              <a:t>Ellem</a:t>
            </a:r>
            <a:r>
              <a:rPr lang="pt-BR" sz="1700" dirty="0">
                <a:solidFill>
                  <a:schemeClr val="bg1"/>
                </a:solidFill>
              </a:rPr>
              <a:t>, Heitor Vinícius, Jeová José e Marcelo Alves</a:t>
            </a:r>
            <a:endParaRPr lang="pt-BR" b="1" cap="all" dirty="0"/>
          </a:p>
          <a:p>
            <a:pPr algn="l"/>
            <a:endParaRPr lang="pt-BR" sz="1700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7CD5E9-E324-41F0-8923-2A15D157C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36" y="1226973"/>
            <a:ext cx="3035882" cy="30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4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72417" y="188640"/>
            <a:ext cx="7087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i="1" dirty="0" err="1">
                <a:latin typeface="Algerian" panose="04020705040A02060702" pitchFamily="82" charset="0"/>
              </a:rPr>
              <a:t>Simple</a:t>
            </a:r>
            <a:r>
              <a:rPr lang="pt-BR" sz="3600" i="1" dirty="0">
                <a:latin typeface="Algerian" panose="04020705040A02060702" pitchFamily="82" charset="0"/>
              </a:rPr>
              <a:t> </a:t>
            </a:r>
            <a:r>
              <a:rPr lang="pt-BR" sz="3600" i="1" dirty="0" err="1">
                <a:latin typeface="Algerian" panose="04020705040A02060702" pitchFamily="82" charset="0"/>
              </a:rPr>
              <a:t>Past</a:t>
            </a:r>
            <a:r>
              <a:rPr lang="pt-BR" sz="3600" dirty="0">
                <a:latin typeface="Algerian" panose="04020705040A02060702" pitchFamily="82" charset="0"/>
              </a:rPr>
              <a:t>  x </a:t>
            </a:r>
            <a:r>
              <a:rPr lang="pt-BR" sz="3600" i="1" dirty="0" err="1">
                <a:latin typeface="Algerian" panose="04020705040A02060702" pitchFamily="82" charset="0"/>
              </a:rPr>
              <a:t>Past</a:t>
            </a:r>
            <a:r>
              <a:rPr lang="pt-BR" sz="3600" i="1" dirty="0">
                <a:latin typeface="Algerian" panose="04020705040A02060702" pitchFamily="82" charset="0"/>
              </a:rPr>
              <a:t> </a:t>
            </a:r>
            <a:r>
              <a:rPr lang="pt-BR" sz="3600" i="1" dirty="0" err="1">
                <a:latin typeface="Algerian" panose="04020705040A02060702" pitchFamily="82" charset="0"/>
              </a:rPr>
              <a:t>perfect</a:t>
            </a:r>
            <a:r>
              <a:rPr lang="pt-BR" sz="3600" dirty="0"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1772816"/>
            <a:ext cx="72739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dirty="0"/>
              <a:t>O  </a:t>
            </a:r>
            <a:r>
              <a:rPr lang="pt-BR" sz="2800" dirty="0" err="1"/>
              <a:t>simple</a:t>
            </a:r>
            <a:r>
              <a:rPr lang="pt-BR" sz="2800" dirty="0"/>
              <a:t> </a:t>
            </a:r>
            <a:r>
              <a:rPr lang="pt-BR" sz="2800" dirty="0" err="1"/>
              <a:t>past</a:t>
            </a:r>
            <a:r>
              <a:rPr lang="pt-BR" sz="2800" dirty="0"/>
              <a:t> é um passado recente em relação ao </a:t>
            </a:r>
            <a:r>
              <a:rPr lang="pt-BR" sz="2800" dirty="0" err="1"/>
              <a:t>past</a:t>
            </a:r>
            <a:r>
              <a:rPr lang="pt-BR" sz="2800" dirty="0"/>
              <a:t> </a:t>
            </a:r>
            <a:r>
              <a:rPr lang="pt-BR" sz="2800" dirty="0" err="1"/>
              <a:t>perfect</a:t>
            </a:r>
            <a:r>
              <a:rPr lang="pt-BR" sz="2800" dirty="0"/>
              <a:t>.</a:t>
            </a:r>
          </a:p>
          <a:p>
            <a:pPr fontAlgn="base"/>
            <a:endParaRPr lang="pt-BR" sz="2800" dirty="0"/>
          </a:p>
          <a:p>
            <a:pPr algn="just" fontAlgn="base"/>
            <a:r>
              <a:rPr lang="pt-BR" sz="2800" dirty="0"/>
              <a:t>O </a:t>
            </a:r>
            <a:r>
              <a:rPr lang="pt-BR" sz="2800" dirty="0" err="1"/>
              <a:t>past</a:t>
            </a:r>
            <a:r>
              <a:rPr lang="pt-BR" sz="2800" dirty="0"/>
              <a:t> </a:t>
            </a:r>
            <a:r>
              <a:rPr lang="pt-BR" sz="2800" dirty="0" err="1"/>
              <a:t>perfect</a:t>
            </a:r>
            <a:r>
              <a:rPr lang="pt-BR" sz="2800" dirty="0"/>
              <a:t> é só usado quando temos duas ou mais orações no passado , já o </a:t>
            </a:r>
            <a:r>
              <a:rPr lang="pt-BR" sz="2800" dirty="0" err="1"/>
              <a:t>simple</a:t>
            </a:r>
            <a:r>
              <a:rPr lang="pt-BR" sz="2800" dirty="0"/>
              <a:t> </a:t>
            </a:r>
            <a:r>
              <a:rPr lang="pt-BR" sz="2800" dirty="0" err="1"/>
              <a:t>past</a:t>
            </a:r>
            <a:r>
              <a:rPr lang="pt-BR" sz="2800" dirty="0"/>
              <a:t> pode ser usado com qualquer quantidade de orações .</a:t>
            </a:r>
          </a:p>
          <a:p>
            <a:pPr fontAlgn="base"/>
            <a:endParaRPr lang="pt-BR" sz="2800" dirty="0"/>
          </a:p>
          <a:p>
            <a:pPr algn="just" fontAlgn="base"/>
            <a:r>
              <a:rPr lang="pt-BR" sz="2800" dirty="0"/>
              <a:t>Apenas o </a:t>
            </a:r>
            <a:r>
              <a:rPr lang="pt-BR" sz="2800" dirty="0" err="1"/>
              <a:t>past</a:t>
            </a:r>
            <a:r>
              <a:rPr lang="pt-BR" sz="2800" dirty="0"/>
              <a:t> </a:t>
            </a:r>
            <a:r>
              <a:rPr lang="pt-BR" sz="2800" dirty="0" err="1"/>
              <a:t>perfect</a:t>
            </a:r>
            <a:r>
              <a:rPr lang="pt-BR" sz="2800" dirty="0"/>
              <a:t> é usado para expressar uma ação que ocorreu antes de outra</a:t>
            </a:r>
            <a:r>
              <a:rPr lang="pt-BR" sz="2400" dirty="0"/>
              <a:t>. </a:t>
            </a:r>
          </a:p>
          <a:p>
            <a:pPr algn="just" fontAlgn="base"/>
            <a:r>
              <a:rPr lang="pt-BR" dirty="0"/>
              <a:t> </a:t>
            </a:r>
          </a:p>
          <a:p>
            <a:r>
              <a:rPr lang="pt-BR" dirty="0"/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75856" y="1269680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Algerian" panose="04020705040A02060702" pitchFamily="82" charset="0"/>
              </a:rPr>
              <a:t>Diferenças</a:t>
            </a:r>
          </a:p>
        </p:txBody>
      </p:sp>
      <p:sp>
        <p:nvSpPr>
          <p:cNvPr id="6" name="Meio-quadro 5"/>
          <p:cNvSpPr/>
          <p:nvPr/>
        </p:nvSpPr>
        <p:spPr>
          <a:xfrm>
            <a:off x="467544" y="1516811"/>
            <a:ext cx="1709620" cy="3496365"/>
          </a:xfrm>
          <a:prstGeom prst="halfFrame">
            <a:avLst>
              <a:gd name="adj1" fmla="val 8824"/>
              <a:gd name="adj2" fmla="val 109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Meio-quadro 6"/>
          <p:cNvSpPr/>
          <p:nvPr/>
        </p:nvSpPr>
        <p:spPr>
          <a:xfrm flipH="1" flipV="1">
            <a:off x="6660231" y="2564903"/>
            <a:ext cx="1782457" cy="3396249"/>
          </a:xfrm>
          <a:prstGeom prst="halfFrame">
            <a:avLst>
              <a:gd name="adj1" fmla="val 10040"/>
              <a:gd name="adj2" fmla="val 1110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3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3176" y="980728"/>
            <a:ext cx="8545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 </a:t>
            </a:r>
            <a:r>
              <a:rPr lang="pt-BR" sz="24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read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that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book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last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month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Eu li esse livro no mês passado) </a:t>
            </a:r>
          </a:p>
          <a:p>
            <a:pPr lvl="0"/>
            <a:endParaRPr lang="pt-BR" sz="24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/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 </a:t>
            </a:r>
            <a:r>
              <a:rPr lang="pt-BR" sz="2400" b="1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had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r>
              <a:rPr lang="pt-BR" sz="2400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already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r>
              <a:rPr lang="pt-BR" sz="2400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gone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home </a:t>
            </a:r>
            <a:r>
              <a:rPr lang="pt-BR" sz="2400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when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show </a:t>
            </a:r>
            <a:r>
              <a:rPr lang="pt-BR" sz="2400" b="1" i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started</a:t>
            </a:r>
            <a:r>
              <a:rPr lang="pt-BR" sz="2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Eu já havia ido para casa quando o   show começou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</a:t>
            </a:r>
          </a:p>
          <a:p>
            <a:endParaRPr lang="pt-BR" sz="24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Mike </a:t>
            </a:r>
            <a:r>
              <a:rPr lang="pt-BR" sz="24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sent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me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email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on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Thursday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Mike me enviou um </a:t>
            </a:r>
            <a:r>
              <a:rPr lang="pt-BR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email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na quinta-feira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.)</a:t>
            </a:r>
          </a:p>
          <a:p>
            <a:endParaRPr lang="pt-BR" sz="24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girl</a:t>
            </a:r>
            <a:r>
              <a:rPr lang="pt-BR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had</a:t>
            </a:r>
            <a:r>
              <a:rPr lang="pt-BR" sz="24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already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played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window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when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firefighters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arrived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 garota já tinha se jogado da janela quando os bombeiros chegaram</a:t>
            </a:r>
            <a:r>
              <a:rPr lang="pt-BR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</a:t>
            </a:r>
          </a:p>
          <a:p>
            <a:pPr lvl="0"/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323528" y="188640"/>
            <a:ext cx="7499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latin typeface="Algerian" panose="04020705040A02060702" pitchFamily="82" charset="0"/>
              </a:rPr>
              <a:t>Exemplos desses tipos de passado</a:t>
            </a:r>
          </a:p>
        </p:txBody>
      </p:sp>
    </p:spTree>
    <p:extLst>
      <p:ext uri="{BB962C8B-B14F-4D97-AF65-F5344CB8AC3E}">
        <p14:creationId xmlns:p14="http://schemas.microsoft.com/office/powerpoint/2010/main" val="185762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20688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tinha terminado o trabalho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went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night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.(Ela foi à festa ontem à noite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lvl="0" algn="just"/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film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cinema.(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filme já tinha começado quando nos chegamos ao cinema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doctors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dies.(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 médicos </a:t>
            </a:r>
            <a:r>
              <a:rPr lang="pt-BR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tinham chegado apos o homem morrer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5442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220" y="14003"/>
            <a:ext cx="7930155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en-US" sz="2400" dirty="0"/>
              <a:t>1- Marque a </a:t>
            </a:r>
            <a:r>
              <a:rPr lang="en-US" sz="2400" dirty="0" err="1"/>
              <a:t>alternativa</a:t>
            </a:r>
            <a:r>
              <a:rPr lang="en-US" sz="2400" dirty="0"/>
              <a:t> que apresenta a </a:t>
            </a:r>
            <a:r>
              <a:rPr lang="en-US" sz="2400" dirty="0" err="1"/>
              <a:t>opção</a:t>
            </a:r>
            <a:r>
              <a:rPr lang="en-US" sz="2400" dirty="0"/>
              <a:t> </a:t>
            </a:r>
            <a:r>
              <a:rPr lang="en-US" sz="2400" dirty="0" err="1"/>
              <a:t>correta</a:t>
            </a:r>
            <a:r>
              <a:rPr lang="en-US" sz="2400" dirty="0"/>
              <a:t> do “past perfect”?</a:t>
            </a:r>
          </a:p>
          <a:p>
            <a:endParaRPr lang="en-US" sz="2400" dirty="0"/>
          </a:p>
          <a:p>
            <a:r>
              <a:rPr lang="en-US" sz="2400" b="1" dirty="0"/>
              <a:t>My cousin _________ to me for weeks.</a:t>
            </a:r>
          </a:p>
          <a:p>
            <a:r>
              <a:rPr lang="en-US" sz="2400" dirty="0"/>
              <a:t>a) doesn't write</a:t>
            </a:r>
          </a:p>
          <a:p>
            <a:r>
              <a:rPr lang="en-US" sz="2400" dirty="0"/>
              <a:t>b) don't write</a:t>
            </a:r>
          </a:p>
          <a:p>
            <a:r>
              <a:rPr lang="en-US" sz="2400" dirty="0"/>
              <a:t>c) had not written</a:t>
            </a:r>
          </a:p>
          <a:p>
            <a:r>
              <a:rPr lang="en-US" sz="2400" dirty="0"/>
              <a:t>d) has not being written</a:t>
            </a:r>
          </a:p>
          <a:p>
            <a:r>
              <a:rPr lang="en-US" sz="2400" dirty="0"/>
              <a:t>e) have written</a:t>
            </a:r>
          </a:p>
          <a:p>
            <a:endParaRPr lang="en-US" sz="2400" dirty="0"/>
          </a:p>
          <a:p>
            <a:r>
              <a:rPr lang="pt-BR" sz="2400" dirty="0"/>
              <a:t>2-Qual do grupo de palavras possui somente palavras no passado?</a:t>
            </a:r>
            <a:endParaRPr lang="en-US" sz="2400" dirty="0"/>
          </a:p>
          <a:p>
            <a:r>
              <a:rPr lang="pt-BR" sz="2400" dirty="0"/>
              <a:t> </a:t>
            </a:r>
            <a:r>
              <a:rPr lang="pt-BR" sz="2400" b="1" dirty="0" err="1"/>
              <a:t>saw</a:t>
            </a:r>
            <a:r>
              <a:rPr lang="pt-BR" sz="2400" b="1" dirty="0"/>
              <a:t>, </a:t>
            </a:r>
            <a:r>
              <a:rPr lang="pt-BR" sz="2400" b="1" dirty="0" err="1"/>
              <a:t>went</a:t>
            </a:r>
            <a:r>
              <a:rPr lang="pt-BR" sz="2400" b="1" dirty="0"/>
              <a:t>, </a:t>
            </a:r>
            <a:r>
              <a:rPr lang="pt-BR" sz="2400" b="1" dirty="0" err="1"/>
              <a:t>spoke</a:t>
            </a:r>
            <a:r>
              <a:rPr lang="pt-BR" sz="2400" b="1" dirty="0"/>
              <a:t>, </a:t>
            </a:r>
            <a:r>
              <a:rPr lang="pt-BR" sz="2400" b="1" dirty="0" err="1"/>
              <a:t>left</a:t>
            </a:r>
            <a:endParaRPr lang="pt-BR" sz="2400" b="1" dirty="0"/>
          </a:p>
          <a:p>
            <a:pPr fontAlgn="base"/>
            <a:r>
              <a:rPr lang="pt-BR" sz="2400" dirty="0"/>
              <a:t>a)</a:t>
            </a:r>
            <a:r>
              <a:rPr lang="pt-BR" sz="2400" dirty="0" err="1"/>
              <a:t>loved</a:t>
            </a:r>
            <a:r>
              <a:rPr lang="pt-BR" sz="2400" dirty="0"/>
              <a:t>, dancing, </a:t>
            </a:r>
            <a:r>
              <a:rPr lang="pt-BR" sz="2400" dirty="0" err="1"/>
              <a:t>read</a:t>
            </a:r>
            <a:r>
              <a:rPr lang="pt-BR" sz="2400" dirty="0"/>
              <a:t>, </a:t>
            </a:r>
            <a:r>
              <a:rPr lang="pt-BR" sz="2400" dirty="0" err="1"/>
              <a:t>freny</a:t>
            </a:r>
            <a:endParaRPr lang="pt-BR" sz="2400" dirty="0"/>
          </a:p>
          <a:p>
            <a:pPr fontAlgn="base"/>
            <a:r>
              <a:rPr lang="pt-BR" sz="2400" dirty="0"/>
              <a:t>b)</a:t>
            </a:r>
            <a:r>
              <a:rPr lang="pt-BR" sz="2400" dirty="0" err="1"/>
              <a:t>taller</a:t>
            </a:r>
            <a:r>
              <a:rPr lang="pt-BR" sz="2400" dirty="0"/>
              <a:t>, </a:t>
            </a:r>
            <a:r>
              <a:rPr lang="pt-BR" sz="2400" dirty="0" err="1"/>
              <a:t>dirty</a:t>
            </a:r>
            <a:r>
              <a:rPr lang="pt-BR" sz="2400" dirty="0"/>
              <a:t>, </a:t>
            </a:r>
            <a:r>
              <a:rPr lang="pt-BR" sz="2400" dirty="0" err="1"/>
              <a:t>spoke</a:t>
            </a:r>
            <a:r>
              <a:rPr lang="pt-BR" sz="2400" dirty="0"/>
              <a:t>, </a:t>
            </a:r>
            <a:r>
              <a:rPr lang="pt-BR" sz="2400" dirty="0" err="1"/>
              <a:t>ling</a:t>
            </a:r>
            <a:endParaRPr lang="pt-BR" sz="2400" dirty="0"/>
          </a:p>
          <a:p>
            <a:pPr fontAlgn="base"/>
            <a:r>
              <a:rPr lang="pt-BR" sz="2400" dirty="0"/>
              <a:t>c)</a:t>
            </a:r>
            <a:r>
              <a:rPr lang="pt-BR" sz="2400" dirty="0" err="1"/>
              <a:t>ly</a:t>
            </a:r>
            <a:r>
              <a:rPr lang="pt-BR" sz="2400" dirty="0"/>
              <a:t>, </a:t>
            </a:r>
            <a:r>
              <a:rPr lang="pt-BR" sz="2400" dirty="0" err="1"/>
              <a:t>three</a:t>
            </a:r>
            <a:r>
              <a:rPr lang="pt-BR" sz="2400" dirty="0"/>
              <a:t>, </a:t>
            </a:r>
            <a:r>
              <a:rPr lang="pt-BR" sz="2400" dirty="0" err="1"/>
              <a:t>true</a:t>
            </a:r>
            <a:r>
              <a:rPr lang="pt-BR" sz="2400" dirty="0"/>
              <a:t>, </a:t>
            </a:r>
            <a:r>
              <a:rPr lang="pt-BR" sz="2400" dirty="0" err="1"/>
              <a:t>sleep</a:t>
            </a:r>
            <a:endParaRPr lang="pt-BR" sz="2400" dirty="0"/>
          </a:p>
          <a:p>
            <a:pPr fontAlgn="base"/>
            <a:r>
              <a:rPr lang="pt-BR" sz="2400" dirty="0"/>
              <a:t>d)</a:t>
            </a:r>
            <a:r>
              <a:rPr lang="pt-BR" sz="2400" dirty="0" err="1"/>
              <a:t>saw</a:t>
            </a:r>
            <a:r>
              <a:rPr lang="pt-BR" sz="2400" dirty="0"/>
              <a:t>, </a:t>
            </a:r>
            <a:r>
              <a:rPr lang="pt-BR" sz="2400" dirty="0" err="1"/>
              <a:t>went</a:t>
            </a:r>
            <a:r>
              <a:rPr lang="pt-BR" sz="2400" dirty="0"/>
              <a:t>, </a:t>
            </a:r>
            <a:r>
              <a:rPr lang="pt-BR" sz="2400" dirty="0" err="1"/>
              <a:t>spoke</a:t>
            </a:r>
            <a:r>
              <a:rPr lang="pt-BR" sz="2400" dirty="0"/>
              <a:t>, </a:t>
            </a:r>
            <a:r>
              <a:rPr lang="pt-BR" sz="2400" dirty="0" err="1"/>
              <a:t>left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27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0"/>
            <a:ext cx="8888715" cy="7848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3 - I was sure that I </a:t>
            </a:r>
            <a:r>
              <a:rPr lang="en-US" sz="2400" b="1" dirty="0"/>
              <a:t>_________</a:t>
            </a:r>
            <a:r>
              <a:rPr lang="en-US" sz="2400" dirty="0"/>
              <a:t> the place before.</a:t>
            </a:r>
          </a:p>
          <a:p>
            <a:r>
              <a:rPr lang="en-US" sz="2400" dirty="0"/>
              <a:t>a)Seen</a:t>
            </a:r>
          </a:p>
          <a:p>
            <a:r>
              <a:rPr lang="en-US" sz="2400" dirty="0"/>
              <a:t>b)Had seen</a:t>
            </a:r>
          </a:p>
          <a:p>
            <a:r>
              <a:rPr lang="en-US" sz="2400" dirty="0"/>
              <a:t>c)Had saw</a:t>
            </a:r>
          </a:p>
          <a:p>
            <a:r>
              <a:rPr lang="en-US" sz="2400" dirty="0"/>
              <a:t>d)Had</a:t>
            </a:r>
          </a:p>
          <a:p>
            <a:pPr marL="342900" indent="-342900">
              <a:buAutoNum type="alphaLcParenR"/>
            </a:pPr>
            <a:endParaRPr lang="en-US" sz="2400" dirty="0"/>
          </a:p>
          <a:p>
            <a:r>
              <a:rPr lang="en-US" sz="2400" dirty="0"/>
              <a:t>4-Qual das </a:t>
            </a:r>
            <a:r>
              <a:rPr lang="en-US" sz="2400" dirty="0" err="1"/>
              <a:t>alternativas</a:t>
            </a:r>
            <a:r>
              <a:rPr lang="en-US" sz="2400" dirty="0"/>
              <a:t> </a:t>
            </a:r>
            <a:r>
              <a:rPr lang="en-US" sz="2400" dirty="0" err="1"/>
              <a:t>abaixo</a:t>
            </a:r>
            <a:r>
              <a:rPr lang="en-US" sz="2400" dirty="0"/>
              <a:t> </a:t>
            </a:r>
            <a:r>
              <a:rPr lang="en-US" sz="2400" dirty="0" err="1"/>
              <a:t>podemos</a:t>
            </a:r>
            <a:r>
              <a:rPr lang="en-US" sz="2400" dirty="0"/>
              <a:t>  </a:t>
            </a:r>
            <a:r>
              <a:rPr lang="en-US" sz="2400" dirty="0" err="1"/>
              <a:t>dizer</a:t>
            </a:r>
            <a:r>
              <a:rPr lang="en-US" sz="2400" dirty="0"/>
              <a:t> que é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passado</a:t>
            </a:r>
            <a:r>
              <a:rPr lang="en-US" sz="2400" dirty="0"/>
              <a:t> do </a:t>
            </a:r>
          </a:p>
          <a:p>
            <a:r>
              <a:rPr lang="en-US" sz="2400" dirty="0"/>
              <a:t>que o </a:t>
            </a:r>
            <a:r>
              <a:rPr lang="en-US" sz="2400" dirty="0" err="1"/>
              <a:t>passado</a:t>
            </a:r>
            <a:r>
              <a:rPr lang="en-US" sz="2400" dirty="0"/>
              <a:t> </a:t>
            </a:r>
            <a:r>
              <a:rPr lang="en-US" sz="2400" dirty="0" err="1"/>
              <a:t>recente</a:t>
            </a:r>
            <a:r>
              <a:rPr lang="en-US" sz="2400" dirty="0"/>
              <a:t>?</a:t>
            </a:r>
          </a:p>
          <a:p>
            <a:r>
              <a:rPr lang="en-US" sz="2400" dirty="0"/>
              <a:t>a)Present </a:t>
            </a:r>
            <a:r>
              <a:rPr lang="en-US" sz="2400" dirty="0" err="1"/>
              <a:t>continuos</a:t>
            </a:r>
            <a:r>
              <a:rPr lang="en-US" sz="2400" dirty="0"/>
              <a:t> </a:t>
            </a:r>
          </a:p>
          <a:p>
            <a:r>
              <a:rPr lang="en-US" sz="2400" dirty="0"/>
              <a:t>b)Simple past</a:t>
            </a:r>
          </a:p>
          <a:p>
            <a:r>
              <a:rPr lang="en-US" sz="2400" dirty="0"/>
              <a:t>c)Past perfect </a:t>
            </a:r>
          </a:p>
          <a:p>
            <a:r>
              <a:rPr lang="en-US" sz="2400" dirty="0"/>
              <a:t>d)Past progressive</a:t>
            </a:r>
          </a:p>
          <a:p>
            <a:endParaRPr lang="en-US" sz="2400" dirty="0"/>
          </a:p>
          <a:p>
            <a:r>
              <a:rPr lang="en-US" sz="2400" dirty="0"/>
              <a:t>5-Nas </a:t>
            </a:r>
            <a:r>
              <a:rPr lang="en-US" sz="2400" dirty="0" err="1"/>
              <a:t>frases</a:t>
            </a:r>
            <a:r>
              <a:rPr lang="en-US" sz="2400" dirty="0"/>
              <a:t> </a:t>
            </a:r>
            <a:r>
              <a:rPr lang="en-US" sz="2400" dirty="0" err="1"/>
              <a:t>abaixo</a:t>
            </a:r>
            <a:r>
              <a:rPr lang="en-US" sz="2400" dirty="0"/>
              <a:t> </a:t>
            </a:r>
            <a:r>
              <a:rPr lang="en-US" sz="2400" dirty="0" err="1"/>
              <a:t>qual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no past perfect?</a:t>
            </a:r>
          </a:p>
          <a:p>
            <a:r>
              <a:rPr lang="en-US" sz="2400" dirty="0"/>
              <a:t>a) </a:t>
            </a:r>
            <a:r>
              <a:rPr lang="en-US" sz="2400" dirty="0" err="1"/>
              <a:t>Márcia</a:t>
            </a:r>
            <a:r>
              <a:rPr lang="en-US" sz="2400" dirty="0"/>
              <a:t> just told us what she did.</a:t>
            </a:r>
          </a:p>
          <a:p>
            <a:r>
              <a:rPr lang="en-US" sz="2400" dirty="0"/>
              <a:t>b) She didn’t buy the dress she wanted.</a:t>
            </a:r>
          </a:p>
          <a:p>
            <a:r>
              <a:rPr lang="en-US" sz="2400" dirty="0"/>
              <a:t>c) I had walked two miles by lunchtime</a:t>
            </a:r>
          </a:p>
          <a:p>
            <a:r>
              <a:rPr lang="en-US" sz="2400" dirty="0"/>
              <a:t>d) Sandra and Paul did their homework.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6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2242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6-Passe as sentenças a seguir para o “</a:t>
            </a:r>
            <a:r>
              <a:rPr lang="pt-BR" sz="2400" dirty="0" err="1"/>
              <a:t>Past</a:t>
            </a:r>
            <a:r>
              <a:rPr lang="pt-BR" sz="2400" dirty="0"/>
              <a:t> </a:t>
            </a:r>
            <a:r>
              <a:rPr lang="pt-BR" sz="2400" dirty="0" err="1"/>
              <a:t>Perfect</a:t>
            </a:r>
            <a:r>
              <a:rPr lang="pt-BR" sz="2400" dirty="0"/>
              <a:t>” e complete os espaços com a forma correta dos verbos em parênteses nesse tempo verbal da língua inglesa:</a:t>
            </a:r>
          </a:p>
          <a:p>
            <a:endParaRPr lang="pt-BR" sz="2400" dirty="0"/>
          </a:p>
          <a:p>
            <a:r>
              <a:rPr lang="pt-BR" sz="2400" dirty="0"/>
              <a:t>a) He ____________________ (</a:t>
            </a:r>
            <a:r>
              <a:rPr lang="pt-BR" sz="2400" dirty="0" err="1"/>
              <a:t>live</a:t>
            </a:r>
            <a:r>
              <a:rPr lang="pt-BR" sz="2400" dirty="0"/>
              <a:t>) in </a:t>
            </a:r>
            <a:r>
              <a:rPr lang="pt-BR" sz="2400" dirty="0" err="1"/>
              <a:t>Germany</a:t>
            </a:r>
            <a:r>
              <a:rPr lang="pt-BR" sz="2400" dirty="0"/>
              <a:t> </a:t>
            </a:r>
            <a:r>
              <a:rPr lang="pt-BR" sz="2400" dirty="0" err="1"/>
              <a:t>before</a:t>
            </a:r>
            <a:r>
              <a:rPr lang="pt-BR" sz="2400" dirty="0"/>
              <a:t> </a:t>
            </a:r>
            <a:r>
              <a:rPr lang="pt-BR" sz="2400" dirty="0" err="1"/>
              <a:t>she</a:t>
            </a:r>
            <a:r>
              <a:rPr lang="pt-BR" sz="2400" dirty="0"/>
              <a:t> </a:t>
            </a:r>
            <a:r>
              <a:rPr lang="pt-BR" sz="2400" dirty="0" err="1"/>
              <a:t>went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Brazil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b) </a:t>
            </a:r>
            <a:r>
              <a:rPr lang="pt-BR" sz="2400" dirty="0" err="1"/>
              <a:t>After</a:t>
            </a:r>
            <a:r>
              <a:rPr lang="pt-BR" sz="2400" dirty="0"/>
              <a:t> I____________________ (</a:t>
            </a:r>
            <a:r>
              <a:rPr lang="pt-BR" sz="2400" dirty="0" err="1"/>
              <a:t>eat</a:t>
            </a:r>
            <a:r>
              <a:rPr lang="pt-BR" sz="2400" dirty="0"/>
              <a:t>)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birthday</a:t>
            </a:r>
            <a:r>
              <a:rPr lang="pt-BR" sz="2400" dirty="0"/>
              <a:t> </a:t>
            </a:r>
            <a:r>
              <a:rPr lang="pt-BR" sz="2400" dirty="0" err="1"/>
              <a:t>cake</a:t>
            </a:r>
            <a:r>
              <a:rPr lang="pt-BR" sz="2400" dirty="0"/>
              <a:t>, I </a:t>
            </a:r>
            <a:r>
              <a:rPr lang="pt-BR" sz="2400" dirty="0" err="1"/>
              <a:t>began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feel</a:t>
            </a:r>
            <a:r>
              <a:rPr lang="pt-BR" sz="2400" dirty="0"/>
              <a:t> </a:t>
            </a:r>
            <a:r>
              <a:rPr lang="pt-BR" sz="2400" dirty="0" err="1"/>
              <a:t>sick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c) </a:t>
            </a:r>
            <a:r>
              <a:rPr lang="pt-BR" sz="2400" dirty="0" err="1"/>
              <a:t>If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____________________ (</a:t>
            </a:r>
            <a:r>
              <a:rPr lang="pt-BR" sz="2400" dirty="0" err="1"/>
              <a:t>listen</a:t>
            </a:r>
            <a:r>
              <a:rPr lang="pt-BR" sz="2400" dirty="0"/>
              <a:t>)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her</a:t>
            </a:r>
            <a:r>
              <a:rPr lang="pt-BR" sz="2400" dirty="0"/>
              <a:t>, </a:t>
            </a:r>
            <a:r>
              <a:rPr lang="pt-BR" sz="2400" dirty="0" err="1"/>
              <a:t>we</a:t>
            </a:r>
            <a:r>
              <a:rPr lang="pt-BR" sz="2400" dirty="0"/>
              <a:t> </a:t>
            </a:r>
            <a:r>
              <a:rPr lang="pt-BR" sz="2400" dirty="0" err="1"/>
              <a:t>would</a:t>
            </a:r>
            <a:r>
              <a:rPr lang="pt-BR" sz="2400" dirty="0"/>
              <a:t> </a:t>
            </a:r>
            <a:r>
              <a:rPr lang="pt-BR" sz="2400" dirty="0" err="1"/>
              <a:t>have</a:t>
            </a:r>
            <a:r>
              <a:rPr lang="pt-BR" sz="2400" dirty="0"/>
              <a:t> </a:t>
            </a:r>
            <a:r>
              <a:rPr lang="pt-BR" sz="2400" dirty="0" err="1"/>
              <a:t>got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best</a:t>
            </a:r>
            <a:r>
              <a:rPr lang="pt-BR" sz="2400" dirty="0"/>
              <a:t> </a:t>
            </a:r>
            <a:r>
              <a:rPr lang="pt-BR" sz="2400" dirty="0" err="1"/>
              <a:t>place</a:t>
            </a:r>
            <a:r>
              <a:rPr lang="pt-BR" sz="2400" dirty="0"/>
              <a:t> in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theater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d) Ingrid </a:t>
            </a:r>
            <a:r>
              <a:rPr lang="pt-BR" sz="2400" dirty="0" err="1"/>
              <a:t>didn’t</a:t>
            </a:r>
            <a:r>
              <a:rPr lang="pt-BR" sz="2400" dirty="0"/>
              <a:t> </a:t>
            </a:r>
            <a:r>
              <a:rPr lang="pt-BR" sz="2400" dirty="0" err="1"/>
              <a:t>arrive</a:t>
            </a:r>
            <a:r>
              <a:rPr lang="pt-BR" sz="2400" dirty="0"/>
              <a:t> </a:t>
            </a:r>
            <a:r>
              <a:rPr lang="pt-BR" sz="2400" dirty="0" err="1"/>
              <a:t>there</a:t>
            </a:r>
            <a:r>
              <a:rPr lang="pt-BR" sz="2400" dirty="0"/>
              <a:t> </a:t>
            </a:r>
            <a:r>
              <a:rPr lang="pt-BR" sz="2400" dirty="0" err="1"/>
              <a:t>until</a:t>
            </a:r>
            <a:r>
              <a:rPr lang="pt-BR" sz="2400" dirty="0"/>
              <a:t> </a:t>
            </a:r>
            <a:r>
              <a:rPr lang="pt-BR" sz="2400" dirty="0" err="1"/>
              <a:t>after</a:t>
            </a:r>
            <a:r>
              <a:rPr lang="pt-BR" sz="2400" dirty="0"/>
              <a:t> I ____________________ (</a:t>
            </a:r>
            <a:r>
              <a:rPr lang="pt-BR" sz="2400" dirty="0" err="1"/>
              <a:t>leave</a:t>
            </a:r>
            <a:r>
              <a:rPr lang="pt-BR" sz="2400" dirty="0"/>
              <a:t>).</a:t>
            </a:r>
          </a:p>
          <a:p>
            <a:endParaRPr lang="pt-BR" sz="2400" dirty="0"/>
          </a:p>
          <a:p>
            <a:r>
              <a:rPr lang="pt-BR" sz="2400" dirty="0"/>
              <a:t>e) </a:t>
            </a:r>
            <a:r>
              <a:rPr lang="pt-BR" sz="2400" dirty="0" err="1"/>
              <a:t>When</a:t>
            </a:r>
            <a:r>
              <a:rPr lang="pt-BR" sz="2400" dirty="0"/>
              <a:t> I ____________________ (</a:t>
            </a:r>
            <a:r>
              <a:rPr lang="pt-BR" sz="2400" dirty="0" err="1"/>
              <a:t>finish</a:t>
            </a:r>
            <a:r>
              <a:rPr lang="pt-BR" sz="2400" dirty="0"/>
              <a:t>) </a:t>
            </a:r>
            <a:r>
              <a:rPr lang="pt-BR" sz="2400" dirty="0" err="1"/>
              <a:t>lunch</a:t>
            </a:r>
            <a:r>
              <a:rPr lang="pt-BR" sz="2400" dirty="0"/>
              <a:t>, I </a:t>
            </a:r>
            <a:r>
              <a:rPr lang="pt-BR" sz="2400" dirty="0" err="1"/>
              <a:t>called</a:t>
            </a:r>
            <a:r>
              <a:rPr lang="pt-BR" sz="2400" dirty="0"/>
              <a:t> </a:t>
            </a:r>
            <a:r>
              <a:rPr lang="pt-BR" sz="2400" dirty="0" err="1"/>
              <a:t>him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9520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309</Words>
  <Application>Microsoft Office PowerPoint</Application>
  <PresentationFormat>Apresentação na tela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Trebuchet MS</vt:lpstr>
      <vt:lpstr>Tema do Office</vt:lpstr>
      <vt:lpstr>PAST PERFECT X SIMPLE PAST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X SIMPLE PAST</dc:title>
  <dc:creator>rede unilar</dc:creator>
  <cp:lastModifiedBy>rede unilar</cp:lastModifiedBy>
  <cp:revision>3</cp:revision>
  <dcterms:created xsi:type="dcterms:W3CDTF">2019-04-16T03:13:26Z</dcterms:created>
  <dcterms:modified xsi:type="dcterms:W3CDTF">2019-04-16T03:29:41Z</dcterms:modified>
</cp:coreProperties>
</file>