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327" r:id="rId6"/>
    <p:sldId id="293" r:id="rId7"/>
    <p:sldId id="259" r:id="rId8"/>
    <p:sldId id="272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8" r:id="rId36"/>
    <p:sldId id="329" r:id="rId37"/>
    <p:sldId id="330" r:id="rId38"/>
    <p:sldId id="331" r:id="rId39"/>
    <p:sldId id="332" r:id="rId40"/>
    <p:sldId id="333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50" d="100"/>
          <a:sy n="50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8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51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33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95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1379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44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024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88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41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03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14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47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94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65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15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04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23C4-316F-499C-BB00-9EAACFFE973D}" type="datetimeFigureOut">
              <a:rPr lang="pt-BR" smtClean="0"/>
              <a:t>21/03/2019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A4192F-C9F6-457F-9D5B-40B776836F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06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SEMINÁRIOS DE LÍNGUA INGLESA 2019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 smtClean="0"/>
              <a:t>PROFª</a:t>
            </a:r>
            <a:r>
              <a:rPr lang="pt-BR" dirty="0" smtClean="0"/>
              <a:t> CRISTIANE DE BRITO CRUZ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63" y="14417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3814"/>
              </p:ext>
            </p:extLst>
          </p:nvPr>
        </p:nvGraphicFramePr>
        <p:xfrm>
          <a:off x="3038166" y="5707626"/>
          <a:ext cx="4747341" cy="1004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47"/>
                <a:gridCol w="1582447"/>
                <a:gridCol w="1582447"/>
              </a:tblGrid>
              <a:tr h="502073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</a:tr>
              <a:tr h="502073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SEE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SAW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SEEN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9174" b="19859"/>
          <a:stretch/>
        </p:blipFill>
        <p:spPr>
          <a:xfrm>
            <a:off x="501445" y="137652"/>
            <a:ext cx="8701549" cy="534874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TENSE – IRREGULAR VERBS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13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8972" b="19657"/>
          <a:stretch/>
        </p:blipFill>
        <p:spPr>
          <a:xfrm>
            <a:off x="501445" y="137652"/>
            <a:ext cx="8701549" cy="5348748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46480"/>
              </p:ext>
            </p:extLst>
          </p:nvPr>
        </p:nvGraphicFramePr>
        <p:xfrm>
          <a:off x="3038166" y="5707626"/>
          <a:ext cx="4747341" cy="1004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47"/>
                <a:gridCol w="1582447"/>
                <a:gridCol w="1582447"/>
              </a:tblGrid>
              <a:tr h="502073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</a:tr>
              <a:tr h="502073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HAS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GONE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 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294968"/>
            <a:ext cx="2989006" cy="5992761"/>
          </a:xfrm>
        </p:spPr>
        <p:txBody>
          <a:bodyPr>
            <a:normAutofit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O PRESENTE PERFEITO É USADO </a:t>
            </a:r>
            <a:r>
              <a:rPr lang="pt-BR" sz="2500" b="1" dirty="0" smtClean="0">
                <a:solidFill>
                  <a:srgbClr val="FF0000"/>
                </a:solidFill>
              </a:rPr>
              <a:t>PARA </a:t>
            </a:r>
            <a:r>
              <a:rPr lang="pt-BR" sz="2500" b="1" dirty="0" smtClean="0">
                <a:solidFill>
                  <a:srgbClr val="FF0000"/>
                </a:solidFill>
              </a:rPr>
              <a:t>TRATAR DE AÇÕES NO PASSADO SEM TEMPO DETERMINADO OU QUE CONTINUAM ATÉ O PRESENTE. 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A TRADUÇÃO DESTA FRASE É “ELE </a:t>
            </a:r>
            <a:r>
              <a:rPr lang="pt-BR" sz="2500" b="1" dirty="0" smtClean="0">
                <a:solidFill>
                  <a:srgbClr val="FF0000"/>
                </a:solidFill>
              </a:rPr>
              <a:t>SE FOI, ELE MORREU”.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33925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10182" b="21069"/>
          <a:stretch/>
        </p:blipFill>
        <p:spPr>
          <a:xfrm>
            <a:off x="501445" y="137652"/>
            <a:ext cx="8701549" cy="5348748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65848"/>
              </p:ext>
            </p:extLst>
          </p:nvPr>
        </p:nvGraphicFramePr>
        <p:xfrm>
          <a:off x="3038166" y="5707626"/>
          <a:ext cx="3164894" cy="1004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47"/>
                <a:gridCol w="1582447"/>
              </a:tblGrid>
              <a:tr h="502073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TO BE</a:t>
                      </a:r>
                      <a:endParaRPr lang="pt-BR" dirty="0"/>
                    </a:p>
                  </a:txBody>
                  <a:tcPr/>
                </a:tc>
              </a:tr>
              <a:tr h="502073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WAS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TENSE – TO BE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60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0383" b="20262"/>
          <a:stretch/>
        </p:blipFill>
        <p:spPr>
          <a:xfrm>
            <a:off x="501445" y="137652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</a:t>
            </a:r>
            <a:endParaRPr 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44856"/>
              </p:ext>
            </p:extLst>
          </p:nvPr>
        </p:nvGraphicFramePr>
        <p:xfrm>
          <a:off x="896374" y="570462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ADVERB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MODAL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NEVER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SHOULD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HAVE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BEEN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294968"/>
            <a:ext cx="2989006" cy="5992761"/>
          </a:xfrm>
        </p:spPr>
        <p:txBody>
          <a:bodyPr>
            <a:normAutofit lnSpcReduction="10000"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O PRESENTE PERFEITO É USADO TAMBÉM PARA TRATAR DE AÇÕES NO PASSADO SEM TEMPO DETERMINADO OU QUE CONTINUAM ATÉ O PRESENTE. 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A TRADUÇÃO DESTA FRASE É “ELE NUNCA DEVERIA TER SIDO”.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42078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11794" b="19254"/>
          <a:stretch/>
        </p:blipFill>
        <p:spPr>
          <a:xfrm>
            <a:off x="501445" y="137652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REGULAR</a:t>
            </a:r>
            <a:endParaRPr 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651743"/>
              </p:ext>
            </p:extLst>
          </p:nvPr>
        </p:nvGraphicFramePr>
        <p:xfrm>
          <a:off x="1165122" y="5689872"/>
          <a:ext cx="762491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229"/>
                <a:gridCol w="1906229"/>
                <a:gridCol w="1906229"/>
                <a:gridCol w="1906229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VERB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 -ED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KILL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KILL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KILL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/d/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294968"/>
            <a:ext cx="2989006" cy="59927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500" b="1" dirty="0" smtClean="0">
                <a:solidFill>
                  <a:srgbClr val="FF0000"/>
                </a:solidFill>
              </a:rPr>
              <a:t>WHO É UM PRONOME INTERROGATIVO, SERVE PARA FAZER PERGUNTAS. SIGINICA “QUEM”. NA FRASE ESTÁ FUNCIONANDO COMO SUJEITO. </a:t>
            </a:r>
          </a:p>
          <a:p>
            <a:pPr marL="0" indent="0">
              <a:buNone/>
            </a:pPr>
            <a:endParaRPr lang="pt-BR" sz="2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500" b="1" dirty="0" smtClean="0">
                <a:solidFill>
                  <a:srgbClr val="FF0000"/>
                </a:solidFill>
              </a:rPr>
              <a:t>OUTRO PRONOME É WHAT (O QUÊ?). POR EXEMPLO WHAT HAPPENED? SERIA “O QUÊ ACONTECEU?”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31239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1392" b="20262"/>
          <a:stretch/>
        </p:blipFill>
        <p:spPr>
          <a:xfrm>
            <a:off x="501445" y="137652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IRREGULAR</a:t>
            </a:r>
            <a:endParaRPr 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513112"/>
              </p:ext>
            </p:extLst>
          </p:nvPr>
        </p:nvGraphicFramePr>
        <p:xfrm>
          <a:off x="3197122" y="5689872"/>
          <a:ext cx="4876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VERB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DO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DID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DONE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457201"/>
            <a:ext cx="2989006" cy="6400800"/>
          </a:xfrm>
        </p:spPr>
        <p:txBody>
          <a:bodyPr>
            <a:normAutofit lnSpcReduction="10000"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DID É UTILIZADO EM RESPOSTAS CURTAS E SUBSTITUI O SUGNIFICADO DE QUALQUER VERBO. POR EXEMPLO:</a:t>
            </a:r>
          </a:p>
          <a:p>
            <a:endParaRPr lang="pt-BR" sz="2500" b="1" dirty="0">
              <a:solidFill>
                <a:srgbClr val="FF0000"/>
              </a:solidFill>
            </a:endParaRPr>
          </a:p>
          <a:p>
            <a:r>
              <a:rPr lang="pt-BR" sz="2500" b="1" dirty="0" smtClean="0">
                <a:solidFill>
                  <a:srgbClr val="FF0000"/>
                </a:solidFill>
              </a:rPr>
              <a:t>WHO COOKED THE TURKEY?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I DID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WHO BECAME KING?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HE DID.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4255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12802" b="14819"/>
          <a:stretch/>
        </p:blipFill>
        <p:spPr>
          <a:xfrm>
            <a:off x="501445" y="137651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</a:t>
            </a:r>
            <a:endParaRPr 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24920"/>
              </p:ext>
            </p:extLst>
          </p:nvPr>
        </p:nvGraphicFramePr>
        <p:xfrm>
          <a:off x="648929" y="5660375"/>
          <a:ext cx="81263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590"/>
                <a:gridCol w="2031590"/>
                <a:gridCol w="2031590"/>
                <a:gridCol w="203159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VERB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 –ED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‘VE = HAVE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COMMIT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pt-BR" b="1" dirty="0" smtClean="0"/>
                        <a:t>ED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/Id/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663677"/>
            <a:ext cx="2989006" cy="5751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b="1" dirty="0" smtClean="0">
                <a:solidFill>
                  <a:srgbClr val="FF0000"/>
                </a:solidFill>
              </a:rPr>
              <a:t>A TRADUÇÃO DESTA FRASE É “NÓS COMETEMOS TRAIÇÃO, TODOS NÓS”.</a:t>
            </a:r>
          </a:p>
          <a:p>
            <a:pPr marL="0" indent="0">
              <a:buNone/>
            </a:pPr>
            <a:endParaRPr lang="pt-BR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200" b="1" dirty="0" smtClean="0">
                <a:solidFill>
                  <a:srgbClr val="FF0000"/>
                </a:solidFill>
              </a:rPr>
              <a:t>AO ACRESCENTAR –ED EM VERBOS QUE TERMINAM COM -MIT OU -FER NÓS DOBRAMOS A ÚLTIMA CONSOANTE. SÃO VERBOS DO TIPO CVC COM A ÚLTIMA SÍLABA TÔNICA (FORTE).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28410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10786" b="20061"/>
          <a:stretch/>
        </p:blipFill>
        <p:spPr>
          <a:xfrm>
            <a:off x="501445" y="137651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– TO BE</a:t>
            </a:r>
            <a:endParaRPr 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624620"/>
              </p:ext>
            </p:extLst>
          </p:nvPr>
        </p:nvGraphicFramePr>
        <p:xfrm>
          <a:off x="2802193" y="5675123"/>
          <a:ext cx="40631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590"/>
                <a:gridCol w="203159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TO BE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JOHN</a:t>
                      </a:r>
                      <a:r>
                        <a:rPr lang="pt-BR" b="1" baseline="0" dirty="0" smtClean="0"/>
                        <a:t> SNOW (HE)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WAS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7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2601" b="20463"/>
          <a:stretch/>
        </p:blipFill>
        <p:spPr>
          <a:xfrm>
            <a:off x="501445" y="137650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IRREGULAR</a:t>
            </a:r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55215"/>
              </p:ext>
            </p:extLst>
          </p:nvPr>
        </p:nvGraphicFramePr>
        <p:xfrm>
          <a:off x="3038166" y="5707626"/>
          <a:ext cx="4747341" cy="1004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47"/>
                <a:gridCol w="1582447"/>
                <a:gridCol w="1582447"/>
              </a:tblGrid>
              <a:tr h="502073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</a:tr>
              <a:tr h="502073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HAVE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HAD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HAD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27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10518" b="20531"/>
          <a:stretch/>
        </p:blipFill>
        <p:spPr>
          <a:xfrm>
            <a:off x="501445" y="137650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REGULAR</a:t>
            </a:r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678459"/>
              </p:ext>
            </p:extLst>
          </p:nvPr>
        </p:nvGraphicFramePr>
        <p:xfrm>
          <a:off x="1238864" y="5648633"/>
          <a:ext cx="7595420" cy="988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855"/>
                <a:gridCol w="1898855"/>
                <a:gridCol w="1898855"/>
                <a:gridCol w="1898855"/>
              </a:tblGrid>
              <a:tr h="486697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 -ED</a:t>
                      </a:r>
                      <a:endParaRPr lang="pt-BR" dirty="0"/>
                    </a:p>
                  </a:txBody>
                  <a:tcPr/>
                </a:tc>
              </a:tr>
              <a:tr h="502073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DISOBEY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DISOBEYED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DISOB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EY</a:t>
                      </a:r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ED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/d/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0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DATAS: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578078"/>
            <a:ext cx="9609667" cy="4233096"/>
          </a:xfrm>
        </p:spPr>
        <p:txBody>
          <a:bodyPr>
            <a:normAutofit/>
          </a:bodyPr>
          <a:lstStyle/>
          <a:p>
            <a:r>
              <a:rPr lang="pt-BR" sz="2500" dirty="0" smtClean="0"/>
              <a:t>02/04/2019 – GRUPO 1 E GRUPO 2 </a:t>
            </a:r>
          </a:p>
          <a:p>
            <a:r>
              <a:rPr lang="pt-BR" sz="2500" dirty="0" smtClean="0"/>
              <a:t>08/04/2019 – </a:t>
            </a:r>
            <a:r>
              <a:rPr lang="pt-BR" sz="2500" dirty="0"/>
              <a:t>GRUPO </a:t>
            </a:r>
            <a:r>
              <a:rPr lang="pt-BR" sz="2500" dirty="0" smtClean="0"/>
              <a:t>3 E </a:t>
            </a:r>
            <a:r>
              <a:rPr lang="pt-BR" sz="2500" dirty="0"/>
              <a:t>GRUPO </a:t>
            </a:r>
            <a:r>
              <a:rPr lang="pt-BR" sz="2500" dirty="0" smtClean="0"/>
              <a:t>4</a:t>
            </a:r>
            <a:endParaRPr lang="pt-BR" sz="2500" dirty="0"/>
          </a:p>
          <a:p>
            <a:r>
              <a:rPr lang="pt-BR" sz="2500" dirty="0" smtClean="0"/>
              <a:t>09/04/2019 – </a:t>
            </a:r>
            <a:r>
              <a:rPr lang="pt-BR" sz="2500" dirty="0"/>
              <a:t>GRUPO </a:t>
            </a:r>
            <a:r>
              <a:rPr lang="pt-BR" sz="2500" dirty="0" smtClean="0"/>
              <a:t>5 E </a:t>
            </a:r>
            <a:r>
              <a:rPr lang="pt-BR" sz="2500" dirty="0"/>
              <a:t>GRUPO 6</a:t>
            </a:r>
            <a:r>
              <a:rPr lang="pt-BR" sz="2500" dirty="0" smtClean="0"/>
              <a:t> </a:t>
            </a:r>
          </a:p>
          <a:p>
            <a:r>
              <a:rPr lang="pt-BR" sz="2500" dirty="0" smtClean="0"/>
              <a:t>16/04/2019 – </a:t>
            </a:r>
            <a:r>
              <a:rPr lang="pt-BR" sz="2500" dirty="0"/>
              <a:t>GRUPO </a:t>
            </a:r>
            <a:r>
              <a:rPr lang="pt-BR" sz="2500" dirty="0" smtClean="0"/>
              <a:t>7 e revisão</a:t>
            </a:r>
          </a:p>
          <a:p>
            <a:r>
              <a:rPr lang="pt-BR" sz="2500" dirty="0" smtClean="0"/>
              <a:t>22/04/2019 – Avaliação Bimestral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42386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9779" b="21472"/>
          <a:stretch/>
        </p:blipFill>
        <p:spPr>
          <a:xfrm>
            <a:off x="501445" y="137650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31811"/>
              </p:ext>
            </p:extLst>
          </p:nvPr>
        </p:nvGraphicFramePr>
        <p:xfrm>
          <a:off x="1799304" y="5793111"/>
          <a:ext cx="60947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590"/>
                <a:gridCol w="2031590"/>
                <a:gridCol w="203159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VERB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I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HAVE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GIVEN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294968"/>
            <a:ext cx="2989006" cy="5992762"/>
          </a:xfrm>
        </p:spPr>
        <p:txBody>
          <a:bodyPr>
            <a:normAutofit fontScale="92500" lnSpcReduction="20000"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NO USO DO PRESENTE PERFECT NESTA FRASE ELE QUER DIZER QUE ELE DEU A VIDA PELA PATRULHA DA NOITE E QUE AINDA ESTÁ DANDO SUA VIDA POR ELA. UMA AÇÃO QUE INICIOU NO PASSADO NUM TEMPO IMPRECISO E CONTINUA ATÉ O MOMENTO. VOCÊ TAMBÉM PODE TRADUZIR COMO “EU TENHO DADO”.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1764904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9980" b="21069"/>
          <a:stretch/>
        </p:blipFill>
        <p:spPr>
          <a:xfrm>
            <a:off x="501445" y="137649"/>
            <a:ext cx="8701549" cy="53487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606822"/>
              </p:ext>
            </p:extLst>
          </p:nvPr>
        </p:nvGraphicFramePr>
        <p:xfrm>
          <a:off x="1799304" y="5793111"/>
          <a:ext cx="60947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590"/>
                <a:gridCol w="2031590"/>
                <a:gridCol w="203159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VERB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HAVE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GIVEN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1799302"/>
            <a:ext cx="2989006" cy="2566221"/>
          </a:xfrm>
        </p:spPr>
        <p:txBody>
          <a:bodyPr>
            <a:normAutofit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AQUI ELE FALA QUE TODOS NÓS TEMOS DADO NOSSAS VIDA PELA PATRULHA DA NOITE. 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771511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0182" b="21270"/>
          <a:stretch/>
        </p:blipFill>
        <p:spPr>
          <a:xfrm>
            <a:off x="501445" y="147488"/>
            <a:ext cx="8701549" cy="533890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PROGRESSIVE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31047"/>
              </p:ext>
            </p:extLst>
          </p:nvPr>
        </p:nvGraphicFramePr>
        <p:xfrm>
          <a:off x="1799304" y="5793111"/>
          <a:ext cx="60947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590"/>
                <a:gridCol w="2031590"/>
                <a:gridCol w="203159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TO BE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VERB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JOHN</a:t>
                      </a:r>
                      <a:r>
                        <a:rPr lang="pt-BR" b="1" baseline="0" dirty="0" smtClean="0"/>
                        <a:t> SNOW (HE)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WAS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GOING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147488"/>
            <a:ext cx="2989006" cy="6710512"/>
          </a:xfrm>
        </p:spPr>
        <p:txBody>
          <a:bodyPr>
            <a:normAutofit fontScale="77500" lnSpcReduction="20000"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TEMOS UMA FRASE DE AÇÃO INCOMPLETA, PORTANTO PRESENTE CONTÍNUO/ PROGRESSIVO.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A TRADUÇÃO DESTA FRASE É “ELE ESTAVA ‘PRESTES’ A DESTRUIR A PATRULHA DA NOITE, OU ELE ESTAVA INDO DESTRUIR...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O PERSONAGEM PODERIA TER DITO “HE WAS DESTROYING” MAS NESTE CASO A DESTRUIÇÃO JÁ TERIA INICIADO. AO MATAR JOHN SNOW ELES PREVENIRAM QUE ELE FIZESSE ESTA DESTRUIÇÃO, POR ISSO O USO DO GOING TO.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285808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10384" b="22277"/>
          <a:stretch/>
        </p:blipFill>
        <p:spPr>
          <a:xfrm>
            <a:off x="501445" y="162235"/>
            <a:ext cx="8701549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328625"/>
              </p:ext>
            </p:extLst>
          </p:nvPr>
        </p:nvGraphicFramePr>
        <p:xfrm>
          <a:off x="1799304" y="5793111"/>
          <a:ext cx="60947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590"/>
                <a:gridCol w="2031590"/>
                <a:gridCol w="203159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LEAVE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LET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LET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10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9173" b="18447"/>
          <a:stretch/>
        </p:blipFill>
        <p:spPr>
          <a:xfrm>
            <a:off x="501445" y="162235"/>
            <a:ext cx="8701549" cy="5324161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836"/>
              </p:ext>
            </p:extLst>
          </p:nvPr>
        </p:nvGraphicFramePr>
        <p:xfrm>
          <a:off x="501445" y="5707625"/>
          <a:ext cx="8701548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387"/>
                <a:gridCol w="2175387"/>
                <a:gridCol w="2175387"/>
                <a:gridCol w="2175387"/>
              </a:tblGrid>
              <a:tr h="294093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ADVÉRBIO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LORD COMMANDER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HAS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EVER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DONE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162236"/>
            <a:ext cx="2989006" cy="6548280"/>
          </a:xfrm>
        </p:spPr>
        <p:txBody>
          <a:bodyPr>
            <a:normAutofit fontScale="85000" lnSpcReduction="20000"/>
          </a:bodyPr>
          <a:lstStyle/>
          <a:p>
            <a:r>
              <a:rPr lang="pt-BR" sz="2500" b="1" dirty="0" smtClean="0">
                <a:solidFill>
                  <a:srgbClr val="FF0000"/>
                </a:solidFill>
              </a:rPr>
              <a:t>EVER É UMA PALAVRA MUITO UTILIZADA NO PRESENTE PERFECT E QUER DIZER “NUNCA” “JAMAIS” OU “ALGUMA VEZ”.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EM PERGUNTAS QUER DIZER “ALGUMA VEZ”, POR EXEMPLO: 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HAVE YOU EVER BEEN IN UNITED STATES? 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VOCÊ JÁ FOI ALGUMA VEZ AOS ESTADOS UNIDOS?</a:t>
            </a:r>
          </a:p>
          <a:p>
            <a:r>
              <a:rPr lang="pt-BR" sz="2500" b="1" dirty="0" smtClean="0">
                <a:solidFill>
                  <a:srgbClr val="FF0000"/>
                </a:solidFill>
              </a:rPr>
              <a:t>NA FRASE DO EXEMPLO QUER DIZER “NUNCA” OU “JAMAIS”</a:t>
            </a:r>
          </a:p>
          <a:p>
            <a:endParaRPr lang="pt-BR" sz="25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5" y="336910"/>
            <a:ext cx="71451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27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0786" b="19657"/>
          <a:stretch/>
        </p:blipFill>
        <p:spPr>
          <a:xfrm>
            <a:off x="501445" y="162234"/>
            <a:ext cx="8701549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7270955" cy="1460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– REGULAR AND IRREGULAR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44040"/>
              </p:ext>
            </p:extLst>
          </p:nvPr>
        </p:nvGraphicFramePr>
        <p:xfrm>
          <a:off x="501446" y="5648621"/>
          <a:ext cx="4188540" cy="7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359"/>
                <a:gridCol w="1157359"/>
                <a:gridCol w="1873822"/>
              </a:tblGrid>
              <a:tr h="412080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GIVE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GAVE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GIVEN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364015"/>
              </p:ext>
            </p:extLst>
          </p:nvPr>
        </p:nvGraphicFramePr>
        <p:xfrm>
          <a:off x="4989873" y="5619128"/>
          <a:ext cx="4832553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851"/>
                <a:gridCol w="1610851"/>
                <a:gridCol w="1610851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REAVE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REAVED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REAVED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172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12399" b="18447"/>
          <a:stretch/>
        </p:blipFill>
        <p:spPr>
          <a:xfrm>
            <a:off x="501444" y="162234"/>
            <a:ext cx="8701549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REGULAR</a:t>
            </a:r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699357"/>
              </p:ext>
            </p:extLst>
          </p:nvPr>
        </p:nvGraphicFramePr>
        <p:xfrm>
          <a:off x="294968" y="5648621"/>
          <a:ext cx="5147188" cy="7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16"/>
                <a:gridCol w="884903"/>
                <a:gridCol w="1047136"/>
                <a:gridCol w="1991033"/>
              </a:tblGrid>
              <a:tr h="412080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</a:t>
                      </a:r>
                      <a:r>
                        <a:rPr lang="pt-BR" baseline="0" dirty="0" smtClean="0"/>
                        <a:t> - ED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RAPED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RAP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RAP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/d/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246158"/>
              </p:ext>
            </p:extLst>
          </p:nvPr>
        </p:nvGraphicFramePr>
        <p:xfrm>
          <a:off x="5520815" y="5604379"/>
          <a:ext cx="6499120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428"/>
                <a:gridCol w="1371033"/>
                <a:gridCol w="1450745"/>
                <a:gridCol w="2231914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 -ED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MURDER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MURDER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MURDER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/d/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47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9979" b="22279"/>
          <a:stretch/>
        </p:blipFill>
        <p:spPr>
          <a:xfrm>
            <a:off x="501444" y="162234"/>
            <a:ext cx="8701549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IRREGULAR</a:t>
            </a:r>
            <a:endParaRPr lang="pt-BR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091341"/>
              </p:ext>
            </p:extLst>
          </p:nvPr>
        </p:nvGraphicFramePr>
        <p:xfrm>
          <a:off x="1140544" y="5648619"/>
          <a:ext cx="4267206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428"/>
                <a:gridCol w="1371033"/>
                <a:gridCol w="1450745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THINK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THOUGHT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THOUGHT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137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t="10182" b="20061"/>
          <a:stretch/>
        </p:blipFill>
        <p:spPr>
          <a:xfrm>
            <a:off x="501444" y="162234"/>
            <a:ext cx="8701549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</a:t>
            </a:r>
            <a:endParaRPr lang="pt-BR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053187"/>
              </p:ext>
            </p:extLst>
          </p:nvPr>
        </p:nvGraphicFramePr>
        <p:xfrm>
          <a:off x="501444" y="5648619"/>
          <a:ext cx="11459498" cy="1066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822"/>
                <a:gridCol w="2747724"/>
                <a:gridCol w="2907476"/>
                <a:gridCol w="2907476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MODAL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</a:t>
                      </a:r>
                      <a:r>
                        <a:rPr lang="pt-BR" baseline="0" dirty="0" smtClean="0"/>
                        <a:t>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WHAT HE THOUGHT WAS RIGHT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WOULD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HAVE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BEEN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65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t="13608" b="20061"/>
          <a:stretch/>
        </p:blipFill>
        <p:spPr>
          <a:xfrm>
            <a:off x="501444" y="162233"/>
            <a:ext cx="8701549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– NEGATIVA </a:t>
            </a:r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763553"/>
              </p:ext>
            </p:extLst>
          </p:nvPr>
        </p:nvGraphicFramePr>
        <p:xfrm>
          <a:off x="501446" y="5648621"/>
          <a:ext cx="5633883" cy="7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651820"/>
                <a:gridCol w="2153264"/>
              </a:tblGrid>
              <a:tr h="412080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COME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CAME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COME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162236"/>
            <a:ext cx="2989006" cy="6548280"/>
          </a:xfrm>
        </p:spPr>
        <p:txBody>
          <a:bodyPr>
            <a:normAutofit/>
          </a:bodyPr>
          <a:lstStyle/>
          <a:p>
            <a:r>
              <a:rPr lang="pt-BR" sz="2300" b="1" dirty="0" smtClean="0">
                <a:solidFill>
                  <a:srgbClr val="FF0000"/>
                </a:solidFill>
              </a:rPr>
              <a:t>A FORMA NEGATIVA DO PASSADO SIMPLE SE FAZ COM O AUXILIAR DID. A FRASE NA NEGATIVA DO PASSADO VAI VIR COM DID + NOT E O VERBO PRINCIPAL FICA NA SUA FORMA BASE (SEM ESTAR NO PASSADO). </a:t>
            </a:r>
          </a:p>
          <a:p>
            <a:endParaRPr lang="pt-BR" sz="2300" b="1" dirty="0"/>
          </a:p>
        </p:txBody>
      </p:sp>
    </p:spTree>
    <p:extLst>
      <p:ext uri="{BB962C8B-B14F-4D97-AF65-F5344CB8AC3E}">
        <p14:creationId xmlns:p14="http://schemas.microsoft.com/office/powerpoint/2010/main" val="91772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960" y="162791"/>
            <a:ext cx="9433021" cy="169718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TODOS OS GRUPOS DEVEM FAZER ATIVIDADES UTILIZANDO SÉRIES (PARTES DE SÉRIES OU FILMES)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9124" y="1504336"/>
            <a:ext cx="10528423" cy="461189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pt-BR" sz="2500" b="1" dirty="0" smtClean="0"/>
              <a:t>UTILIZAR A FORMA DE PASSADO QUE É DO GRUPO E MOSTRAR EM CENAS NOS FILMES OU NAS SÉRIES;</a:t>
            </a:r>
            <a:endParaRPr lang="pt-BR" sz="2500" dirty="0"/>
          </a:p>
          <a:p>
            <a:pPr marL="457200" indent="-457200">
              <a:buFont typeface="+mj-lt"/>
              <a:buAutoNum type="arabicParenR"/>
            </a:pPr>
            <a:r>
              <a:rPr lang="pt-BR" sz="2500" b="1" dirty="0" smtClean="0"/>
              <a:t>PODE TAMBÉM TRAZER UMA MÚSICA;</a:t>
            </a:r>
          </a:p>
          <a:p>
            <a:pPr marL="457200" indent="-457200">
              <a:buFont typeface="+mj-lt"/>
              <a:buAutoNum type="arabicParenR"/>
            </a:pPr>
            <a:r>
              <a:rPr lang="pt-BR" sz="2500" b="1" dirty="0" smtClean="0"/>
              <a:t>A EXPLICAÇÃO PRIMEIRO DEPOIS A DEMONSTRAÇÃO NAS CENAS;</a:t>
            </a:r>
          </a:p>
          <a:p>
            <a:pPr marL="457200" indent="-457200">
              <a:buFont typeface="+mj-lt"/>
              <a:buAutoNum type="arabicParenR"/>
            </a:pPr>
            <a:endParaRPr lang="pt-BR" sz="2500" b="1" dirty="0" smtClean="0"/>
          </a:p>
          <a:p>
            <a:pPr marL="457200" indent="-457200">
              <a:buFont typeface="+mj-lt"/>
              <a:buAutoNum type="arabicParenR"/>
            </a:pPr>
            <a:endParaRPr lang="pt-BR" sz="2500" b="1" dirty="0"/>
          </a:p>
          <a:p>
            <a:pPr marL="0" indent="0">
              <a:buNone/>
            </a:pPr>
            <a:r>
              <a:rPr lang="pt-BR" sz="2500" b="1" dirty="0" smtClean="0"/>
              <a:t>OBS: As cenas dos filmes e ou série nas quais a pessoa está contando alguma história serão as cenas que vocês devem procurar para acharem os assuntos de vocês. Boa sorte. 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16840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0785" b="20868"/>
          <a:stretch/>
        </p:blipFill>
        <p:spPr>
          <a:xfrm>
            <a:off x="501443" y="162232"/>
            <a:ext cx="8701550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– TO BE</a:t>
            </a:r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70284"/>
              </p:ext>
            </p:extLst>
          </p:nvPr>
        </p:nvGraphicFramePr>
        <p:xfrm>
          <a:off x="2861188" y="5751860"/>
          <a:ext cx="3480619" cy="7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651820"/>
              </a:tblGrid>
              <a:tr h="41208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JOHN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WAS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420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13205" b="21270"/>
          <a:stretch/>
        </p:blipFill>
        <p:spPr>
          <a:xfrm>
            <a:off x="501443" y="162232"/>
            <a:ext cx="8701550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REGULAR</a:t>
            </a:r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121918"/>
              </p:ext>
            </p:extLst>
          </p:nvPr>
        </p:nvGraphicFramePr>
        <p:xfrm>
          <a:off x="796414" y="5751860"/>
          <a:ext cx="8185355" cy="7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484"/>
                <a:gridCol w="1992957"/>
                <a:gridCol w="1992957"/>
                <a:gridCol w="1992957"/>
              </a:tblGrid>
              <a:tr h="41208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 -ED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BUTCHER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BUTCHER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BUTCHER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/d/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148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5221" b="19859"/>
          <a:stretch/>
        </p:blipFill>
        <p:spPr>
          <a:xfrm>
            <a:off x="501443" y="162231"/>
            <a:ext cx="8701550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– NEGATIVA </a:t>
            </a:r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277032"/>
              </p:ext>
            </p:extLst>
          </p:nvPr>
        </p:nvGraphicFramePr>
        <p:xfrm>
          <a:off x="796414" y="5751860"/>
          <a:ext cx="6192398" cy="7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484"/>
                <a:gridCol w="1992957"/>
                <a:gridCol w="1992957"/>
              </a:tblGrid>
              <a:tr h="412080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KNOW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KNEW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KNOWN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162231"/>
            <a:ext cx="2989006" cy="6548285"/>
          </a:xfrm>
        </p:spPr>
        <p:txBody>
          <a:bodyPr>
            <a:normAutofit/>
          </a:bodyPr>
          <a:lstStyle/>
          <a:p>
            <a:r>
              <a:rPr lang="pt-BR" sz="2300" b="1" dirty="0" smtClean="0">
                <a:solidFill>
                  <a:srgbClr val="FF0000"/>
                </a:solidFill>
              </a:rPr>
              <a:t>A FORMA NEGATIVA DO PASSADO SIMPLE SE FAZ COM O AUXILIAR DID. A FRASE NA NEGATIVA DO PASSADO VAI VIR COM DID + NOT E O VERBO PRINCIPAL FICA NA SUA FORMA BASE (SEM ESTAR NO PASSADO). </a:t>
            </a:r>
          </a:p>
          <a:p>
            <a:endParaRPr lang="pt-BR" sz="2300" b="1" dirty="0"/>
          </a:p>
        </p:txBody>
      </p:sp>
    </p:spTree>
    <p:extLst>
      <p:ext uri="{BB962C8B-B14F-4D97-AF65-F5344CB8AC3E}">
        <p14:creationId xmlns:p14="http://schemas.microsoft.com/office/powerpoint/2010/main" val="350084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15221" b="19859"/>
          <a:stretch/>
        </p:blipFill>
        <p:spPr>
          <a:xfrm>
            <a:off x="501443" y="162231"/>
            <a:ext cx="8701550" cy="53241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- REGULAR</a:t>
            </a:r>
            <a:endParaRPr lang="pt-BR" dirty="0"/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162231"/>
            <a:ext cx="2989006" cy="6548285"/>
          </a:xfrm>
        </p:spPr>
        <p:txBody>
          <a:bodyPr>
            <a:normAutofit/>
          </a:bodyPr>
          <a:lstStyle/>
          <a:p>
            <a:r>
              <a:rPr lang="pt-BR" sz="2300" b="1" dirty="0" smtClean="0">
                <a:solidFill>
                  <a:srgbClr val="FF0000"/>
                </a:solidFill>
              </a:rPr>
              <a:t>A FORMA NEGATIVA QUANDO SE TEM MODAIS NAS FRASES EM INGLÊS É FEITA JUNTANDO O MODAL AO NOT. A TRADUÇÃO DESTA FRASE É ASSIM:</a:t>
            </a:r>
          </a:p>
          <a:p>
            <a:r>
              <a:rPr lang="pt-BR" sz="2300" b="1" dirty="0" smtClean="0">
                <a:solidFill>
                  <a:srgbClr val="FF0000"/>
                </a:solidFill>
              </a:rPr>
              <a:t>ELE NÃO TERIA DESEJADO QUE SEUS AMIGOS MORRESSEM POR NADA. </a:t>
            </a:r>
          </a:p>
          <a:p>
            <a:endParaRPr lang="pt-BR" sz="23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9375" b="20666"/>
          <a:stretch/>
        </p:blipFill>
        <p:spPr>
          <a:xfrm>
            <a:off x="501442" y="162230"/>
            <a:ext cx="8701551" cy="5324161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56671"/>
              </p:ext>
            </p:extLst>
          </p:nvPr>
        </p:nvGraphicFramePr>
        <p:xfrm>
          <a:off x="501444" y="5648619"/>
          <a:ext cx="11459499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586"/>
                <a:gridCol w="2191661"/>
                <a:gridCol w="2319084"/>
                <a:gridCol w="2319084"/>
                <a:gridCol w="2319084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MODAL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</a:t>
                      </a:r>
                      <a:r>
                        <a:rPr lang="pt-BR" baseline="0" dirty="0" smtClean="0"/>
                        <a:t>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 –ED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WOULD + NOT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HAVE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WANT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/Id/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ítulo 1"/>
          <p:cNvSpPr txBox="1">
            <a:spLocks/>
          </p:cNvSpPr>
          <p:nvPr/>
        </p:nvSpPr>
        <p:spPr>
          <a:xfrm>
            <a:off x="801329" y="4473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4060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t="10182" b="21674"/>
          <a:stretch/>
        </p:blipFill>
        <p:spPr>
          <a:xfrm>
            <a:off x="501442" y="162229"/>
            <a:ext cx="8701551" cy="532416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PROGRESSIVE</a:t>
            </a:r>
            <a:endParaRPr lang="pt-BR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339845"/>
              </p:ext>
            </p:extLst>
          </p:nvPr>
        </p:nvGraphicFramePr>
        <p:xfrm>
          <a:off x="501446" y="5648619"/>
          <a:ext cx="4321277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744"/>
                <a:gridCol w="1388405"/>
                <a:gridCol w="1469128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TO BE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VERB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YOU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WERE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PLAN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pt-BR" b="1" dirty="0" smtClean="0"/>
                        <a:t>ING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9202994" y="663677"/>
            <a:ext cx="2989006" cy="4503175"/>
          </a:xfrm>
        </p:spPr>
        <p:txBody>
          <a:bodyPr>
            <a:normAutofit/>
          </a:bodyPr>
          <a:lstStyle/>
          <a:p>
            <a:r>
              <a:rPr lang="pt-BR" sz="2300" b="1" dirty="0" smtClean="0">
                <a:solidFill>
                  <a:srgbClr val="FF0000"/>
                </a:solidFill>
              </a:rPr>
              <a:t>AO ACRESCENTAR –ED EM VERBOS QUE TERMINAM CVC E SÃO VERBO DE APENAS UMA SÍLABA, DOBRAMOS A ÚLTIMA CONSOANTE</a:t>
            </a:r>
            <a:endParaRPr lang="pt-BR" sz="2300" b="1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441892"/>
              </p:ext>
            </p:extLst>
          </p:nvPr>
        </p:nvGraphicFramePr>
        <p:xfrm>
          <a:off x="5034117" y="5683032"/>
          <a:ext cx="4626076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221"/>
                <a:gridCol w="1149955"/>
                <a:gridCol w="2236900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PRONÚNCIA DO -ED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PICK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PICK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/d/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384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8972" b="19859"/>
          <a:stretch/>
        </p:blipFill>
        <p:spPr>
          <a:xfrm>
            <a:off x="501442" y="162229"/>
            <a:ext cx="8701551" cy="532416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– TAG QUESTION</a:t>
            </a:r>
            <a:endParaRPr lang="pt-BR" dirty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9350480" y="162228"/>
            <a:ext cx="2841520" cy="6695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b="1" dirty="0" smtClean="0">
                <a:solidFill>
                  <a:srgbClr val="FF0000"/>
                </a:solidFill>
              </a:rPr>
              <a:t>AS QUESTION TAG SÃO PERGUNTAS FEITAS APÓS UMA AFIRMAÇÃO OU NEGAÇÃO PARA “CONFIRMAR” O QUE VOCÊ DISSE OU PARA PEDIR ESCLARECIMENTOS. NA FRASE DA CENA O PERSONAGEM PERGUNTA:</a:t>
            </a:r>
          </a:p>
          <a:p>
            <a:pPr marL="0" indent="0">
              <a:buNone/>
            </a:pPr>
            <a:r>
              <a:rPr lang="pt-BR" sz="2000" b="1" dirty="0" smtClean="0">
                <a:solidFill>
                  <a:srgbClr val="FF0000"/>
                </a:solidFill>
              </a:rPr>
              <a:t>VOCÊ NÃO FOI MUITO DISCIPLINADO QUANDO CRIANÇA, FOI?</a:t>
            </a:r>
          </a:p>
          <a:p>
            <a:pPr marL="0" indent="0">
              <a:buNone/>
            </a:pPr>
            <a:r>
              <a:rPr lang="pt-BR" sz="2000" b="1" dirty="0" smtClean="0">
                <a:solidFill>
                  <a:srgbClr val="FF0000"/>
                </a:solidFill>
              </a:rPr>
              <a:t>TIPO COMO SE ELE PERGUNTASSE SE O OUTRO NÃO APANHOU O SUFICIENTE QUANDO CRIANÇA. </a:t>
            </a:r>
            <a:endParaRPr lang="pt-BR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BR" sz="2000" b="1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124956"/>
              </p:ext>
            </p:extLst>
          </p:nvPr>
        </p:nvGraphicFramePr>
        <p:xfrm>
          <a:off x="265467" y="5619130"/>
          <a:ext cx="8937526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0145"/>
                <a:gridCol w="3377381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POSITIVE SENTENCE – SIMPLE</a:t>
                      </a:r>
                      <a:r>
                        <a:rPr lang="pt-BR" baseline="0" dirty="0" smtClean="0"/>
                        <a:t> 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NEGATIVE TAG – SIMPLE PAST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YOU 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DIDN’T GET </a:t>
                      </a:r>
                      <a:r>
                        <a:rPr lang="pt-BR" b="1" dirty="0" smtClean="0"/>
                        <a:t>MUCH DISCIPLINE AS A CHILD, 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DID YOU?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096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7762" b="20665"/>
          <a:stretch/>
        </p:blipFill>
        <p:spPr>
          <a:xfrm>
            <a:off x="501442" y="162227"/>
            <a:ext cx="8701551" cy="53241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– TAG QUESTION</a:t>
            </a:r>
            <a:endParaRPr lang="pt-BR" dirty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9350480" y="752168"/>
            <a:ext cx="2841520" cy="4734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b="1" dirty="0" smtClean="0">
                <a:solidFill>
                  <a:srgbClr val="FF0000"/>
                </a:solidFill>
              </a:rPr>
              <a:t>AS QUESTION TAG SÃO PERGUNTAS FEITAS APÓS UMA AFIRMAÇÃO OU NEGAÇÃO PARA “CONFIRMAR” O QUE VOCÊ DISSE OU PARA PEDIR ESCLARECIMENTOS. NA FRASE DA CENA O PERSONAGEM PERGUNTA:</a:t>
            </a:r>
          </a:p>
          <a:p>
            <a:pPr marL="0" indent="0">
              <a:buNone/>
            </a:pPr>
            <a:r>
              <a:rPr lang="pt-BR" sz="2000" b="1" dirty="0" smtClean="0">
                <a:solidFill>
                  <a:srgbClr val="FF0000"/>
                </a:solidFill>
              </a:rPr>
              <a:t>VOCÊ NÃO GOSTA DE MARGAERY, VOCÊ GOSTA?</a:t>
            </a:r>
          </a:p>
          <a:p>
            <a:pPr marL="0" indent="0">
              <a:buNone/>
            </a:pPr>
            <a:endParaRPr lang="pt-BR" sz="2000" b="1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147996"/>
              </p:ext>
            </p:extLst>
          </p:nvPr>
        </p:nvGraphicFramePr>
        <p:xfrm>
          <a:off x="1002889" y="5619130"/>
          <a:ext cx="7241459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3072"/>
                <a:gridCol w="3318387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POSITIVE SENTENCE – SIMPLE</a:t>
                      </a:r>
                      <a:r>
                        <a:rPr lang="pt-BR" baseline="0" dirty="0" smtClean="0"/>
                        <a:t> 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NEGATIVE TAG – SIMPLE PAST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YOU 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DON’T LIKE </a:t>
                      </a:r>
                      <a:r>
                        <a:rPr lang="pt-BR" b="1" dirty="0" smtClean="0"/>
                        <a:t>MARGAERY, 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DO YOU?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136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454" t="7461" r="-454" b="21572"/>
          <a:stretch/>
        </p:blipFill>
        <p:spPr>
          <a:xfrm>
            <a:off x="501442" y="162226"/>
            <a:ext cx="8701551" cy="53241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SIMPLE PAST – PRONOME INTERROGATIVO</a:t>
            </a:r>
            <a:endParaRPr lang="pt-BR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900943"/>
              </p:ext>
            </p:extLst>
          </p:nvPr>
        </p:nvGraphicFramePr>
        <p:xfrm>
          <a:off x="1002889" y="5619130"/>
          <a:ext cx="7890388" cy="1069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995"/>
                <a:gridCol w="1238864"/>
                <a:gridCol w="1814052"/>
                <a:gridCol w="2492477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PRONOME INTERROGATIVO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AUXILIAR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SUJEITO DA FRASE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VERBO – FORMA BASE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WHY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DID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YOU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COME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350480" y="294968"/>
            <a:ext cx="2841520" cy="550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b="1" dirty="0" smtClean="0">
                <a:solidFill>
                  <a:srgbClr val="FF0000"/>
                </a:solidFill>
              </a:rPr>
              <a:t>WHY É UM PRONOME INTERROGATIVO, SERVE PARA FAZER PERGUNTAS. SIGINICA “POR QUÊ”. EM ALGUMAS FRASES NAS QUAIS JÁ EXISTE O SUJEITO É NECESSÁRIO USAR AUXILIARES PARA FAZER AS PERGUNTAS. O AUXILIAR DIZ O TEMPO VERBAL. 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2646258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t="7963" b="23085"/>
          <a:stretch/>
        </p:blipFill>
        <p:spPr>
          <a:xfrm>
            <a:off x="486693" y="162225"/>
            <a:ext cx="8701551" cy="53241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PERFECT</a:t>
            </a:r>
            <a:endParaRPr lang="pt-BR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989035"/>
              </p:ext>
            </p:extLst>
          </p:nvPr>
        </p:nvGraphicFramePr>
        <p:xfrm>
          <a:off x="1002889" y="5619130"/>
          <a:ext cx="5397911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995"/>
                <a:gridCol w="1238864"/>
                <a:gridCol w="1814052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HAD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WE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HOP</a:t>
                      </a:r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ED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350480" y="294968"/>
            <a:ext cx="2841520" cy="550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b="1" dirty="0" smtClean="0">
                <a:solidFill>
                  <a:srgbClr val="FF0000"/>
                </a:solidFill>
              </a:rPr>
              <a:t>O PAST PERFECT SERVE PARA FALAR DE AÇÕES NO PASSADO QUE ACONTECERAM ANTES DE OUTRAS AÇÕES NO PASSADO. 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2840984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8972" b="22278"/>
          <a:stretch/>
        </p:blipFill>
        <p:spPr>
          <a:xfrm>
            <a:off x="486693" y="162225"/>
            <a:ext cx="8701551" cy="53241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PRESENT PERFECT - TAG</a:t>
            </a:r>
            <a:endParaRPr lang="pt-BR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985712"/>
              </p:ext>
            </p:extLst>
          </p:nvPr>
        </p:nvGraphicFramePr>
        <p:xfrm>
          <a:off x="781663" y="5619131"/>
          <a:ext cx="7757653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978"/>
                <a:gridCol w="1157073"/>
                <a:gridCol w="1906541"/>
                <a:gridCol w="3103061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TAG - NEGATIVA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YOU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‘VE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HEARD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FF0000"/>
                          </a:solidFill>
                        </a:rPr>
                        <a:t>HAVEN’T YOU?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350480" y="294968"/>
            <a:ext cx="2841520" cy="550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b="1" dirty="0" smtClean="0">
                <a:solidFill>
                  <a:srgbClr val="FF0000"/>
                </a:solidFill>
              </a:rPr>
              <a:t>NO EXEMPLO DADO NA CENA HOUVE UM ERRO DE DIGITAÇÃO. AO OUVIR O ÁUDIO PERCEBEMOS QUE ELA FALA O HAVE ABREVIADAMENTE. </a:t>
            </a:r>
          </a:p>
          <a:p>
            <a:pPr marL="0" indent="0">
              <a:buNone/>
            </a:pPr>
            <a:endParaRPr lang="pt-BR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sz="2200" b="1" dirty="0" smtClean="0">
                <a:solidFill>
                  <a:srgbClr val="FF0000"/>
                </a:solidFill>
              </a:rPr>
              <a:t>A TAG QUESTION OBEDECE AO MESMO TEMPO VERBAL DA FRASE. FRASE NO PRESENT PERFECT. 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401069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652" y="173182"/>
            <a:ext cx="8596668" cy="710045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ASSUNTOS: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7112" y="1664891"/>
            <a:ext cx="9376038" cy="4706412"/>
          </a:xfrm>
        </p:spPr>
        <p:txBody>
          <a:bodyPr>
            <a:normAutofit/>
          </a:bodyPr>
          <a:lstStyle/>
          <a:p>
            <a:r>
              <a:rPr lang="pt-BR" sz="2500" dirty="0" smtClean="0">
                <a:solidFill>
                  <a:srgbClr val="FF0000"/>
                </a:solidFill>
              </a:rPr>
              <a:t>GRUPO 1: </a:t>
            </a:r>
            <a:r>
              <a:rPr lang="pt-BR" sz="2500" dirty="0" smtClean="0"/>
              <a:t>SIMPLE PAST – VERBOS REGULARES, PASSADO DE “TO BE” E PRONÚNCIA DO –ED;</a:t>
            </a:r>
          </a:p>
          <a:p>
            <a:r>
              <a:rPr lang="pt-BR" sz="2500" dirty="0">
                <a:solidFill>
                  <a:srgbClr val="FF0000"/>
                </a:solidFill>
              </a:rPr>
              <a:t>GRUPO </a:t>
            </a:r>
            <a:r>
              <a:rPr lang="pt-BR" sz="2500" dirty="0" smtClean="0">
                <a:solidFill>
                  <a:srgbClr val="FF0000"/>
                </a:solidFill>
              </a:rPr>
              <a:t>2: </a:t>
            </a:r>
            <a:r>
              <a:rPr lang="pt-BR" sz="2500" dirty="0"/>
              <a:t>SIMPLE PAST – VERBOS </a:t>
            </a:r>
            <a:r>
              <a:rPr lang="pt-BR" sz="2500" dirty="0" smtClean="0"/>
              <a:t>IRREGULARES (LISTA DE VERBOS COM FORMATO PARECIDO) E FORMAS NEGATIVA E INTERROGATIVA;</a:t>
            </a:r>
          </a:p>
          <a:p>
            <a:r>
              <a:rPr lang="pt-BR" sz="2500" dirty="0" smtClean="0">
                <a:solidFill>
                  <a:srgbClr val="FF0000"/>
                </a:solidFill>
              </a:rPr>
              <a:t>GRUPO 3: </a:t>
            </a:r>
            <a:r>
              <a:rPr lang="pt-BR" sz="2500" dirty="0" smtClean="0"/>
              <a:t>PAST PROGRESSIVE, FORMAS E USO, OBSERVAÇÕES ORTOGRÁFICAS DO ACRÉSCIMO DE –ING;</a:t>
            </a:r>
          </a:p>
          <a:p>
            <a:r>
              <a:rPr lang="pt-BR" sz="2500" dirty="0" smtClean="0">
                <a:solidFill>
                  <a:srgbClr val="FF0000"/>
                </a:solidFill>
              </a:rPr>
              <a:t>GRUPO 4: </a:t>
            </a:r>
            <a:r>
              <a:rPr lang="pt-BR" sz="2500" dirty="0" smtClean="0"/>
              <a:t>PRESENT PERFECT E SEU USO COMO PASSADO, FORMAS, USO, INTERROGATIVA E NEGATIVA E USO DE SINCE E FOR;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34257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9375" b="19053"/>
          <a:stretch/>
        </p:blipFill>
        <p:spPr>
          <a:xfrm>
            <a:off x="486693" y="162225"/>
            <a:ext cx="8701551" cy="53241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PERFECT</a:t>
            </a:r>
            <a:endParaRPr lang="pt-BR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37475"/>
              </p:ext>
            </p:extLst>
          </p:nvPr>
        </p:nvGraphicFramePr>
        <p:xfrm>
          <a:off x="486693" y="5619131"/>
          <a:ext cx="4321280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049"/>
                <a:gridCol w="1074216"/>
                <a:gridCol w="1770015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I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HAD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HEARD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350480" y="294968"/>
            <a:ext cx="2841520" cy="550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b="1" dirty="0" smtClean="0">
                <a:solidFill>
                  <a:srgbClr val="FF0000"/>
                </a:solidFill>
              </a:rPr>
              <a:t>NA FRASE O VERBO DEFEAT ESTÁ SENDO USADO COMO ADJETIVO, PORTANTO NÃO FAZ PARTE DO TEMPO VERBAL. TEMOS AI DUAS AÇÕES QUE ACONTECERAM EM UM PASSADO ANTES DE OUTRAS AÇÕES TAMBÉM NO PASSADO. </a:t>
            </a:r>
            <a:endParaRPr lang="pt-BR" sz="2200" b="1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56519"/>
              </p:ext>
            </p:extLst>
          </p:nvPr>
        </p:nvGraphicFramePr>
        <p:xfrm>
          <a:off x="5029200" y="5619131"/>
          <a:ext cx="4321280" cy="85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049"/>
                <a:gridCol w="1074216"/>
                <a:gridCol w="1770015"/>
              </a:tblGrid>
              <a:tr h="426478">
                <a:tc>
                  <a:txBody>
                    <a:bodyPr/>
                    <a:lstStyle/>
                    <a:p>
                      <a:r>
                        <a:rPr lang="pt-BR" dirty="0" smtClean="0"/>
                        <a:t>SUBJECT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HAVE +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PARTICIPLE</a:t>
                      </a:r>
                      <a:endParaRPr lang="pt-BR" dirty="0"/>
                    </a:p>
                  </a:txBody>
                  <a:tcPr/>
                </a:tc>
              </a:tr>
              <a:tr h="42893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HE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HAD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BEEN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06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652" y="173182"/>
            <a:ext cx="8596668" cy="710045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ASSUNTOS: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652" y="1165123"/>
            <a:ext cx="8981767" cy="4630994"/>
          </a:xfrm>
        </p:spPr>
        <p:txBody>
          <a:bodyPr>
            <a:normAutofit/>
          </a:bodyPr>
          <a:lstStyle/>
          <a:p>
            <a:r>
              <a:rPr lang="pt-BR" sz="2500" dirty="0" smtClean="0">
                <a:solidFill>
                  <a:srgbClr val="FF0000"/>
                </a:solidFill>
              </a:rPr>
              <a:t>GRUPO 5: </a:t>
            </a:r>
            <a:r>
              <a:rPr lang="pt-BR" sz="2500" dirty="0" smtClean="0"/>
              <a:t>PAST PERFECT, FORMAS DO PARTICÍPIO (REGULARES E IRREGULARES), INTERROGATIVA E NEGATIVA;</a:t>
            </a:r>
            <a:endParaRPr lang="pt-BR" sz="2500" dirty="0"/>
          </a:p>
          <a:p>
            <a:r>
              <a:rPr lang="pt-BR" sz="2500" dirty="0" smtClean="0">
                <a:solidFill>
                  <a:srgbClr val="FF0000"/>
                </a:solidFill>
              </a:rPr>
              <a:t>GRUPO 6: </a:t>
            </a:r>
            <a:r>
              <a:rPr lang="pt-BR" sz="2500" dirty="0" smtClean="0"/>
              <a:t>PAST PROGRESSIVE X SIMPLE PAST, DIFERENÇAS DE USO, QUESTION TAG (PASSADO DE TO BE, PASSADO PROGRESSIVO E PASSADO SIMPLES)</a:t>
            </a:r>
          </a:p>
          <a:p>
            <a:r>
              <a:rPr lang="pt-BR" sz="2500" dirty="0" smtClean="0">
                <a:solidFill>
                  <a:srgbClr val="FF0000"/>
                </a:solidFill>
              </a:rPr>
              <a:t>GRUPO 7: </a:t>
            </a:r>
            <a:r>
              <a:rPr lang="pt-BR" sz="2500" dirty="0" smtClean="0"/>
              <a:t>PAST PERFECT X SIMPLE PAST, DIFERENÇAS </a:t>
            </a:r>
            <a:r>
              <a:rPr lang="pt-BR" sz="2500" dirty="0"/>
              <a:t>DE USO, QUESTION TAG (PASSADO </a:t>
            </a:r>
            <a:r>
              <a:rPr lang="pt-BR" sz="2500" dirty="0" smtClean="0"/>
              <a:t>SIMPLES, PASSADO PROGRESSIVO, PRESENTE PERFEITO E PASSADO PERFEITO)</a:t>
            </a:r>
          </a:p>
          <a:p>
            <a:r>
              <a:rPr lang="pt-BR" sz="2500" dirty="0" smtClean="0">
                <a:solidFill>
                  <a:srgbClr val="FF0000"/>
                </a:solidFill>
              </a:rPr>
              <a:t>GRUPO 8: </a:t>
            </a:r>
            <a:r>
              <a:rPr lang="pt-BR" sz="2500" dirty="0" smtClean="0"/>
              <a:t>PERGUNTAS NO PASSADO, PRONOMES INTERROGATIVOS E RESPOSTAS CURTAS NO PASSADO. 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349858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7454" y="833170"/>
            <a:ext cx="3759583" cy="710045"/>
          </a:xfrm>
        </p:spPr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COMPONENTES: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0468" y="1917290"/>
            <a:ext cx="11224280" cy="4940709"/>
          </a:xfrm>
        </p:spPr>
        <p:txBody>
          <a:bodyPr>
            <a:normAutofit/>
          </a:bodyPr>
          <a:lstStyle/>
          <a:p>
            <a:r>
              <a:rPr lang="pt-BR" sz="2500" dirty="0">
                <a:solidFill>
                  <a:srgbClr val="FF0000"/>
                </a:solidFill>
              </a:rPr>
              <a:t>GRUPO 1: </a:t>
            </a:r>
            <a:r>
              <a:rPr lang="pt-BR" sz="2500" dirty="0" smtClean="0"/>
              <a:t>Viviane, Clayton, Bruno, Fernando, Virna e Ana Beatriz.</a:t>
            </a:r>
            <a:endParaRPr lang="pt-BR" sz="2500" dirty="0"/>
          </a:p>
          <a:p>
            <a:r>
              <a:rPr lang="pt-BR" sz="2500" dirty="0">
                <a:solidFill>
                  <a:srgbClr val="FF0000"/>
                </a:solidFill>
              </a:rPr>
              <a:t>GRUPO 2: </a:t>
            </a:r>
            <a:r>
              <a:rPr lang="pt-BR" sz="2500" dirty="0" smtClean="0"/>
              <a:t>Carlos Daniel, José </a:t>
            </a:r>
            <a:r>
              <a:rPr lang="pt-BR" sz="2500" dirty="0" err="1" smtClean="0"/>
              <a:t>Alyson</a:t>
            </a:r>
            <a:r>
              <a:rPr lang="pt-BR" sz="2500" dirty="0" smtClean="0"/>
              <a:t>, </a:t>
            </a:r>
            <a:r>
              <a:rPr lang="pt-BR" sz="2500" dirty="0" err="1" smtClean="0"/>
              <a:t>Rallyson</a:t>
            </a:r>
            <a:r>
              <a:rPr lang="pt-BR" sz="2500" dirty="0" smtClean="0"/>
              <a:t>, Vinicius, </a:t>
            </a:r>
            <a:r>
              <a:rPr lang="pt-BR" sz="2500" dirty="0" err="1" smtClean="0"/>
              <a:t>Joalison</a:t>
            </a:r>
            <a:r>
              <a:rPr lang="pt-BR" sz="2500" dirty="0" smtClean="0"/>
              <a:t>.</a:t>
            </a:r>
            <a:endParaRPr lang="pt-BR" sz="2500" dirty="0"/>
          </a:p>
          <a:p>
            <a:r>
              <a:rPr lang="pt-BR" sz="2500" dirty="0">
                <a:solidFill>
                  <a:srgbClr val="FF0000"/>
                </a:solidFill>
              </a:rPr>
              <a:t>GRUPO 3</a:t>
            </a:r>
            <a:r>
              <a:rPr lang="pt-BR" sz="2500" dirty="0" smtClean="0">
                <a:solidFill>
                  <a:srgbClr val="FF0000"/>
                </a:solidFill>
              </a:rPr>
              <a:t>: </a:t>
            </a:r>
            <a:r>
              <a:rPr lang="pt-BR" sz="2500" dirty="0" smtClean="0"/>
              <a:t>Douglas, Luigi, Eliezer, Maria Raquel, Vitória </a:t>
            </a:r>
            <a:r>
              <a:rPr lang="pt-BR" sz="2500" dirty="0" err="1" smtClean="0"/>
              <a:t>Taluany</a:t>
            </a:r>
            <a:r>
              <a:rPr lang="pt-BR" sz="2500" dirty="0" smtClean="0"/>
              <a:t>. </a:t>
            </a:r>
            <a:endParaRPr lang="pt-BR" sz="2500" dirty="0"/>
          </a:p>
          <a:p>
            <a:r>
              <a:rPr lang="pt-BR" sz="2500" dirty="0">
                <a:solidFill>
                  <a:srgbClr val="FF0000"/>
                </a:solidFill>
              </a:rPr>
              <a:t>GRUPO 4: </a:t>
            </a:r>
            <a:r>
              <a:rPr lang="pt-BR" sz="2500" dirty="0" smtClean="0"/>
              <a:t>Nicolas, Sérgio, João Batista, </a:t>
            </a:r>
            <a:r>
              <a:rPr lang="pt-BR" sz="2500" dirty="0" err="1" smtClean="0"/>
              <a:t>Luis</a:t>
            </a:r>
            <a:r>
              <a:rPr lang="pt-BR" sz="2500" dirty="0" smtClean="0"/>
              <a:t> Eduardo, </a:t>
            </a:r>
            <a:r>
              <a:rPr lang="pt-BR" sz="2500" dirty="0" err="1" smtClean="0"/>
              <a:t>Joalison</a:t>
            </a:r>
            <a:r>
              <a:rPr lang="pt-BR" sz="2500" dirty="0" smtClean="0"/>
              <a:t>, </a:t>
            </a:r>
            <a:r>
              <a:rPr lang="pt-BR" sz="2500" dirty="0" err="1" smtClean="0"/>
              <a:t>Jobel</a:t>
            </a:r>
            <a:r>
              <a:rPr lang="pt-BR" sz="2500" dirty="0" smtClean="0"/>
              <a:t>.</a:t>
            </a:r>
            <a:endParaRPr lang="pt-BR" sz="2500" dirty="0"/>
          </a:p>
          <a:p>
            <a:r>
              <a:rPr lang="pt-BR" sz="2500" dirty="0">
                <a:solidFill>
                  <a:srgbClr val="FF0000"/>
                </a:solidFill>
              </a:rPr>
              <a:t>GRUPO 5</a:t>
            </a:r>
            <a:r>
              <a:rPr lang="pt-BR" sz="2500" dirty="0" smtClean="0">
                <a:solidFill>
                  <a:srgbClr val="FF0000"/>
                </a:solidFill>
              </a:rPr>
              <a:t>: </a:t>
            </a:r>
            <a:r>
              <a:rPr lang="pt-BR" sz="2500" dirty="0" smtClean="0"/>
              <a:t>Túlio </a:t>
            </a:r>
            <a:r>
              <a:rPr lang="pt-BR" sz="2500" dirty="0" err="1" smtClean="0"/>
              <a:t>Ronivon</a:t>
            </a:r>
            <a:r>
              <a:rPr lang="pt-BR" sz="2500" dirty="0" smtClean="0"/>
              <a:t>, Odair, Clarice, </a:t>
            </a:r>
            <a:r>
              <a:rPr lang="pt-BR" sz="2500" dirty="0" err="1" smtClean="0"/>
              <a:t>Ericy</a:t>
            </a:r>
            <a:r>
              <a:rPr lang="pt-BR" sz="2500" dirty="0" smtClean="0"/>
              <a:t>.</a:t>
            </a:r>
            <a:endParaRPr lang="pt-BR" sz="2500" dirty="0"/>
          </a:p>
          <a:p>
            <a:r>
              <a:rPr lang="pt-BR" sz="2500" dirty="0" smtClean="0">
                <a:solidFill>
                  <a:srgbClr val="FF0000"/>
                </a:solidFill>
              </a:rPr>
              <a:t>GRUPO 6: </a:t>
            </a:r>
            <a:r>
              <a:rPr lang="pt-BR" sz="2500" dirty="0" err="1" smtClean="0"/>
              <a:t>Alyce</a:t>
            </a:r>
            <a:r>
              <a:rPr lang="pt-BR" sz="2500" dirty="0" smtClean="0"/>
              <a:t>, Lucas, Guilherme, </a:t>
            </a:r>
            <a:r>
              <a:rPr lang="pt-BR" sz="2500" dirty="0" err="1" smtClean="0"/>
              <a:t>Jadilson</a:t>
            </a:r>
            <a:r>
              <a:rPr lang="pt-BR" sz="2500" dirty="0" smtClean="0"/>
              <a:t>, </a:t>
            </a:r>
            <a:r>
              <a:rPr lang="pt-BR" sz="2500" dirty="0" err="1" smtClean="0"/>
              <a:t>Jamily</a:t>
            </a:r>
            <a:r>
              <a:rPr lang="pt-BR" sz="2500" dirty="0" smtClean="0"/>
              <a:t>, </a:t>
            </a:r>
            <a:r>
              <a:rPr lang="pt-BR" sz="2500" dirty="0" err="1" smtClean="0"/>
              <a:t>Thervyson</a:t>
            </a:r>
            <a:r>
              <a:rPr lang="pt-BR" sz="2500" dirty="0" smtClean="0"/>
              <a:t>.</a:t>
            </a:r>
          </a:p>
          <a:p>
            <a:r>
              <a:rPr lang="pt-BR" sz="2500" dirty="0" smtClean="0">
                <a:solidFill>
                  <a:srgbClr val="FF0000"/>
                </a:solidFill>
              </a:rPr>
              <a:t>GRUPO 7: </a:t>
            </a:r>
            <a:r>
              <a:rPr lang="pt-BR" sz="2500" dirty="0" smtClean="0"/>
              <a:t>Marcelo, Débora, Heitor, Ana Beatriz Duarte, Jeová. </a:t>
            </a:r>
          </a:p>
          <a:p>
            <a:r>
              <a:rPr lang="pt-BR" sz="2500" dirty="0" smtClean="0">
                <a:solidFill>
                  <a:srgbClr val="FF0000"/>
                </a:solidFill>
              </a:rPr>
              <a:t>GRUPO 8: </a:t>
            </a:r>
            <a:r>
              <a:rPr lang="pt-BR" sz="2500" dirty="0" err="1" smtClean="0"/>
              <a:t>Grazielly</a:t>
            </a:r>
            <a:r>
              <a:rPr lang="pt-BR" sz="2500" dirty="0" smtClean="0"/>
              <a:t>, </a:t>
            </a:r>
            <a:r>
              <a:rPr lang="pt-BR" sz="2500" dirty="0" err="1" smtClean="0"/>
              <a:t>Aysha</a:t>
            </a:r>
            <a:r>
              <a:rPr lang="pt-BR" sz="2500" dirty="0" smtClean="0"/>
              <a:t>, </a:t>
            </a:r>
            <a:r>
              <a:rPr lang="pt-BR" sz="2500" dirty="0" err="1" smtClean="0"/>
              <a:t>Isabelly</a:t>
            </a:r>
            <a:r>
              <a:rPr lang="pt-BR" sz="2500" dirty="0" smtClean="0"/>
              <a:t>, </a:t>
            </a:r>
            <a:r>
              <a:rPr lang="pt-BR" sz="2500" dirty="0" err="1" smtClean="0"/>
              <a:t>Ricaely</a:t>
            </a:r>
            <a:r>
              <a:rPr lang="pt-BR" sz="2500" dirty="0" smtClean="0"/>
              <a:t>, Ana Gabrielle, Maria Beatriz.</a:t>
            </a:r>
          </a:p>
        </p:txBody>
      </p:sp>
    </p:spTree>
    <p:extLst>
      <p:ext uri="{BB962C8B-B14F-4D97-AF65-F5344CB8AC3E}">
        <p14:creationId xmlns:p14="http://schemas.microsoft.com/office/powerpoint/2010/main" val="32087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652" y="173182"/>
            <a:ext cx="8596668" cy="710045"/>
          </a:xfrm>
        </p:spPr>
        <p:txBody>
          <a:bodyPr/>
          <a:lstStyle/>
          <a:p>
            <a:r>
              <a:rPr lang="pt-BR" dirty="0" smtClean="0"/>
              <a:t>TODOS OS GRUPOS: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652" y="883227"/>
            <a:ext cx="10482503" cy="5400964"/>
          </a:xfrm>
        </p:spPr>
        <p:txBody>
          <a:bodyPr>
            <a:normAutofit lnSpcReduction="10000"/>
          </a:bodyPr>
          <a:lstStyle/>
          <a:p>
            <a:r>
              <a:rPr lang="pt-BR" sz="2500" dirty="0" smtClean="0"/>
              <a:t>UTILIZAR SÉRIES OU FILMES;</a:t>
            </a:r>
          </a:p>
          <a:p>
            <a:r>
              <a:rPr lang="pt-BR" sz="2500" dirty="0" smtClean="0"/>
              <a:t>TRAZER EXEMPLOS DO ASSUNTO DENTRO DO EPISÓDIO DA SÉRIE;</a:t>
            </a:r>
            <a:endParaRPr lang="pt-BR" sz="2500" dirty="0"/>
          </a:p>
          <a:p>
            <a:r>
              <a:rPr lang="pt-BR" sz="2500" dirty="0" smtClean="0"/>
              <a:t>FAZER ATIVIDADES PARA A TURMA E DEPOIS DAR UMA NOTA;</a:t>
            </a:r>
          </a:p>
          <a:p>
            <a:r>
              <a:rPr lang="pt-BR" sz="2500" dirty="0" smtClean="0"/>
              <a:t>OS EXERCÍCIOS DEVEM SER FEITOS EM DUAS PARTES:</a:t>
            </a:r>
          </a:p>
          <a:p>
            <a:r>
              <a:rPr lang="pt-BR" sz="2500" dirty="0" smtClean="0"/>
              <a:t>1º FAZER PERGUNTAS SOBRE A CENA DA SÉRIE;</a:t>
            </a:r>
          </a:p>
          <a:p>
            <a:r>
              <a:rPr lang="pt-BR" sz="2500" dirty="0" smtClean="0"/>
              <a:t>2º FAZER PERGUNTAS SOBRE O CONTEÚDO;</a:t>
            </a:r>
          </a:p>
          <a:p>
            <a:r>
              <a:rPr lang="pt-BR" sz="2500" dirty="0" smtClean="0"/>
              <a:t>O EXERCÍCIO PODE SER EM GRUPOS, PODE SER DINÂMICAS. </a:t>
            </a:r>
          </a:p>
          <a:p>
            <a:r>
              <a:rPr lang="pt-BR" sz="2500" dirty="0" smtClean="0"/>
              <a:t>OS ALUNOS PODEM DIVIDIR A APRESENTAÇÃO ASSIM:</a:t>
            </a:r>
          </a:p>
          <a:p>
            <a:r>
              <a:rPr lang="pt-BR" sz="2500" dirty="0" smtClean="0"/>
              <a:t>2 EXPLICAM O CONTEÚDO GRAMATICAL;</a:t>
            </a:r>
          </a:p>
          <a:p>
            <a:r>
              <a:rPr lang="pt-BR" sz="2500" dirty="0" smtClean="0"/>
              <a:t>2 TRABALHARAM MOSTRANDO NA CENA DO EPISÓDIO OS EXEMPLOS;</a:t>
            </a:r>
          </a:p>
          <a:p>
            <a:r>
              <a:rPr lang="pt-BR" sz="2500" dirty="0" smtClean="0"/>
              <a:t>2 TOMAM CONTA DO EXERCÍCIO COM A TURMA. </a:t>
            </a:r>
          </a:p>
          <a:p>
            <a:endParaRPr lang="pt-BR" sz="2500" dirty="0" smtClean="0"/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899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90058" y="2468679"/>
            <a:ext cx="8615827" cy="2059075"/>
          </a:xfrm>
        </p:spPr>
        <p:txBody>
          <a:bodyPr>
            <a:noAutofit/>
          </a:bodyPr>
          <a:lstStyle/>
          <a:p>
            <a:r>
              <a:rPr lang="pt-BR" sz="3500" b="1" dirty="0" smtClean="0">
                <a:solidFill>
                  <a:srgbClr val="FF0000"/>
                </a:solidFill>
              </a:rPr>
              <a:t>VOCÊ ASSITIRÁ UM CENA DE UMA SÉRIE, IDENTIFIQUE NA LEGENDA AS FORMAS DE PASSADO.</a:t>
            </a:r>
            <a:endParaRPr lang="pt-BR" sz="3500" b="1" dirty="0"/>
          </a:p>
        </p:txBody>
      </p:sp>
    </p:spTree>
    <p:extLst>
      <p:ext uri="{BB962C8B-B14F-4D97-AF65-F5344CB8AC3E}">
        <p14:creationId xmlns:p14="http://schemas.microsoft.com/office/powerpoint/2010/main" val="42636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5" y="137652"/>
            <a:ext cx="8701549" cy="5348748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728030"/>
              </p:ext>
            </p:extLst>
          </p:nvPr>
        </p:nvGraphicFramePr>
        <p:xfrm>
          <a:off x="3038166" y="5707626"/>
          <a:ext cx="4747341" cy="1004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47"/>
                <a:gridCol w="1582447"/>
                <a:gridCol w="1582447"/>
              </a:tblGrid>
              <a:tr h="502073">
                <a:tc>
                  <a:txBody>
                    <a:bodyPr/>
                    <a:lstStyle/>
                    <a:p>
                      <a:r>
                        <a:rPr lang="pt-BR" dirty="0" smtClean="0"/>
                        <a:t>PRESENT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PAST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PARTICPLE</a:t>
                      </a:r>
                      <a:endParaRPr lang="pt-BR" dirty="0"/>
                    </a:p>
                  </a:txBody>
                  <a:tcPr/>
                </a:tc>
              </a:tr>
              <a:tr h="502073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DID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</a:t>
                      </a:r>
                      <a:endParaRPr lang="pt-B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648929" y="294968"/>
            <a:ext cx="6961239" cy="73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PAST TENSE – IRREGULAR VERBS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47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513</TotalTime>
  <Words>1766</Words>
  <Application>Microsoft Office PowerPoint</Application>
  <PresentationFormat>Personalizar</PresentationFormat>
  <Paragraphs>355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Facetado</vt:lpstr>
      <vt:lpstr>SEMINÁRIOS DE LÍNGUA INGLESA 2019</vt:lpstr>
      <vt:lpstr>DATAS:</vt:lpstr>
      <vt:lpstr>TODOS OS GRUPOS DEVEM FAZER ATIVIDADES UTILIZANDO SÉRIES (PARTES DE SÉRIES OU FILMES)</vt:lpstr>
      <vt:lpstr>ASSUNTOS:</vt:lpstr>
      <vt:lpstr>ASSUNTOS:</vt:lpstr>
      <vt:lpstr>COMPONENTES:</vt:lpstr>
      <vt:lpstr>TODOS OS GRUPOS: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SEMINÁRIOS DE LÍNGUA INGLESA 2019</dc:title>
  <dc:creator>Cristiane de Brito Cruz</dc:creator>
  <cp:lastModifiedBy>Cristiane de Brito Cruz</cp:lastModifiedBy>
  <cp:revision>67</cp:revision>
  <dcterms:created xsi:type="dcterms:W3CDTF">2019-03-18T11:06:46Z</dcterms:created>
  <dcterms:modified xsi:type="dcterms:W3CDTF">2019-03-22T00:40:49Z</dcterms:modified>
</cp:coreProperties>
</file>