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81" r:id="rId4"/>
    <p:sldId id="282" r:id="rId5"/>
    <p:sldId id="283" r:id="rId6"/>
    <p:sldId id="284" r:id="rId7"/>
    <p:sldId id="287" r:id="rId8"/>
    <p:sldId id="275" r:id="rId9"/>
    <p:sldId id="276" r:id="rId10"/>
    <p:sldId id="279" r:id="rId11"/>
    <p:sldId id="280" r:id="rId12"/>
    <p:sldId id="268" r:id="rId13"/>
    <p:sldId id="269" r:id="rId14"/>
    <p:sldId id="285" r:id="rId15"/>
    <p:sldId id="270" r:id="rId16"/>
    <p:sldId id="271" r:id="rId17"/>
    <p:sldId id="286" r:id="rId18"/>
    <p:sldId id="272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5EF"/>
    <a:srgbClr val="DE3EE2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50" d="100"/>
          <a:sy n="50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1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8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9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27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9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9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9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1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8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7B9AA-766D-42C6-BB48-032E14448385}" type="datetimeFigureOut">
              <a:rPr lang="pt-BR" smtClean="0"/>
              <a:t>11/02/2019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5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36" y="1884487"/>
            <a:ext cx="609774" cy="6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3547" y="0"/>
            <a:ext cx="4144977" cy="963504"/>
          </a:xfrm>
        </p:spPr>
        <p:txBody>
          <a:bodyPr>
            <a:normAutofit fontScale="90000"/>
          </a:bodyPr>
          <a:lstStyle/>
          <a:p>
            <a:r>
              <a:rPr lang="pt-BR" sz="6000" b="1" dirty="0" err="1" smtClean="0"/>
              <a:t>English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Class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3713" y="1240503"/>
            <a:ext cx="6791459" cy="535348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300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  <a:endParaRPr lang="pt-BR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1362455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2534524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3099626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704" y="4259091"/>
            <a:ext cx="576886" cy="6064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034" y="4859057"/>
            <a:ext cx="1022705" cy="589167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03" y="5325570"/>
            <a:ext cx="1536340" cy="1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698816" y="686505"/>
            <a:ext cx="52373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err="1">
                <a:solidFill>
                  <a:srgbClr val="002060"/>
                </a:solidFill>
              </a:rPr>
              <a:t>Teacher</a:t>
            </a:r>
            <a:r>
              <a:rPr lang="pt-BR" sz="3000" b="1" dirty="0">
                <a:solidFill>
                  <a:srgbClr val="002060"/>
                </a:solidFill>
              </a:rPr>
              <a:t> Cristiane de Brito Cruz</a:t>
            </a:r>
          </a:p>
        </p:txBody>
      </p:sp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36" y="3760821"/>
            <a:ext cx="523531" cy="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744" y="2999635"/>
            <a:ext cx="2319560" cy="110558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FF"/>
                </a:solidFill>
              </a:rPr>
              <a:t>Important</a:t>
            </a:r>
            <a:r>
              <a:rPr lang="pt-BR" b="1" dirty="0" smtClean="0">
                <a:solidFill>
                  <a:srgbClr val="FF00FF"/>
                </a:solidFill>
              </a:rPr>
              <a:t>  </a:t>
            </a:r>
            <a:r>
              <a:rPr lang="pt-BR" b="1" dirty="0" err="1" smtClean="0">
                <a:solidFill>
                  <a:srgbClr val="FF00FF"/>
                </a:solidFill>
              </a:rPr>
              <a:t>Tips</a:t>
            </a:r>
            <a:endParaRPr lang="pt-BR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97" y="669512"/>
            <a:ext cx="2509011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757901" y="2478894"/>
            <a:ext cx="921799" cy="674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543297" y="2173807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Study</a:t>
            </a:r>
            <a:r>
              <a:rPr lang="pt-BR" sz="3000" b="1" dirty="0" smtClean="0"/>
              <a:t> hard</a:t>
            </a:r>
            <a:endParaRPr lang="pt-BR" sz="3000" b="1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63" y="0"/>
            <a:ext cx="3053618" cy="15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575725" y="1526809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err="1" smtClean="0"/>
              <a:t>Pay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attention</a:t>
            </a:r>
            <a:endParaRPr lang="pt-BR" sz="32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752968" y="2135340"/>
            <a:ext cx="25571" cy="816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Resultado de imagem para activ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53" y="0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V="1">
            <a:off x="6851807" y="2370580"/>
            <a:ext cx="964426" cy="750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30" y="2861978"/>
            <a:ext cx="2235544" cy="1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611239" y="4497742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Schedule</a:t>
            </a:r>
            <a:endParaRPr lang="pt-BR" sz="3000" b="1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4052308" y="3800780"/>
            <a:ext cx="915602" cy="232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10" y="4761966"/>
            <a:ext cx="2196138" cy="1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H="1">
            <a:off x="5268818" y="4105218"/>
            <a:ext cx="175872" cy="520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4575725" y="6131050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C.A.</a:t>
            </a:r>
            <a:endParaRPr lang="pt-BR" sz="3000" b="1" dirty="0"/>
          </a:p>
        </p:txBody>
      </p:sp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55" y="4456758"/>
            <a:ext cx="2596764" cy="17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6936722" y="6188415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Friends</a:t>
            </a:r>
            <a:endParaRPr lang="pt-BR" sz="3000" b="1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6164955" y="4049229"/>
            <a:ext cx="435058" cy="463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8" name="Picture 14" descr="Resultado de imagem para due ti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16" y="2321463"/>
            <a:ext cx="3057444" cy="18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9553283" y="4199411"/>
            <a:ext cx="2001402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Due</a:t>
            </a:r>
            <a:r>
              <a:rPr lang="pt-BR" sz="3000" b="1" dirty="0" smtClean="0"/>
              <a:t> time</a:t>
            </a:r>
            <a:endParaRPr lang="pt-BR" sz="300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6851807" y="3438918"/>
            <a:ext cx="2053056" cy="204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4855" y="2987896"/>
            <a:ext cx="2319560" cy="110558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FF"/>
                </a:solidFill>
              </a:rPr>
              <a:t>Please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  <a:r>
              <a:rPr lang="pt-BR" b="1" dirty="0" err="1" smtClean="0">
                <a:solidFill>
                  <a:srgbClr val="FF00FF"/>
                </a:solidFill>
              </a:rPr>
              <a:t>don’t</a:t>
            </a:r>
            <a:endParaRPr lang="pt-BR" b="1" dirty="0">
              <a:solidFill>
                <a:srgbClr val="FF00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4110525" y="2372557"/>
            <a:ext cx="1081006" cy="860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592658" y="2062088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Mobile </a:t>
            </a:r>
            <a:r>
              <a:rPr lang="pt-BR" sz="3000" b="1" dirty="0" err="1" smtClean="0"/>
              <a:t>phone</a:t>
            </a:r>
            <a:endParaRPr lang="pt-BR" sz="300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05953" y="1563245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/>
              <a:t>Social Media</a:t>
            </a:r>
            <a:endParaRPr lang="pt-BR" sz="32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894635" y="2062088"/>
            <a:ext cx="33363" cy="1045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575806" y="2292037"/>
            <a:ext cx="1202067" cy="845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07" y="2901353"/>
            <a:ext cx="2235544" cy="1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752906" y="4495782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Schedule</a:t>
            </a:r>
            <a:endParaRPr lang="pt-BR" sz="3000" b="1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3988037" y="3645037"/>
            <a:ext cx="1322046" cy="375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5410485" y="4103258"/>
            <a:ext cx="175872" cy="520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3988037" y="6259763"/>
            <a:ext cx="2644093" cy="5440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Bad</a:t>
            </a:r>
            <a:r>
              <a:rPr lang="pt-BR" sz="3000" b="1" dirty="0" smtClean="0"/>
              <a:t> Grades</a:t>
            </a:r>
            <a:endParaRPr lang="pt-BR" sz="3000" b="1" dirty="0"/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8566003" y="4228433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Angel </a:t>
            </a:r>
            <a:r>
              <a:rPr lang="pt-BR" sz="3000" b="1" dirty="0" err="1" smtClean="0"/>
              <a:t>or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Devil</a:t>
            </a:r>
            <a:endParaRPr lang="pt-BR" sz="300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6559526" y="3470224"/>
            <a:ext cx="1867559" cy="7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Resultado de imagem para mobi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80" y="484997"/>
            <a:ext cx="2672071" cy="16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86" y="18675"/>
            <a:ext cx="3200625" cy="16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tal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13" y="197280"/>
            <a:ext cx="2757025" cy="18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7905647" y="1923164"/>
            <a:ext cx="1752704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err="1" smtClean="0"/>
              <a:t>Talking</a:t>
            </a:r>
            <a:endParaRPr lang="pt-BR" sz="3200" b="1" dirty="0"/>
          </a:p>
        </p:txBody>
      </p:sp>
      <p:pic>
        <p:nvPicPr>
          <p:cNvPr id="2056" name="Picture 8" descr="Resultado de imagem para bad behavi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23118"/>
          <a:stretch/>
        </p:blipFill>
        <p:spPr bwMode="auto">
          <a:xfrm>
            <a:off x="8838525" y="2562511"/>
            <a:ext cx="1983347" cy="169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gra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68" y="4670684"/>
            <a:ext cx="2732358" cy="1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81" y="4670684"/>
            <a:ext cx="1515463" cy="15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de seta reta 32"/>
          <p:cNvCxnSpPr/>
          <p:nvPr/>
        </p:nvCxnSpPr>
        <p:spPr>
          <a:xfrm>
            <a:off x="6471261" y="4027321"/>
            <a:ext cx="668218" cy="468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ítulo 1"/>
          <p:cNvSpPr txBox="1">
            <a:spLocks/>
          </p:cNvSpPr>
          <p:nvPr/>
        </p:nvSpPr>
        <p:spPr>
          <a:xfrm>
            <a:off x="6875781" y="6155674"/>
            <a:ext cx="1752704" cy="648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err="1" smtClean="0"/>
              <a:t>Doubts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29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3495" y="573111"/>
            <a:ext cx="4945486" cy="6162539"/>
          </a:xfrm>
        </p:spPr>
        <p:txBody>
          <a:bodyPr>
            <a:noAutofit/>
          </a:bodyPr>
          <a:lstStyle/>
          <a:p>
            <a:r>
              <a:rPr lang="pt-BR" sz="2500" b="1" dirty="0" smtClean="0"/>
              <a:t>EMENTA – INGLÊS I</a:t>
            </a:r>
            <a:endParaRPr lang="pt-BR" sz="2500" b="1" dirty="0"/>
          </a:p>
          <a:p>
            <a:r>
              <a:rPr lang="pt-BR" sz="2500" dirty="0"/>
              <a:t>Introdução à produção de sentido a partir de textos </a:t>
            </a:r>
            <a:r>
              <a:rPr lang="pt-BR" sz="2500" b="1" dirty="0">
                <a:solidFill>
                  <a:srgbClr val="FF0000"/>
                </a:solidFill>
              </a:rPr>
              <a:t>orais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e </a:t>
            </a:r>
            <a:r>
              <a:rPr lang="pt-BR" sz="2500" b="1" dirty="0">
                <a:solidFill>
                  <a:srgbClr val="FF0000"/>
                </a:solidFill>
              </a:rPr>
              <a:t>escritos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por meio de funções </a:t>
            </a:r>
            <a:r>
              <a:rPr lang="pt-BR" sz="2500" dirty="0" err="1"/>
              <a:t>sociocomunicativas</a:t>
            </a:r>
            <a:r>
              <a:rPr lang="pt-BR" sz="2500" dirty="0"/>
              <a:t>, </a:t>
            </a:r>
            <a:r>
              <a:rPr lang="pt-BR" sz="2500" dirty="0" smtClean="0"/>
              <a:t>estruturas básicas </a:t>
            </a:r>
            <a:r>
              <a:rPr lang="pt-BR" sz="2500" dirty="0"/>
              <a:t>da língua-alvo e gêneros textuais de diversos </a:t>
            </a:r>
            <a:r>
              <a:rPr lang="pt-BR" sz="2500" dirty="0" smtClean="0"/>
              <a:t>domínios</a:t>
            </a:r>
            <a:r>
              <a:rPr lang="pt-BR" sz="2500" dirty="0"/>
              <a:t>, considerando também as </a:t>
            </a:r>
            <a:r>
              <a:rPr lang="pt-BR" sz="2500" b="1" dirty="0">
                <a:solidFill>
                  <a:srgbClr val="FF0000"/>
                </a:solidFill>
              </a:rPr>
              <a:t>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/>
              <a:t>; reflexão acerca da influência da língua-alvo na construção </a:t>
            </a:r>
            <a:r>
              <a:rPr lang="pt-BR" sz="2500" dirty="0" err="1"/>
              <a:t>identitária</a:t>
            </a:r>
            <a:r>
              <a:rPr lang="pt-BR" sz="2500" dirty="0"/>
              <a:t> do aluno e de sua comunidade</a:t>
            </a:r>
            <a:r>
              <a:rPr lang="pt-BR" sz="2500" dirty="0" smtClean="0"/>
              <a:t>.</a:t>
            </a:r>
            <a:endParaRPr lang="pt-BR" sz="25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39438" y="788831"/>
            <a:ext cx="5447763" cy="5731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b="1" dirty="0" smtClean="0"/>
              <a:t>EMENTA – INGLÊS II</a:t>
            </a:r>
          </a:p>
          <a:p>
            <a:r>
              <a:rPr lang="pt-BR" sz="2500" dirty="0" smtClean="0"/>
              <a:t>Aprofundamento na produção de sentido a partir de textos </a:t>
            </a:r>
            <a:r>
              <a:rPr lang="pt-BR" sz="2500" b="1" dirty="0" smtClean="0">
                <a:solidFill>
                  <a:srgbClr val="FF0000"/>
                </a:solidFill>
              </a:rPr>
              <a:t>orais</a:t>
            </a:r>
            <a:r>
              <a:rPr lang="pt-BR" sz="2500" dirty="0" smtClean="0"/>
              <a:t> e </a:t>
            </a:r>
            <a:r>
              <a:rPr lang="pt-BR" sz="2500" b="1" dirty="0" smtClean="0">
                <a:solidFill>
                  <a:srgbClr val="FF0000"/>
                </a:solidFill>
              </a:rPr>
              <a:t>escritos</a:t>
            </a:r>
            <a:r>
              <a:rPr lang="pt-BR" sz="25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/>
              <a:t>por meio de funções </a:t>
            </a:r>
            <a:r>
              <a:rPr lang="pt-BR" sz="2500" dirty="0" err="1" smtClean="0"/>
              <a:t>sociocomunicativas</a:t>
            </a:r>
            <a:r>
              <a:rPr lang="pt-BR" sz="2500" dirty="0" smtClean="0"/>
              <a:t>, estruturas básicas da língua-alvo e gêneros textuais de diversos domínios, considerando também as 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 smtClean="0"/>
              <a:t>; reflexão acerca do caráter social, político e econômico da presença dominante da LI no mundo, capacitando o aluno a pensar criticamente essa presença.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3305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485664"/>
            <a:ext cx="5393448" cy="6130344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Objetivos – Inglês I </a:t>
            </a:r>
            <a:endParaRPr lang="pt-BR" sz="2200" b="1" dirty="0"/>
          </a:p>
          <a:p>
            <a:r>
              <a:rPr lang="pt-BR" sz="2200" dirty="0" smtClean="0"/>
              <a:t>Conhecer </a:t>
            </a:r>
            <a:r>
              <a:rPr lang="pt-BR" sz="2200" dirty="0"/>
              <a:t>a LI, utilizando-a como base para a </a:t>
            </a:r>
            <a:r>
              <a:rPr lang="pt-BR" sz="2200" b="1" dirty="0">
                <a:solidFill>
                  <a:srgbClr val="FF0000"/>
                </a:solidFill>
              </a:rPr>
              <a:t>reflexão sobre sua língua materna</a:t>
            </a:r>
            <a:r>
              <a:rPr lang="pt-BR" sz="2200" dirty="0"/>
              <a:t> e os </a:t>
            </a:r>
            <a:r>
              <a:rPr lang="pt-BR" sz="2200" b="1" dirty="0">
                <a:solidFill>
                  <a:srgbClr val="FF0000"/>
                </a:solidFill>
              </a:rPr>
              <a:t>aspectos culturais </a:t>
            </a:r>
            <a:r>
              <a:rPr lang="pt-BR" sz="2200" dirty="0"/>
              <a:t>que </a:t>
            </a:r>
            <a:r>
              <a:rPr lang="pt-BR" sz="2200" dirty="0" smtClean="0"/>
              <a:t>elas compreendem</a:t>
            </a:r>
            <a:r>
              <a:rPr lang="pt-BR" sz="2200" dirty="0"/>
              <a:t>, contribuindo para o resgate de identidade do aluno.</a:t>
            </a:r>
          </a:p>
          <a:p>
            <a:r>
              <a:rPr lang="pt-BR" sz="2200" b="1" dirty="0" smtClean="0">
                <a:solidFill>
                  <a:srgbClr val="FF0000"/>
                </a:solidFill>
              </a:rPr>
              <a:t>Definir </a:t>
            </a:r>
            <a:r>
              <a:rPr lang="pt-BR" sz="2200" b="1" dirty="0">
                <a:solidFill>
                  <a:srgbClr val="FF0000"/>
                </a:solidFill>
              </a:rPr>
              <a:t>a si mesmo na língua-alvo </a:t>
            </a:r>
            <a:r>
              <a:rPr lang="pt-BR" sz="2200" dirty="0"/>
              <a:t>(ser capaz de cumprimentar o outro adequadamente na língua-alvo, oralmente </a:t>
            </a:r>
            <a:r>
              <a:rPr lang="pt-BR" sz="2200" dirty="0" smtClean="0"/>
              <a:t>e por </a:t>
            </a:r>
            <a:r>
              <a:rPr lang="pt-BR" sz="2200" dirty="0"/>
              <a:t>escrito, dizer/perguntar nome, idade, estado civil, cidade natal e emprego; coisas ou pessoas que ama, </a:t>
            </a:r>
            <a:r>
              <a:rPr lang="pt-BR" sz="2200" dirty="0" smtClean="0"/>
              <a:t>gosta, não </a:t>
            </a:r>
            <a:r>
              <a:rPr lang="pt-BR" sz="2200" dirty="0"/>
              <a:t>gosta e detesta; suas atividades do dia a dia, sua rotina) 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r>
              <a:rPr lang="pt-BR" sz="2200" dirty="0" smtClean="0"/>
              <a:t>Dar </a:t>
            </a:r>
            <a:r>
              <a:rPr lang="pt-BR" sz="2200" dirty="0"/>
              <a:t>e seguir instruções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758609" y="225286"/>
            <a:ext cx="5035826" cy="6390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Produzir sentido a partir de elementos linguísticos e extralinguísticos de gêneros textuais (orais, escritos e/ou híbridos) na língua-alvo.</a:t>
            </a:r>
          </a:p>
          <a:p>
            <a:r>
              <a:rPr lang="pt-BR" sz="2200" dirty="0" smtClean="0"/>
              <a:t>Ampliar de modo autônomo o próprio vocabulário a partir de </a:t>
            </a:r>
            <a:r>
              <a:rPr lang="pt-BR" sz="2200" b="1" dirty="0" smtClean="0">
                <a:solidFill>
                  <a:srgbClr val="FF0000"/>
                </a:solidFill>
              </a:rPr>
              <a:t>estratégias de aprendizagem</a:t>
            </a:r>
            <a:r>
              <a:rPr lang="pt-BR" sz="2200" dirty="0" smtClean="0"/>
              <a:t> e compreensão, bem como do uso de </a:t>
            </a:r>
            <a:r>
              <a:rPr lang="pt-BR" sz="2200" b="1" dirty="0" smtClean="0">
                <a:solidFill>
                  <a:srgbClr val="FF0000"/>
                </a:solidFill>
              </a:rPr>
              <a:t>ferramentas de tradução eletrônicas</a:t>
            </a:r>
            <a:r>
              <a:rPr lang="pt-BR" sz="2200" dirty="0" smtClean="0"/>
              <a:t> e dicionários convencionais.</a:t>
            </a:r>
          </a:p>
          <a:p>
            <a:r>
              <a:rPr lang="pt-BR" sz="2200" dirty="0" smtClean="0"/>
              <a:t>Apropriar-se de elementos que auxiliem no processo de leitura, oralidade e escrita, tendo em vista 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autônoma e contínua.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3305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485664"/>
            <a:ext cx="5154909" cy="5239275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Objetivos – Inglês II </a:t>
            </a:r>
            <a:endParaRPr lang="pt-BR" sz="2200" b="1" dirty="0"/>
          </a:p>
          <a:p>
            <a:r>
              <a:rPr lang="pt-BR" sz="2200" dirty="0"/>
              <a:t>Conhecer a língua do outro, utilizando-a como base para a reflexão sobre sua língua materna e os aspectos culturais que ela compreende, contribuindo para o resgate de identidade do aluno.</a:t>
            </a:r>
          </a:p>
          <a:p>
            <a:r>
              <a:rPr lang="pt-BR" sz="2200" dirty="0" smtClean="0"/>
              <a:t>Situar </a:t>
            </a:r>
            <a:r>
              <a:rPr lang="pt-BR" sz="2200" dirty="0"/>
              <a:t>temporalmente suas ações (falar de coisas que fez, está fazendo e que planeja fazer/irá fazer) 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758609" y="225286"/>
            <a:ext cx="5035826" cy="6390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Produzir sentido a partir de elementos linguísticos e extralinguísticos de gêneros textuais (orais, escritos e/ou híbridos) na língua-alvo.</a:t>
            </a:r>
          </a:p>
          <a:p>
            <a:r>
              <a:rPr lang="pt-BR" sz="2200" dirty="0" smtClean="0"/>
              <a:t>Ampliar de modo autônomo o próprio vocabulário a partir de </a:t>
            </a:r>
            <a:r>
              <a:rPr lang="pt-BR" sz="2200" b="1" dirty="0" smtClean="0">
                <a:solidFill>
                  <a:srgbClr val="FF0000"/>
                </a:solidFill>
              </a:rPr>
              <a:t>estratégias de aprendizagem</a:t>
            </a:r>
            <a:r>
              <a:rPr lang="pt-BR" sz="2200" dirty="0" smtClean="0"/>
              <a:t> e compreensão, bem como do uso de </a:t>
            </a:r>
            <a:r>
              <a:rPr lang="pt-BR" sz="2200" b="1" dirty="0" smtClean="0">
                <a:solidFill>
                  <a:srgbClr val="FF0000"/>
                </a:solidFill>
              </a:rPr>
              <a:t>ferramentas de tradução eletrônicas</a:t>
            </a:r>
            <a:r>
              <a:rPr lang="pt-BR" sz="2200" dirty="0" smtClean="0"/>
              <a:t> e dicionários convencionais.</a:t>
            </a:r>
          </a:p>
          <a:p>
            <a:r>
              <a:rPr lang="pt-BR" sz="2200" dirty="0" smtClean="0"/>
              <a:t>Apropriar-se de elementos que auxiliem no processo de leitura, oralidade e escrita, tendo em vista 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autônoma e contínua.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4772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623" y="367048"/>
            <a:ext cx="5539221" cy="5885645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 </a:t>
            </a:r>
            <a:endParaRPr lang="pt-BR" sz="2200" b="1" dirty="0"/>
          </a:p>
          <a:p>
            <a:r>
              <a:rPr lang="pt-BR" sz="2200" b="1" dirty="0" smtClean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200" dirty="0" smtClean="0"/>
              <a:t> </a:t>
            </a:r>
            <a:r>
              <a:rPr lang="pt-BR" sz="2200" dirty="0"/>
              <a:t>Apresentar-se ao outro mencionando nome, idade, estado civil, naturalidade e profissão (e.g.: I </a:t>
            </a:r>
            <a:r>
              <a:rPr lang="pt-BR" sz="2200" dirty="0" err="1" smtClean="0"/>
              <a:t>am</a:t>
            </a:r>
            <a:r>
              <a:rPr lang="pt-BR" sz="2200" dirty="0" smtClean="0"/>
              <a:t> </a:t>
            </a:r>
            <a:r>
              <a:rPr lang="en-US" sz="2200" dirty="0" smtClean="0"/>
              <a:t>[name</a:t>
            </a:r>
            <a:r>
              <a:rPr lang="en-US" sz="2200" dirty="0"/>
              <a:t>]; I am [age]; I am [marital status]; I am from [hometown]; I am a/an [job]).</a:t>
            </a:r>
          </a:p>
          <a:p>
            <a:r>
              <a:rPr lang="pt-BR" sz="2200" dirty="0" smtClean="0"/>
              <a:t>Posicionar-se </a:t>
            </a:r>
            <a:r>
              <a:rPr lang="pt-BR" sz="2200" dirty="0"/>
              <a:t>em relação a diferentes tópicos (e.g.: I </a:t>
            </a:r>
            <a:r>
              <a:rPr lang="pt-BR" sz="2200" dirty="0" err="1"/>
              <a:t>love</a:t>
            </a:r>
            <a:r>
              <a:rPr lang="pt-BR" sz="2200" dirty="0"/>
              <a:t> [e.g.: </a:t>
            </a:r>
            <a:r>
              <a:rPr lang="pt-BR" sz="2200" dirty="0" err="1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like</a:t>
            </a:r>
            <a:r>
              <a:rPr lang="pt-BR" sz="2200" dirty="0"/>
              <a:t> [</a:t>
            </a:r>
            <a:r>
              <a:rPr lang="pt-BR" sz="2200" dirty="0" err="1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don’t</a:t>
            </a:r>
            <a:r>
              <a:rPr lang="pt-BR" sz="2200" dirty="0"/>
              <a:t> </a:t>
            </a:r>
            <a:r>
              <a:rPr lang="pt-BR" sz="2200" dirty="0" err="1" smtClean="0"/>
              <a:t>like</a:t>
            </a:r>
            <a:r>
              <a:rPr lang="pt-BR" sz="2200" dirty="0" smtClean="0"/>
              <a:t> [</a:t>
            </a:r>
            <a:r>
              <a:rPr lang="pt-BR" sz="2200" dirty="0" err="1" smtClean="0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hate</a:t>
            </a:r>
            <a:r>
              <a:rPr lang="pt-BR" sz="2200" dirty="0"/>
              <a:t> [</a:t>
            </a:r>
            <a:r>
              <a:rPr lang="pt-BR" sz="2200" dirty="0" err="1"/>
              <a:t>singer</a:t>
            </a:r>
            <a:r>
              <a:rPr lang="pt-BR" sz="2200" dirty="0"/>
              <a:t>]).</a:t>
            </a:r>
          </a:p>
          <a:p>
            <a:r>
              <a:rPr lang="en-US" sz="2200" dirty="0" err="1" smtClean="0"/>
              <a:t>Falar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a </a:t>
            </a:r>
            <a:r>
              <a:rPr lang="en-US" sz="2200" dirty="0" err="1"/>
              <a:t>própria</a:t>
            </a:r>
            <a:r>
              <a:rPr lang="en-US" sz="2200" dirty="0"/>
              <a:t> </a:t>
            </a:r>
            <a:r>
              <a:rPr lang="en-US" sz="2200" dirty="0" err="1"/>
              <a:t>rotina</a:t>
            </a:r>
            <a:r>
              <a:rPr lang="en-US" sz="2200" dirty="0"/>
              <a:t> (e.g.: On [e.g.: Mondays], I wake up, I get up, I take a shower… [</a:t>
            </a:r>
            <a:r>
              <a:rPr lang="en-US" sz="2200" dirty="0" err="1"/>
              <a:t>etc</a:t>
            </a:r>
            <a:r>
              <a:rPr lang="en-US" sz="2200" dirty="0" smtClean="0"/>
              <a:t>]).</a:t>
            </a:r>
            <a:endParaRPr lang="en-US" sz="2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665844" y="425003"/>
            <a:ext cx="5353878" cy="6136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Descobrir informações pessoais sobre o outro, como nome, idade, estado civil, naturalidade e profissão </a:t>
            </a:r>
            <a:r>
              <a:rPr lang="en-US" sz="2200" dirty="0" smtClean="0"/>
              <a:t>(e.g.: What is your name? How old are you? Are you single? Where are you from? What’s your job?).</a:t>
            </a:r>
          </a:p>
          <a:p>
            <a:r>
              <a:rPr lang="pt-BR" sz="2200" dirty="0" smtClean="0"/>
              <a:t>Descobrir as preferências do outro (e.g.: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[</a:t>
            </a:r>
            <a:r>
              <a:rPr lang="pt-BR" sz="2200" dirty="0" err="1" smtClean="0"/>
              <a:t>like</a:t>
            </a:r>
            <a:r>
              <a:rPr lang="pt-BR" sz="2200" dirty="0" smtClean="0"/>
              <a:t>] [e.g.: </a:t>
            </a:r>
            <a:r>
              <a:rPr lang="pt-BR" sz="2200" dirty="0" err="1" smtClean="0"/>
              <a:t>band</a:t>
            </a:r>
            <a:r>
              <a:rPr lang="pt-BR" sz="2200" dirty="0" smtClean="0"/>
              <a:t>]? </a:t>
            </a:r>
            <a:r>
              <a:rPr lang="pt-BR" sz="2200" dirty="0" err="1" smtClean="0"/>
              <a:t>What</a:t>
            </a:r>
            <a:r>
              <a:rPr lang="pt-BR" sz="2200" dirty="0" smtClean="0"/>
              <a:t> [</a:t>
            </a:r>
            <a:r>
              <a:rPr lang="pt-BR" sz="2200" dirty="0" err="1" smtClean="0"/>
              <a:t>bands</a:t>
            </a:r>
            <a:r>
              <a:rPr lang="pt-BR" sz="2200" dirty="0" smtClean="0"/>
              <a:t>]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[</a:t>
            </a:r>
            <a:r>
              <a:rPr lang="pt-BR" sz="2200" dirty="0" err="1" smtClean="0"/>
              <a:t>like</a:t>
            </a:r>
            <a:r>
              <a:rPr lang="pt-BR" sz="2200" dirty="0" smtClean="0"/>
              <a:t>]?).</a:t>
            </a:r>
          </a:p>
          <a:p>
            <a:r>
              <a:rPr lang="pt-BR" sz="2200" dirty="0" smtClean="0"/>
              <a:t>Descobrir informações sobre a rotina do outro (e.g.: </a:t>
            </a:r>
            <a:r>
              <a:rPr lang="pt-BR" sz="2200" dirty="0" err="1" smtClean="0"/>
              <a:t>What</a:t>
            </a:r>
            <a:r>
              <a:rPr lang="pt-BR" sz="2200" dirty="0" smtClean="0"/>
              <a:t>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</a:t>
            </a:r>
            <a:r>
              <a:rPr lang="pt-BR" sz="2200" dirty="0" err="1" smtClean="0"/>
              <a:t>usually</a:t>
            </a:r>
            <a:r>
              <a:rPr lang="pt-BR" sz="2200" dirty="0" smtClean="0"/>
              <a:t> do </a:t>
            </a:r>
            <a:r>
              <a:rPr lang="pt-BR" sz="2200" dirty="0" err="1" smtClean="0"/>
              <a:t>on</a:t>
            </a:r>
            <a:r>
              <a:rPr lang="pt-BR" sz="2200" dirty="0" smtClean="0"/>
              <a:t> [</a:t>
            </a:r>
            <a:r>
              <a:rPr lang="pt-BR" sz="2200" dirty="0" err="1" smtClean="0"/>
              <a:t>Mondays</a:t>
            </a:r>
            <a:r>
              <a:rPr lang="pt-BR" sz="2200" dirty="0" smtClean="0"/>
              <a:t>]?).</a:t>
            </a:r>
          </a:p>
          <a:p>
            <a:r>
              <a:rPr lang="pt-BR" sz="2200" dirty="0" smtClean="0"/>
              <a:t>Dar instruções (e.g.: </a:t>
            </a:r>
            <a:r>
              <a:rPr lang="pt-BR" sz="2200" dirty="0" err="1" smtClean="0"/>
              <a:t>Pay</a:t>
            </a:r>
            <a:r>
              <a:rPr lang="pt-BR" sz="2200" dirty="0" smtClean="0"/>
              <a:t> </a:t>
            </a:r>
            <a:r>
              <a:rPr lang="pt-BR" sz="2200" dirty="0" err="1" smtClean="0"/>
              <a:t>attention</a:t>
            </a:r>
            <a:r>
              <a:rPr lang="pt-BR" sz="2200" dirty="0" smtClean="0"/>
              <a:t>!).</a:t>
            </a:r>
          </a:p>
          <a:p>
            <a:r>
              <a:rPr lang="pt-BR" sz="2200" dirty="0" smtClean="0"/>
              <a:t>As funções acima relacionadas a uma terceira pessoa (masculina e feminina);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530" y="367048"/>
            <a:ext cx="10164417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</a:t>
            </a:r>
            <a:endParaRPr lang="pt-BR" sz="2200" b="1" dirty="0"/>
          </a:p>
          <a:p>
            <a:r>
              <a:rPr lang="pt-BR" sz="2200" b="1" dirty="0">
                <a:solidFill>
                  <a:srgbClr val="FF0000"/>
                </a:solidFill>
              </a:rPr>
              <a:t>• Vocabulário básico:</a:t>
            </a:r>
          </a:p>
          <a:p>
            <a:r>
              <a:rPr lang="pt-BR" sz="2200" dirty="0" smtClean="0"/>
              <a:t>Profissões</a:t>
            </a:r>
            <a:r>
              <a:rPr lang="pt-BR" sz="2200" dirty="0"/>
              <a:t>; números (relativos especialmente às idades dos alunos); estados civis; tipos de </a:t>
            </a:r>
            <a:r>
              <a:rPr lang="pt-BR" sz="2200" dirty="0" smtClean="0"/>
              <a:t>programas de </a:t>
            </a:r>
            <a:r>
              <a:rPr lang="pt-BR" sz="2200" dirty="0"/>
              <a:t>TV, tipos de filme, música e comida; esportes, disciplinas escolares.</a:t>
            </a:r>
          </a:p>
          <a:p>
            <a:r>
              <a:rPr lang="pt-BR" sz="2200" dirty="0" smtClean="0"/>
              <a:t>Dias </a:t>
            </a:r>
            <a:r>
              <a:rPr lang="pt-BR" sz="2200" dirty="0"/>
              <a:t>da semana; atividades relativas ao dia-a-dia dos alunos.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2879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7380" y="721217"/>
            <a:ext cx="5297510" cy="57246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II</a:t>
            </a:r>
            <a:endParaRPr lang="pt-BR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 </a:t>
            </a:r>
            <a:r>
              <a:rPr lang="en-US" sz="2200" dirty="0" err="1"/>
              <a:t>Falar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passados</a:t>
            </a:r>
            <a:r>
              <a:rPr lang="en-US" sz="2200" dirty="0"/>
              <a:t> (e.g.: What did you do [yesterday]? [Yesterday], I studied English, I watched TV and I went to work.).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Falar sobre o ações em andamento (e.g.: </a:t>
            </a:r>
            <a:r>
              <a:rPr lang="pt-BR" sz="2200" dirty="0" err="1"/>
              <a:t>What</a:t>
            </a:r>
            <a:r>
              <a:rPr lang="pt-BR" sz="2200" dirty="0"/>
              <a:t> are </a:t>
            </a:r>
            <a:r>
              <a:rPr lang="pt-BR" sz="2200" dirty="0" err="1"/>
              <a:t>you</a:t>
            </a:r>
            <a:r>
              <a:rPr lang="pt-BR" sz="2200" dirty="0"/>
              <a:t> </a:t>
            </a:r>
            <a:r>
              <a:rPr lang="pt-BR" sz="2200" dirty="0" err="1"/>
              <a:t>doing</a:t>
            </a:r>
            <a:r>
              <a:rPr lang="pt-BR" sz="2200" dirty="0"/>
              <a:t>? I </a:t>
            </a:r>
            <a:r>
              <a:rPr lang="pt-BR" sz="2200" dirty="0" err="1"/>
              <a:t>am</a:t>
            </a:r>
            <a:r>
              <a:rPr lang="pt-BR" sz="2200" dirty="0"/>
              <a:t> [</a:t>
            </a:r>
            <a:r>
              <a:rPr lang="pt-BR" sz="2200" dirty="0" err="1"/>
              <a:t>studying</a:t>
            </a:r>
            <a:r>
              <a:rPr lang="pt-BR" sz="2200" dirty="0"/>
              <a:t>].).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/>
              <a:t>Fazer</a:t>
            </a:r>
            <a:r>
              <a:rPr lang="en-US" sz="2200" dirty="0"/>
              <a:t> </a:t>
            </a:r>
            <a:r>
              <a:rPr lang="en-US" sz="2200" dirty="0" err="1"/>
              <a:t>planos</a:t>
            </a:r>
            <a:r>
              <a:rPr lang="en-US" sz="2200" dirty="0"/>
              <a:t> (e.g.: What are you going to do [tomorrow]? [Tomorrow] I am going to study.).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/>
              <a:t>Conjecturar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o future (e.g.: What will you do [in January]? [In January] I will travel.)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1707" y="90152"/>
            <a:ext cx="6100293" cy="67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/>
              <a:t>Bases Científico-Tecnológicas (Conteúdos)</a:t>
            </a:r>
            <a:r>
              <a:rPr lang="pt-BR" sz="2000" b="1" dirty="0"/>
              <a:t> – Inglês 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• </a:t>
            </a:r>
            <a:r>
              <a:rPr lang="pt-BR" sz="2200" b="1" dirty="0" smtClean="0">
                <a:solidFill>
                  <a:srgbClr val="FF0000"/>
                </a:solidFill>
              </a:rPr>
              <a:t>Vocabulário básico: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Profissões (em especial aquelas dos próprios alunos); números (relativos especialmente às idades dos alunos); estados civis; programas de TV, tipos de filme, música e comida; esportes, disciplinas escolares.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Dias da semana; atividades relativas ao dia-a-dia dos alunos.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A forma passada dos verbos trabalhados na disciplina de Língua Inglesa 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/>
              <a:t>Expressões</a:t>
            </a:r>
            <a:r>
              <a:rPr lang="en-US" sz="2200" dirty="0" smtClean="0"/>
              <a:t> de tempo (yesterday, last weekend, a week ago, tomorrow, today, tonight, now, tomorrow, next week, next month). </a:t>
            </a:r>
            <a:r>
              <a:rPr lang="pt-BR" sz="2200" dirty="0" smtClean="0"/>
              <a:t>o Meses do ano.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3195" y="302654"/>
            <a:ext cx="8706118" cy="5679583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</a:t>
            </a:r>
            <a:r>
              <a:rPr lang="pt-BR" sz="2200" b="1" dirty="0" smtClean="0"/>
              <a:t>Didáticos – Inglês I e II</a:t>
            </a:r>
            <a:endParaRPr lang="pt-BR" sz="2200" b="1" dirty="0"/>
          </a:p>
          <a:p>
            <a:r>
              <a:rPr lang="pt-BR" sz="2200" dirty="0"/>
              <a:t>• Aulas expositivas dialogadas.</a:t>
            </a:r>
          </a:p>
          <a:p>
            <a:r>
              <a:rPr lang="pt-BR" sz="2200" dirty="0"/>
              <a:t>• Atividades orais e escritas em sala de aula</a:t>
            </a:r>
          </a:p>
          <a:p>
            <a:r>
              <a:rPr lang="pt-BR" sz="2200" dirty="0"/>
              <a:t>• Projetos/Atividades envolvendo gêneros textuais de natureza lúdica (como música e vídeo), informativa (</a:t>
            </a:r>
            <a:r>
              <a:rPr lang="pt-BR" sz="2200" dirty="0" smtClean="0"/>
              <a:t>por exemplo</a:t>
            </a:r>
            <a:r>
              <a:rPr lang="pt-BR" sz="2200" dirty="0"/>
              <a:t>, notícias), literárias (como poemas curtos) e/ou técnica e científica.</a:t>
            </a:r>
          </a:p>
          <a:p>
            <a:r>
              <a:rPr lang="pt-BR" sz="2200" dirty="0"/>
              <a:t>• Acesso à Internet como elemento de pesquisa;</a:t>
            </a:r>
          </a:p>
          <a:p>
            <a:r>
              <a:rPr lang="pt-BR" sz="2200" dirty="0"/>
              <a:t>• Estudo dirigido de listas de vocabulário;</a:t>
            </a:r>
          </a:p>
          <a:p>
            <a:r>
              <a:rPr lang="pt-BR" sz="2200" dirty="0"/>
              <a:t>• Projetos/Atividades que propiciem ao aluno a oportunidade de construir seu próprio conhecimento e partilhá-lo </a:t>
            </a:r>
            <a:r>
              <a:rPr lang="pt-BR" sz="2200" dirty="0" smtClean="0"/>
              <a:t>com os </a:t>
            </a:r>
            <a:r>
              <a:rPr lang="pt-BR" sz="2200" dirty="0"/>
              <a:t>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948" y="180304"/>
            <a:ext cx="10431887" cy="576973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Avaliação – Inglês I e II</a:t>
            </a:r>
            <a:endParaRPr lang="pt-BR" sz="2400" b="1" dirty="0"/>
          </a:p>
          <a:p>
            <a:r>
              <a:rPr lang="pt-BR" sz="2400" dirty="0"/>
              <a:t>• Estratégias de </a:t>
            </a:r>
            <a:r>
              <a:rPr lang="pt-BR" sz="2400" b="1" dirty="0">
                <a:solidFill>
                  <a:srgbClr val="FF0000"/>
                </a:solidFill>
              </a:rPr>
              <a:t>avaliação formativa </a:t>
            </a:r>
            <a:r>
              <a:rPr lang="pt-BR" sz="2400" dirty="0"/>
              <a:t>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dirty="0"/>
              <a:t>superar dificuldades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 e orais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</a:t>
            </a:r>
            <a:r>
              <a:rPr lang="pt-BR" sz="2400" b="1" dirty="0">
                <a:solidFill>
                  <a:srgbClr val="FF0000"/>
                </a:solidFill>
              </a:rPr>
              <a:t>individuais e em 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5537917" y="178725"/>
            <a:ext cx="5107594" cy="6594889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5" y="624114"/>
            <a:ext cx="6604000" cy="5254172"/>
          </a:xfrm>
        </p:spPr>
        <p:txBody>
          <a:bodyPr>
            <a:noAutofit/>
          </a:bodyPr>
          <a:lstStyle/>
          <a:p>
            <a:r>
              <a:rPr lang="pt-BR" sz="5500" b="1" dirty="0" err="1" smtClean="0"/>
              <a:t>Excuse</a:t>
            </a:r>
            <a:r>
              <a:rPr lang="pt-BR" sz="5500" b="1" dirty="0" smtClean="0"/>
              <a:t> me, </a:t>
            </a:r>
            <a:r>
              <a:rPr lang="pt-BR" sz="5500" b="1" dirty="0" err="1" smtClean="0"/>
              <a:t>dear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teacher</a:t>
            </a:r>
            <a:r>
              <a:rPr lang="pt-BR" sz="5500" b="1" dirty="0" smtClean="0"/>
              <a:t>, </a:t>
            </a:r>
            <a:r>
              <a:rPr lang="pt-BR" sz="5500" b="1" dirty="0" err="1" smtClean="0"/>
              <a:t>but</a:t>
            </a:r>
            <a:r>
              <a:rPr lang="pt-BR" sz="5500" b="1" dirty="0" smtClean="0"/>
              <a:t> </a:t>
            </a:r>
            <a:r>
              <a:rPr lang="pt-BR" sz="5500" b="1" dirty="0" err="1" smtClean="0">
                <a:solidFill>
                  <a:srgbClr val="FF0000"/>
                </a:solidFill>
              </a:rPr>
              <a:t>why</a:t>
            </a:r>
            <a:r>
              <a:rPr lang="pt-BR" sz="5500" b="1" dirty="0" smtClean="0">
                <a:solidFill>
                  <a:srgbClr val="FF0000"/>
                </a:solidFill>
              </a:rPr>
              <a:t> </a:t>
            </a:r>
            <a:r>
              <a:rPr lang="pt-BR" sz="5500" b="1" dirty="0" smtClean="0"/>
              <a:t>do </a:t>
            </a:r>
            <a:r>
              <a:rPr lang="pt-BR" sz="5500" b="1" dirty="0" err="1" smtClean="0"/>
              <a:t>we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study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English</a:t>
            </a:r>
            <a:r>
              <a:rPr lang="pt-BR" sz="5500" b="1" dirty="0" smtClean="0"/>
              <a:t>?</a:t>
            </a:r>
            <a:endParaRPr lang="pt-BR" sz="5500" b="1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45142" y="109989"/>
            <a:ext cx="3860800" cy="6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Bibliografia – Inglês I e II</a:t>
            </a:r>
            <a:endParaRPr lang="pt-BR" sz="2400" b="1" dirty="0"/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 lnSpcReduction="10000"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13 reasons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9" y="0"/>
            <a:ext cx="4612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217" y="1945357"/>
            <a:ext cx="4832486" cy="36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237102" y="332705"/>
            <a:ext cx="6237974" cy="6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3700" dirty="0" err="1" smtClean="0"/>
              <a:t>It’s</a:t>
            </a:r>
            <a:r>
              <a:rPr lang="pt-BR" sz="3700" dirty="0" smtClean="0"/>
              <a:t> </a:t>
            </a:r>
            <a:r>
              <a:rPr lang="pt-BR" sz="3700" dirty="0" err="1" smtClean="0"/>
              <a:t>the</a:t>
            </a:r>
            <a:r>
              <a:rPr lang="pt-BR" sz="3700" dirty="0" smtClean="0"/>
              <a:t> </a:t>
            </a:r>
            <a:r>
              <a:rPr lang="pt-BR" sz="3700" dirty="0" err="1" smtClean="0"/>
              <a:t>law</a:t>
            </a:r>
            <a:r>
              <a:rPr lang="pt-BR" sz="3700" dirty="0" smtClean="0"/>
              <a:t>.</a:t>
            </a:r>
          </a:p>
          <a:p>
            <a:r>
              <a:rPr lang="pt-BR" sz="3700" dirty="0" smtClean="0"/>
              <a:t>IFRN.</a:t>
            </a:r>
          </a:p>
          <a:p>
            <a:r>
              <a:rPr lang="pt-BR" sz="3700" dirty="0" smtClean="0"/>
              <a:t>Universal.</a:t>
            </a:r>
          </a:p>
          <a:p>
            <a:r>
              <a:rPr lang="pt-BR" sz="3700" dirty="0" err="1" smtClean="0"/>
              <a:t>Travel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Job</a:t>
            </a:r>
            <a:r>
              <a:rPr lang="pt-BR" sz="3700" dirty="0" smtClean="0"/>
              <a:t> </a:t>
            </a:r>
            <a:r>
              <a:rPr lang="pt-BR" sz="3700" dirty="0" err="1" smtClean="0"/>
              <a:t>opportunity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University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Brain</a:t>
            </a:r>
            <a:r>
              <a:rPr lang="pt-BR" sz="3700" dirty="0" smtClean="0"/>
              <a:t>.</a:t>
            </a:r>
          </a:p>
          <a:p>
            <a:r>
              <a:rPr lang="pt-BR" sz="3700" dirty="0" smtClean="0"/>
              <a:t>Money.</a:t>
            </a:r>
          </a:p>
          <a:p>
            <a:r>
              <a:rPr lang="pt-BR" sz="3700" dirty="0" err="1"/>
              <a:t>Get</a:t>
            </a:r>
            <a:r>
              <a:rPr lang="pt-BR" sz="3700" dirty="0"/>
              <a:t> grades.</a:t>
            </a:r>
          </a:p>
          <a:p>
            <a:r>
              <a:rPr lang="pt-BR" sz="3700" dirty="0" err="1" smtClean="0"/>
              <a:t>Reach</a:t>
            </a:r>
            <a:r>
              <a:rPr lang="pt-BR" sz="3700" dirty="0" smtClean="0"/>
              <a:t>  </a:t>
            </a:r>
            <a:r>
              <a:rPr lang="pt-BR" sz="3700" dirty="0" err="1" smtClean="0"/>
              <a:t>other</a:t>
            </a:r>
            <a:r>
              <a:rPr lang="pt-BR" sz="3700" dirty="0" smtClean="0"/>
              <a:t> </a:t>
            </a:r>
            <a:r>
              <a:rPr lang="pt-BR" sz="3700" dirty="0" err="1"/>
              <a:t>level</a:t>
            </a:r>
            <a:r>
              <a:rPr lang="pt-BR" sz="3700" dirty="0"/>
              <a:t>.</a:t>
            </a:r>
          </a:p>
          <a:p>
            <a:r>
              <a:rPr lang="pt-BR" sz="3700" dirty="0" err="1" smtClean="0"/>
              <a:t>Get</a:t>
            </a:r>
            <a:r>
              <a:rPr lang="pt-BR" sz="3700" dirty="0" smtClean="0"/>
              <a:t> </a:t>
            </a:r>
            <a:r>
              <a:rPr lang="pt-BR" sz="3700" dirty="0" err="1" smtClean="0"/>
              <a:t>to</a:t>
            </a:r>
            <a:r>
              <a:rPr lang="pt-BR" sz="3700" dirty="0" smtClean="0"/>
              <a:t> </a:t>
            </a:r>
            <a:r>
              <a:rPr lang="pt-BR" sz="3700" dirty="0" err="1" smtClean="0"/>
              <a:t>know</a:t>
            </a:r>
            <a:r>
              <a:rPr lang="pt-BR" sz="3700" dirty="0" smtClean="0"/>
              <a:t> World </a:t>
            </a:r>
            <a:r>
              <a:rPr lang="pt-BR" sz="3700" dirty="0"/>
              <a:t>News.</a:t>
            </a:r>
          </a:p>
          <a:p>
            <a:r>
              <a:rPr lang="pt-BR" sz="3700" dirty="0" err="1"/>
              <a:t>Get</a:t>
            </a:r>
            <a:r>
              <a:rPr lang="pt-BR" sz="3700" dirty="0"/>
              <a:t> </a:t>
            </a:r>
            <a:r>
              <a:rPr lang="pt-BR" sz="3700" dirty="0" err="1"/>
              <a:t>together</a:t>
            </a:r>
            <a:r>
              <a:rPr lang="pt-BR" sz="3700" dirty="0"/>
              <a:t>.</a:t>
            </a:r>
          </a:p>
          <a:p>
            <a:r>
              <a:rPr lang="pt-BR" sz="3700" dirty="0" err="1"/>
              <a:t>Have</a:t>
            </a:r>
            <a:r>
              <a:rPr lang="pt-BR" sz="3700" dirty="0"/>
              <a:t> </a:t>
            </a:r>
            <a:r>
              <a:rPr lang="pt-BR" sz="3700" dirty="0" err="1"/>
              <a:t>fun</a:t>
            </a:r>
            <a:r>
              <a:rPr lang="pt-BR" sz="3700" dirty="0" smtClean="0"/>
              <a:t>.</a:t>
            </a:r>
            <a:endParaRPr lang="pt-BR" sz="37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45192" y="1494595"/>
            <a:ext cx="1051978" cy="605308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DOING GREAT!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5537917" y="178725"/>
            <a:ext cx="5107594" cy="6594889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5" y="624114"/>
            <a:ext cx="6604000" cy="5254172"/>
          </a:xfrm>
        </p:spPr>
        <p:txBody>
          <a:bodyPr>
            <a:noAutofit/>
          </a:bodyPr>
          <a:lstStyle/>
          <a:p>
            <a:r>
              <a:rPr lang="pt-BR" sz="5500" b="1" dirty="0" err="1" smtClean="0"/>
              <a:t>Excuse</a:t>
            </a:r>
            <a:r>
              <a:rPr lang="pt-BR" sz="5500" b="1" dirty="0" smtClean="0"/>
              <a:t> me, </a:t>
            </a:r>
            <a:r>
              <a:rPr lang="pt-BR" sz="5500" b="1" dirty="0" err="1" smtClean="0"/>
              <a:t>dear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teacher</a:t>
            </a:r>
            <a:r>
              <a:rPr lang="pt-BR" sz="5500" b="1" dirty="0" smtClean="0"/>
              <a:t>, </a:t>
            </a:r>
            <a:r>
              <a:rPr lang="pt-BR" sz="5500" b="1" dirty="0" err="1" smtClean="0"/>
              <a:t>but</a:t>
            </a:r>
            <a:r>
              <a:rPr lang="pt-BR" sz="5500" b="1" dirty="0" smtClean="0"/>
              <a:t> </a:t>
            </a:r>
            <a:r>
              <a:rPr lang="pt-BR" sz="5500" b="1" dirty="0" err="1" smtClean="0">
                <a:solidFill>
                  <a:srgbClr val="FF0000"/>
                </a:solidFill>
              </a:rPr>
              <a:t>how</a:t>
            </a:r>
            <a:r>
              <a:rPr lang="pt-BR" sz="5500" b="1" dirty="0" smtClean="0">
                <a:solidFill>
                  <a:srgbClr val="FF0000"/>
                </a:solidFill>
              </a:rPr>
              <a:t> </a:t>
            </a:r>
            <a:r>
              <a:rPr lang="pt-BR" sz="5500" b="1" dirty="0" smtClean="0"/>
              <a:t>do </a:t>
            </a:r>
            <a:r>
              <a:rPr lang="pt-BR" sz="5500" b="1" dirty="0" err="1" smtClean="0"/>
              <a:t>we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study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English</a:t>
            </a:r>
            <a:r>
              <a:rPr lang="pt-BR" sz="5500" b="1" dirty="0" smtClean="0"/>
              <a:t>?</a:t>
            </a:r>
            <a:endParaRPr lang="pt-BR" sz="5500" b="1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45142" y="109989"/>
            <a:ext cx="3860800" cy="6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2"/>
            <a:ext cx="6310648" cy="69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4747383" y="6303869"/>
            <a:ext cx="7444619" cy="6300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5451326" y="5685853"/>
            <a:ext cx="6740676" cy="6344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25" y="5183409"/>
            <a:ext cx="6102233" cy="5420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7014831" y="4744444"/>
            <a:ext cx="5177170" cy="48266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198" y="4249766"/>
            <a:ext cx="4759661" cy="50964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039" y="3815537"/>
            <a:ext cx="4332821" cy="4631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8526207" y="3453394"/>
            <a:ext cx="3665794" cy="40132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7174" y="3067156"/>
            <a:ext cx="3400686" cy="40047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9400335" y="2670082"/>
            <a:ext cx="2791666" cy="3839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9678049" y="2322175"/>
            <a:ext cx="2513952" cy="3515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387" y="1863429"/>
            <a:ext cx="2166614" cy="4394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9103" y="1"/>
            <a:ext cx="1832897" cy="18441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45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7200" y="163287"/>
            <a:ext cx="9971313" cy="1621970"/>
          </a:xfrm>
        </p:spPr>
        <p:txBody>
          <a:bodyPr>
            <a:noAutofit/>
          </a:bodyPr>
          <a:lstStyle/>
          <a:p>
            <a:r>
              <a:rPr lang="pt-BR" b="1" dirty="0" smtClean="0"/>
              <a:t>Learning </a:t>
            </a:r>
            <a:r>
              <a:rPr lang="pt-BR" b="1" dirty="0" err="1" smtClean="0"/>
              <a:t>English</a:t>
            </a:r>
            <a:r>
              <a:rPr lang="pt-BR" b="1" dirty="0" smtClean="0"/>
              <a:t> </a:t>
            </a:r>
            <a:r>
              <a:rPr lang="pt-BR" b="1" dirty="0" err="1" smtClean="0"/>
              <a:t>very</a:t>
            </a:r>
            <a:r>
              <a:rPr lang="pt-BR" b="1" dirty="0" smtClean="0"/>
              <a:t> </a:t>
            </a:r>
            <a:r>
              <a:rPr lang="pt-BR" b="1" dirty="0" err="1" smtClean="0"/>
              <a:t>fast</a:t>
            </a:r>
            <a:r>
              <a:rPr lang="pt-BR" b="1" dirty="0" smtClean="0"/>
              <a:t> </a:t>
            </a:r>
            <a:r>
              <a:rPr lang="pt-BR" b="1" dirty="0" err="1" smtClean="0"/>
              <a:t>only</a:t>
            </a:r>
            <a:r>
              <a:rPr lang="pt-BR" b="1" dirty="0" smtClean="0"/>
              <a:t> </a:t>
            </a:r>
            <a:r>
              <a:rPr lang="pt-BR" b="1" dirty="0" err="1" smtClean="0"/>
              <a:t>costs</a:t>
            </a:r>
            <a:r>
              <a:rPr lang="pt-BR" b="1" dirty="0" smtClean="0"/>
              <a:t>...</a:t>
            </a:r>
            <a:endParaRPr lang="pt-BR" b="1" dirty="0"/>
          </a:p>
        </p:txBody>
      </p:sp>
      <p:pic>
        <p:nvPicPr>
          <p:cNvPr id="8194" name="Picture 2" descr="Resultado de imagem para 3 re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7" y="2035629"/>
            <a:ext cx="8047452" cy="33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reals in Englis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8056"/>
          <a:stretch/>
        </p:blipFill>
        <p:spPr>
          <a:xfrm>
            <a:off x="4605338" y="0"/>
            <a:ext cx="7586662" cy="6858000"/>
          </a:xfrm>
          <a:prstGeom prst="rect">
            <a:avLst/>
          </a:prstGeom>
        </p:spPr>
      </p:pic>
      <p:pic>
        <p:nvPicPr>
          <p:cNvPr id="1026" name="Picture 2" descr="Resultado de imagem para laugh emot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431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3962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9692" y="458092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9649" y="1333854"/>
            <a:ext cx="10341093" cy="5291917"/>
          </a:xfrm>
        </p:spPr>
        <p:txBody>
          <a:bodyPr>
            <a:normAutofit/>
          </a:bodyPr>
          <a:lstStyle/>
          <a:p>
            <a:r>
              <a:rPr lang="pt-BR" sz="3500" dirty="0" err="1" smtClean="0"/>
              <a:t>Profª</a:t>
            </a:r>
            <a:r>
              <a:rPr lang="pt-BR" sz="3500" dirty="0" smtClean="0"/>
              <a:t> com Licenciatura Plena em Língua Inglesa (Especialista); Mestranda em educação pelo IFRN*</a:t>
            </a:r>
          </a:p>
          <a:p>
            <a:r>
              <a:rPr lang="pt-BR" sz="3500" dirty="0" smtClean="0"/>
              <a:t>Centros de Aprendizagem (C.A.) (horário marcado)</a:t>
            </a:r>
          </a:p>
          <a:p>
            <a:r>
              <a:rPr lang="pt-BR" sz="3500" strike="sngStrike" dirty="0" smtClean="0"/>
              <a:t>Tutor de Aprendizagem de Laboratório (T.A.L.)*</a:t>
            </a:r>
          </a:p>
          <a:p>
            <a:r>
              <a:rPr lang="pt-BR" sz="3500" dirty="0" smtClean="0"/>
              <a:t>Laboratório de Línguas*</a:t>
            </a:r>
          </a:p>
          <a:p>
            <a:r>
              <a:rPr lang="pt-BR" sz="3500" dirty="0" smtClean="0"/>
              <a:t>Laboratórios de informática</a:t>
            </a:r>
          </a:p>
          <a:p>
            <a:r>
              <a:rPr lang="pt-BR" sz="3500" dirty="0" smtClean="0"/>
              <a:t>Biblioteca</a:t>
            </a:r>
          </a:p>
          <a:p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78" y="0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28141"/>
              </p:ext>
            </p:extLst>
          </p:nvPr>
        </p:nvGraphicFramePr>
        <p:xfrm>
          <a:off x="1661375" y="153011"/>
          <a:ext cx="10174311" cy="632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884"/>
                <a:gridCol w="4518364"/>
                <a:gridCol w="4760063"/>
              </a:tblGrid>
              <a:tr h="486319">
                <a:tc>
                  <a:txBody>
                    <a:bodyPr/>
                    <a:lstStyle/>
                    <a:p>
                      <a:pPr algn="ctr"/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/>
                        <a:t>SEGUNDA</a:t>
                      </a:r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/>
                        <a:t>TERÇA</a:t>
                      </a:r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6319">
                <a:tc rowSpan="6"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MANHÃ</a:t>
                      </a:r>
                      <a:endParaRPr lang="pt-BR" sz="25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C.A.1º ano</a:t>
                      </a:r>
                      <a:r>
                        <a:rPr lang="pt-BR" sz="2500" b="1" baseline="0" dirty="0" smtClean="0"/>
                        <a:t> INT.INF.</a:t>
                      </a:r>
                      <a:endParaRPr lang="pt-BR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2060"/>
                          </a:solidFill>
                        </a:rPr>
                        <a:t>T.A.L</a:t>
                      </a:r>
                      <a:endParaRPr lang="pt-BR" sz="25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C.A.T.S.I</a:t>
                      </a:r>
                      <a:endParaRPr lang="pt-BR" sz="25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  <a:endParaRPr lang="pt-BR" sz="2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dirty="0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2ºano INT.INF.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dirty="0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486319">
                <a:tc rowSpan="6"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TARDE</a:t>
                      </a:r>
                      <a:endParaRPr lang="pt-BR" sz="25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---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---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baseline="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C.A.3º ano INT.M.S.I.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C.A. T.A.L.</a:t>
                      </a:r>
                      <a:endParaRPr lang="pt-BR" sz="2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C.A.2º ano INT.INF.</a:t>
                      </a:r>
                      <a:endParaRPr lang="pt-BR" sz="25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480</TotalTime>
  <Words>1524</Words>
  <Application>Microsoft Office PowerPoint</Application>
  <PresentationFormat>Personalizar</PresentationFormat>
  <Paragraphs>164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Paralaxe</vt:lpstr>
      <vt:lpstr>English Class</vt:lpstr>
      <vt:lpstr>Excuse me, dear teacher, but why do we study English?</vt:lpstr>
      <vt:lpstr>DOING GREAT!</vt:lpstr>
      <vt:lpstr>Excuse me, dear teacher, but how do we study English?</vt:lpstr>
      <vt:lpstr>Apresentação do PowerPoint</vt:lpstr>
      <vt:lpstr>Learning English very fast only costs...</vt:lpstr>
      <vt:lpstr>Apresentação do PowerPoint</vt:lpstr>
      <vt:lpstr>Recursos que o IFRN dispõe:</vt:lpstr>
      <vt:lpstr>Horários:</vt:lpstr>
      <vt:lpstr>Important  Tips</vt:lpstr>
      <vt:lpstr>Please don’t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 de Brito Cruz</cp:lastModifiedBy>
  <cp:revision>66</cp:revision>
  <dcterms:created xsi:type="dcterms:W3CDTF">2016-04-23T23:05:15Z</dcterms:created>
  <dcterms:modified xsi:type="dcterms:W3CDTF">2019-02-11T13:18:41Z</dcterms:modified>
</cp:coreProperties>
</file>