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69" r:id="rId7"/>
    <p:sldId id="262" r:id="rId8"/>
    <p:sldId id="263" r:id="rId9"/>
    <p:sldId id="265" r:id="rId10"/>
    <p:sldId id="266" r:id="rId11"/>
    <p:sldId id="271" r:id="rId12"/>
    <p:sldId id="272" r:id="rId13"/>
    <p:sldId id="273" r:id="rId14"/>
    <p:sldId id="26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291" autoAdjust="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F94E20-DBFE-4FB2-B616-FFF69A38C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8ECC352-87E6-4402-8E72-56B570713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E359C19-83E6-49AE-A7FA-69E7FAC4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34BA-7A44-47BB-A1D2-136BC706867F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A08F31A-CDF1-4746-A66C-F166C13C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BBD396D-C5C2-433F-A242-8CDECBEB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73C3-76BA-4D02-9722-F50F2ECDD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71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94EC36-E6AE-4856-AE34-EC6857D4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13EE50D-0DF7-413C-A6AA-A3A5A8A19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BA870CC-3979-43BC-9635-226DC4E7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34BA-7A44-47BB-A1D2-136BC706867F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6F9973C-7900-4979-A124-E3B632D4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906F20A-461A-4565-8BCE-483A4463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73C3-76BA-4D02-9722-F50F2ECDD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29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4D88979-791B-436C-8269-F97866C3B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CD1794C-0BA6-4590-A2F5-16B227AB7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02F112F-BDEF-462D-B05C-392FF694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34BA-7A44-47BB-A1D2-136BC706867F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892049D-3ECA-4FA2-A597-E98DF189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19D1F5B-0A91-4F72-99BF-F54A07CA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73C3-76BA-4D02-9722-F50F2ECDD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9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34E2A9-6146-42CC-901C-576E5ACE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76546DF-249C-47A6-8B0F-DBD1FF15C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329DA4B-693D-4701-9A0D-A6C33E7D7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34BA-7A44-47BB-A1D2-136BC706867F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D35ADDF-FF83-4C85-84FA-6CA43120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37CE809-25D1-421D-B68F-4E71145B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73C3-76BA-4D02-9722-F50F2ECDD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01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B7618-2A72-488F-A5EE-9F499665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BDA01E9-03EC-4FC3-AB21-E181DA017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AD1D57A-084C-4CB5-BF29-6AC27E02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34BA-7A44-47BB-A1D2-136BC706867F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513DE65-9582-4A3C-B457-004D7936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0D70CBE-CE2D-48A0-99DC-4360ACEB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73C3-76BA-4D02-9722-F50F2ECDD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23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1B99B5-A447-4252-83DA-1BE6CF0C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3599E7B-7B3D-4275-899B-099B22587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2D6F8D6-5D13-42F7-97FF-B9A603951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F036487-B51C-4B7F-865E-8097B0AD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34BA-7A44-47BB-A1D2-136BC706867F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DAB3E1E-038D-4B0E-97BF-877E3C13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E91AA67-26F2-4381-AADE-C68759B2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73C3-76BA-4D02-9722-F50F2ECDD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54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F7350E-CE6C-420F-8CC4-E7A5C4ED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CA69595-75FA-4A20-A65B-83B25A050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9B72C88-4D4B-435D-9DB8-4D809B765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DD961038-4341-4925-A6B2-CAD186166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2CC1D2D4-EB98-4C41-AD65-9790E0EE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5231E94-F800-407D-885C-FB201205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34BA-7A44-47BB-A1D2-136BC706867F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35FE00D5-6665-4064-BA34-CF68EE32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1051622-927F-4005-884E-BFF6A736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73C3-76BA-4D02-9722-F50F2ECDD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22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6E13A8-DA9A-461B-B88A-E416E741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0405936-98C1-496E-BCA2-32137424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34BA-7A44-47BB-A1D2-136BC706867F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8EB998E-EA71-41F2-9AE4-B542F59F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7D05AD7-1AE8-400F-A4E6-B76178DD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73C3-76BA-4D02-9722-F50F2ECDD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1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F470B1EF-4B4F-4B2F-A256-82CB65BC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34BA-7A44-47BB-A1D2-136BC706867F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19B185E-7784-4E49-9AC3-C5F16972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32B2BBA-FE5F-45DB-80C0-BB2CEA81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73C3-76BA-4D02-9722-F50F2ECDD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75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9C5931-A82D-49F9-8D85-95DBBF50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7824C59-E9C6-4112-A0B3-85082F468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484EB48-D991-40C7-9A19-F76C54243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485947D-8A1A-40C1-92FA-04A37E6B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34BA-7A44-47BB-A1D2-136BC706867F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187C9D0-B952-444D-A5CB-243007611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6FFDF42-36E5-43EF-B8C6-BF54765A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73C3-76BA-4D02-9722-F50F2ECDD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38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2EEF82-78FD-433F-B53C-801E2631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64813D17-1165-4F98-B53B-F9E3BD5AE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2C8D4A0-EC95-4D09-B432-3724D8B24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AC8703C-E1B3-47CB-B299-509376ED0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34BA-7A44-47BB-A1D2-136BC706867F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0C7FA2C-2084-44C7-8C62-913F71ED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50479B5-346D-4D91-8091-81EEBA88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73C3-76BA-4D02-9722-F50F2ECDD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07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B742389-91C6-44A6-9F6F-762D500E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AF92271-AF41-47E4-A1EA-E1D339AE5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F99D5DB-3ED7-4F02-9F58-18020CA9A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34BA-7A44-47BB-A1D2-136BC706867F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ED58C81-BA0E-460A-A438-72F280D62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C6BF555-060D-4A33-92DF-20CF0CEF2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D73C3-76BA-4D02-9722-F50F2ECDD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42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61402F7-9581-47C7-99BD-146B164AC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pt-BR" sz="4000" b="1" dirty="0"/>
              <a:t>PROFISSÕES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4E5E586-F9F6-4C90-8ADD-89CB551063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 b="13867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976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 descr="Uma imagem contendo pessoa, sentado, interior, computador&#10;&#10;Descrição gerada com alta confiança">
            <a:extLst>
              <a:ext uri="{FF2B5EF4-FFF2-40B4-BE49-F238E27FC236}">
                <a16:creationId xmlns:a16="http://schemas.microsoft.com/office/drawing/2014/main" xmlns="" id="{376FE0C8-94D7-4233-AE27-91B88EDE0A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2724150" cy="3467100"/>
          </a:xfrm>
        </p:spPr>
      </p:pic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xmlns="" id="{A393355B-FCC1-4E7C-9C7E-29ABBBF6B36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6636853"/>
              </p:ext>
            </p:extLst>
          </p:nvPr>
        </p:nvGraphicFramePr>
        <p:xfrm>
          <a:off x="565484" y="592392"/>
          <a:ext cx="5181600" cy="5673216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328718649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513369795"/>
                    </a:ext>
                  </a:extLst>
                </a:gridCol>
              </a:tblGrid>
              <a:tr h="440461">
                <a:tc>
                  <a:txBody>
                    <a:bodyPr/>
                    <a:lstStyle/>
                    <a:p>
                      <a:r>
                        <a:rPr lang="pt-BR" sz="2400"/>
                        <a:t>Jogador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Player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1716554"/>
                  </a:ext>
                </a:extLst>
              </a:tr>
              <a:tr h="440461">
                <a:tc>
                  <a:txBody>
                    <a:bodyPr/>
                    <a:lstStyle/>
                    <a:p>
                      <a:r>
                        <a:rPr lang="pt-BR" sz="2400"/>
                        <a:t>Jornalista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Journalist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0696054"/>
                  </a:ext>
                </a:extLst>
              </a:tr>
              <a:tr h="440461">
                <a:tc>
                  <a:txBody>
                    <a:bodyPr/>
                    <a:lstStyle/>
                    <a:p>
                      <a:r>
                        <a:rPr lang="pt-BR" sz="2400"/>
                        <a:t>Juiz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Judge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6401738"/>
                  </a:ext>
                </a:extLst>
              </a:tr>
              <a:tr h="440461">
                <a:tc>
                  <a:txBody>
                    <a:bodyPr/>
                    <a:lstStyle/>
                    <a:p>
                      <a:r>
                        <a:rPr lang="pt-BR" sz="2400"/>
                        <a:t>Leiteiro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Milkman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0241198"/>
                  </a:ext>
                </a:extLst>
              </a:tr>
              <a:tr h="770807">
                <a:tc>
                  <a:txBody>
                    <a:bodyPr/>
                    <a:lstStyle/>
                    <a:p>
                      <a:r>
                        <a:rPr lang="pt-BR" sz="2400"/>
                        <a:t>Lixeiro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Garbage Collector / Garbageman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6063999"/>
                  </a:ext>
                </a:extLst>
              </a:tr>
              <a:tr h="440461">
                <a:tc>
                  <a:txBody>
                    <a:bodyPr/>
                    <a:lstStyle/>
                    <a:p>
                      <a:r>
                        <a:rPr lang="pt-BR" sz="2400"/>
                        <a:t>Locutor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Broadcaster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4430436"/>
                  </a:ext>
                </a:extLst>
              </a:tr>
              <a:tr h="440461">
                <a:tc>
                  <a:txBody>
                    <a:bodyPr/>
                    <a:lstStyle/>
                    <a:p>
                      <a:r>
                        <a:rPr lang="pt-BR" sz="2400"/>
                        <a:t>Médico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Physician / Doctor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131783"/>
                  </a:ext>
                </a:extLst>
              </a:tr>
              <a:tr h="440461">
                <a:tc>
                  <a:txBody>
                    <a:bodyPr/>
                    <a:lstStyle/>
                    <a:p>
                      <a:r>
                        <a:rPr lang="pt-BR" sz="2400"/>
                        <a:t>Músico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Musician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2582741"/>
                  </a:ext>
                </a:extLst>
              </a:tr>
              <a:tr h="440461">
                <a:tc>
                  <a:txBody>
                    <a:bodyPr/>
                    <a:lstStyle/>
                    <a:p>
                      <a:r>
                        <a:rPr lang="pt-BR" sz="2400"/>
                        <a:t>Maquiador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Makeup Artist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5706619"/>
                  </a:ext>
                </a:extLst>
              </a:tr>
              <a:tr h="440461">
                <a:tc>
                  <a:txBody>
                    <a:bodyPr/>
                    <a:lstStyle/>
                    <a:p>
                      <a:r>
                        <a:rPr lang="pt-BR" sz="2400"/>
                        <a:t>Marinheiro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Mariner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2163100"/>
                  </a:ext>
                </a:extLst>
              </a:tr>
              <a:tr h="440461">
                <a:tc>
                  <a:txBody>
                    <a:bodyPr/>
                    <a:lstStyle/>
                    <a:p>
                      <a:r>
                        <a:rPr lang="pt-BR" sz="2400"/>
                        <a:t>Mecânico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Mechanic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4559060"/>
                  </a:ext>
                </a:extLst>
              </a:tr>
              <a:tr h="440461">
                <a:tc>
                  <a:txBody>
                    <a:bodyPr/>
                    <a:lstStyle/>
                    <a:p>
                      <a:r>
                        <a:rPr lang="pt-BR" sz="2400"/>
                        <a:t>Motorista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Driver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6329813"/>
                  </a:ext>
                </a:extLst>
              </a:tr>
            </a:tbl>
          </a:graphicData>
        </a:graphic>
      </p:graphicFrame>
      <p:pic>
        <p:nvPicPr>
          <p:cNvPr id="12" name="Imagem 11" descr="Uma imagem contendo brinquedo, bola, futebol&#10;&#10;Descrição gerada com alta confiança">
            <a:extLst>
              <a:ext uri="{FF2B5EF4-FFF2-40B4-BE49-F238E27FC236}">
                <a16:creationId xmlns:a16="http://schemas.microsoft.com/office/drawing/2014/main" xmlns="" id="{683BF3AF-B0A3-427D-9425-38D9BCD33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94" y="640179"/>
            <a:ext cx="2434893" cy="389138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4F4EEA06-9E82-43AE-919B-635DDB228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83" y="3416629"/>
            <a:ext cx="2848979" cy="28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43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C0BB919-8162-4D90-9E63-7A2AA2644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78" y="83171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err="1"/>
              <a:t>I’m</a:t>
            </a:r>
            <a:r>
              <a:rPr lang="pt-BR" dirty="0"/>
              <a:t> a </a:t>
            </a:r>
            <a:r>
              <a:rPr lang="pt-BR" dirty="0" err="1"/>
              <a:t>doctor</a:t>
            </a:r>
            <a:r>
              <a:rPr lang="pt-BR" dirty="0"/>
              <a:t>. 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76D0778-6F0B-429B-ABB6-0A57347AA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31712"/>
            <a:ext cx="5181600" cy="5345251"/>
          </a:xfrm>
        </p:spPr>
        <p:txBody>
          <a:bodyPr/>
          <a:lstStyle/>
          <a:p>
            <a:r>
              <a:rPr lang="pt-BR" dirty="0"/>
              <a:t>I </a:t>
            </a:r>
            <a:r>
              <a:rPr lang="pt-BR" dirty="0" err="1"/>
              <a:t>am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engineer</a:t>
            </a:r>
            <a:r>
              <a:rPr lang="pt-BR" dirty="0"/>
              <a:t>.</a:t>
            </a:r>
          </a:p>
        </p:txBody>
      </p:sp>
      <p:pic>
        <p:nvPicPr>
          <p:cNvPr id="5" name="Espaço Reservado para Conteúdo 7">
            <a:extLst>
              <a:ext uri="{FF2B5EF4-FFF2-40B4-BE49-F238E27FC236}">
                <a16:creationId xmlns:a16="http://schemas.microsoft.com/office/drawing/2014/main" xmlns="" id="{0E394583-7C8F-4558-9B8A-BACB3789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49" y="1674950"/>
            <a:ext cx="5210629" cy="4093028"/>
          </a:xfrm>
          <a:prstGeom prst="rect">
            <a:avLst/>
          </a:prstGeom>
        </p:spPr>
      </p:pic>
      <p:pic>
        <p:nvPicPr>
          <p:cNvPr id="6" name="Espaço Reservado para Conteúdo 9">
            <a:extLst>
              <a:ext uri="{FF2B5EF4-FFF2-40B4-BE49-F238E27FC236}">
                <a16:creationId xmlns:a16="http://schemas.microsoft.com/office/drawing/2014/main" xmlns="" id="{0CB1B0A8-2A70-4B20-9A1E-1DA2EF65F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1" y="1674950"/>
            <a:ext cx="5210629" cy="40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75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BE68218-E34F-418A-AB4A-EF01072C6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251" y="460651"/>
            <a:ext cx="5181600" cy="4351338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I </a:t>
            </a:r>
            <a:r>
              <a:rPr lang="pt-BR" dirty="0" err="1"/>
              <a:t>am</a:t>
            </a:r>
            <a:r>
              <a:rPr lang="pt-BR" dirty="0"/>
              <a:t> a </a:t>
            </a:r>
            <a:r>
              <a:rPr lang="pt-BR" dirty="0" err="1"/>
              <a:t>teacher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FD490AC-CA9E-43A8-A8AC-F6A15BCA0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3036" y="911225"/>
            <a:ext cx="5181600" cy="4351338"/>
          </a:xfrm>
        </p:spPr>
        <p:txBody>
          <a:bodyPr/>
          <a:lstStyle/>
          <a:p>
            <a:r>
              <a:rPr lang="pt-BR" dirty="0" err="1"/>
              <a:t>I'm</a:t>
            </a:r>
            <a:r>
              <a:rPr lang="pt-BR" dirty="0"/>
              <a:t> a </a:t>
            </a:r>
            <a:r>
              <a:rPr lang="pt-BR" dirty="0" err="1"/>
              <a:t>mechanic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pic>
        <p:nvPicPr>
          <p:cNvPr id="5" name="Espaço Reservado para Conteúdo 11">
            <a:extLst>
              <a:ext uri="{FF2B5EF4-FFF2-40B4-BE49-F238E27FC236}">
                <a16:creationId xmlns:a16="http://schemas.microsoft.com/office/drawing/2014/main" xmlns="" id="{0DD574D9-8D44-4D21-8E28-95A740C72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90" y="1822312"/>
            <a:ext cx="5363497" cy="3798277"/>
          </a:xfrm>
          <a:prstGeom prst="rect">
            <a:avLst/>
          </a:prstGeom>
        </p:spPr>
      </p:pic>
      <p:pic>
        <p:nvPicPr>
          <p:cNvPr id="6" name="Espaço Reservado para Conteúdo 20">
            <a:extLst>
              <a:ext uri="{FF2B5EF4-FFF2-40B4-BE49-F238E27FC236}">
                <a16:creationId xmlns:a16="http://schemas.microsoft.com/office/drawing/2014/main" xmlns="" id="{D914C800-6BFF-45FD-95E2-88731F97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036" y="1822311"/>
            <a:ext cx="4853354" cy="37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7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2DC6F38-C056-4E5C-8729-6B3644E6F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981" y="1017242"/>
            <a:ext cx="5181600" cy="4351338"/>
          </a:xfrm>
        </p:spPr>
        <p:txBody>
          <a:bodyPr/>
          <a:lstStyle/>
          <a:p>
            <a:r>
              <a:rPr lang="pt-BR" dirty="0" err="1"/>
              <a:t>I'm</a:t>
            </a:r>
            <a:r>
              <a:rPr lang="pt-BR" dirty="0"/>
              <a:t> a cop.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A242842-1E80-4325-A8D6-A0E5F3150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17242"/>
            <a:ext cx="5181600" cy="4351338"/>
          </a:xfrm>
        </p:spPr>
        <p:txBody>
          <a:bodyPr/>
          <a:lstStyle/>
          <a:p>
            <a:r>
              <a:rPr lang="pt-BR" dirty="0" err="1"/>
              <a:t>I'm</a:t>
            </a:r>
            <a:r>
              <a:rPr lang="pt-BR" dirty="0"/>
              <a:t> a </a:t>
            </a:r>
            <a:r>
              <a:rPr lang="pt-BR" dirty="0" err="1"/>
              <a:t>programmer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pic>
        <p:nvPicPr>
          <p:cNvPr id="5" name="Espaço Reservado para Conteúdo 10">
            <a:extLst>
              <a:ext uri="{FF2B5EF4-FFF2-40B4-BE49-F238E27FC236}">
                <a16:creationId xmlns:a16="http://schemas.microsoft.com/office/drawing/2014/main" xmlns="" id="{13BFEB75-E9A6-47B3-80D6-8FAA19016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26" y="1916198"/>
            <a:ext cx="5167781" cy="4170191"/>
          </a:xfrm>
          <a:prstGeom prst="rect">
            <a:avLst/>
          </a:prstGeom>
        </p:spPr>
      </p:pic>
      <p:pic>
        <p:nvPicPr>
          <p:cNvPr id="6" name="Espaço Reservado para Conteúdo 12">
            <a:extLst>
              <a:ext uri="{FF2B5EF4-FFF2-40B4-BE49-F238E27FC236}">
                <a16:creationId xmlns:a16="http://schemas.microsoft.com/office/drawing/2014/main" xmlns="" id="{68507BE2-9FDB-4633-9AD4-58CB6FCDB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806" y="1916198"/>
            <a:ext cx="5361213" cy="41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3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46C5CA-A1BE-471E-944D-5775C8A4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58A31D6-7836-482A-9604-E0895EF94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https://www.culturainglesacuritiba.com.br/historia-lingua-inglesa/</a:t>
            </a:r>
          </a:p>
          <a:p>
            <a:r>
              <a:rPr lang="en-US" sz="2400"/>
              <a:t>http://www.inglesonline.com.br/paises-que-falam-ingles/</a:t>
            </a:r>
          </a:p>
          <a:p>
            <a:r>
              <a:rPr lang="en-US" sz="2400"/>
              <a:t>https://www.catho.com.br/educacao/blog/10-carreiras-das-quais-saber-ingles-e-fundamental/</a:t>
            </a:r>
          </a:p>
          <a:p>
            <a:r>
              <a:rPr lang="en-US" sz="2400"/>
              <a:t>https://www.englishexperts.com.br/forum/lista-de-profissoes-em-ingles-com-traducao-t6437.html</a:t>
            </a:r>
          </a:p>
        </p:txBody>
      </p:sp>
      <p:pic>
        <p:nvPicPr>
          <p:cNvPr id="6" name="Espaço Reservado para Conteúdo 5" descr="Uma imagem contendo interior&#10;&#10;Descrição gerada com muito alta confiança">
            <a:extLst>
              <a:ext uri="{FF2B5EF4-FFF2-40B4-BE49-F238E27FC236}">
                <a16:creationId xmlns:a16="http://schemas.microsoft.com/office/drawing/2014/main" xmlns="" id="{CA34B2AC-20B8-439E-A304-CFF49AE5B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25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2139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A751948-BB06-440F-8453-DF817CDAF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2431"/>
            <a:ext cx="10515600" cy="57131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/>
              <a:t>CURSO</a:t>
            </a:r>
          </a:p>
          <a:p>
            <a:pPr marL="0" indent="0" algn="ctr">
              <a:buNone/>
            </a:pPr>
            <a:r>
              <a:rPr lang="pt-BR" dirty="0"/>
              <a:t>Técnico Integrado em Manutenção e Suporte em Informática</a:t>
            </a:r>
          </a:p>
          <a:p>
            <a:pPr marL="0" indent="0" algn="ctr">
              <a:buNone/>
            </a:pPr>
            <a:r>
              <a:rPr lang="pt-BR" b="1" dirty="0"/>
              <a:t>ANO</a:t>
            </a:r>
            <a:endParaRPr lang="pt-BR" dirty="0"/>
          </a:p>
          <a:p>
            <a:pPr marL="0" indent="0" algn="ctr">
              <a:buNone/>
            </a:pPr>
            <a:r>
              <a:rPr lang="pt-BR" dirty="0"/>
              <a:t>3ª Série</a:t>
            </a:r>
          </a:p>
          <a:p>
            <a:pPr marL="0" indent="0" algn="ctr">
              <a:buNone/>
            </a:pPr>
            <a:r>
              <a:rPr lang="pt-BR" b="1" dirty="0"/>
              <a:t>DISCIPLINA</a:t>
            </a:r>
            <a:endParaRPr lang="pt-BR" dirty="0"/>
          </a:p>
          <a:p>
            <a:pPr marL="0" indent="0" algn="ctr">
              <a:buNone/>
            </a:pPr>
            <a:r>
              <a:rPr lang="pt-BR" dirty="0"/>
              <a:t>Inglês I</a:t>
            </a:r>
          </a:p>
          <a:p>
            <a:pPr marL="0" indent="0" algn="ctr">
              <a:buNone/>
            </a:pPr>
            <a:r>
              <a:rPr lang="pt-BR" b="1" dirty="0"/>
              <a:t>DOCENTE</a:t>
            </a:r>
            <a:endParaRPr lang="pt-BR" dirty="0"/>
          </a:p>
          <a:p>
            <a:pPr marL="0" indent="0" algn="ctr">
              <a:buNone/>
            </a:pPr>
            <a:r>
              <a:rPr lang="pt-BR" dirty="0"/>
              <a:t>Cristiane de Brito Cruz</a:t>
            </a:r>
          </a:p>
          <a:p>
            <a:pPr marL="0" indent="0" algn="ctr">
              <a:buNone/>
            </a:pPr>
            <a:r>
              <a:rPr lang="pt-BR" b="1" dirty="0"/>
              <a:t>DISCENTES</a:t>
            </a:r>
            <a:endParaRPr lang="pt-BR" dirty="0"/>
          </a:p>
          <a:p>
            <a:pPr marL="0" indent="0" algn="ctr">
              <a:buNone/>
            </a:pPr>
            <a:r>
              <a:rPr lang="pt-BR" dirty="0" err="1"/>
              <a:t>Andre</a:t>
            </a:r>
            <a:r>
              <a:rPr lang="pt-BR" dirty="0"/>
              <a:t> Gustavo da Silva, Artur Gustavo da Silva, Francisco Soares Serafim Junior, </a:t>
            </a:r>
            <a:r>
              <a:rPr lang="pt-BR" dirty="0" err="1"/>
              <a:t>Kleylton</a:t>
            </a:r>
            <a:r>
              <a:rPr lang="pt-BR" dirty="0"/>
              <a:t> Avelino da Silva, Maria Eduarda de Carvalho </a:t>
            </a:r>
            <a:r>
              <a:rPr lang="pt-BR" dirty="0" err="1"/>
              <a:t>Mélo</a:t>
            </a:r>
            <a:r>
              <a:rPr lang="pt-BR" dirty="0"/>
              <a:t> e Paulo Guilherme Silva de Araújo</a:t>
            </a:r>
          </a:p>
        </p:txBody>
      </p:sp>
    </p:spTree>
    <p:extLst>
      <p:ext uri="{BB962C8B-B14F-4D97-AF65-F5344CB8AC3E}">
        <p14:creationId xmlns:p14="http://schemas.microsoft.com/office/powerpoint/2010/main" val="398582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7809A0-1EA4-4F2C-B6A6-A750A21B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LÍNGUA INGLESA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BC70CFF-65C0-472A-A908-06852B004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339" y="1825625"/>
            <a:ext cx="6042991" cy="4351338"/>
          </a:xfrm>
        </p:spPr>
        <p:txBody>
          <a:bodyPr/>
          <a:lstStyle/>
          <a:p>
            <a:pPr algn="just"/>
            <a:r>
              <a:rPr lang="pt-BR" dirty="0"/>
              <a:t>Inglês é a língua mais falada em todo mundo;</a:t>
            </a:r>
          </a:p>
          <a:p>
            <a:pPr algn="just"/>
            <a:r>
              <a:rPr lang="pt-BR" dirty="0"/>
              <a:t>É o idioma mais utilizado em âmbitos políticos e diplomáticos;</a:t>
            </a:r>
          </a:p>
          <a:p>
            <a:pPr algn="just"/>
            <a:r>
              <a:rPr lang="pt-BR" dirty="0"/>
              <a:t>A língua inglesa é considerada por muitos a mais falada em todo mundo, no sentido de que muitos países têm uma parcela da população que dominam essa linguagem.</a:t>
            </a:r>
          </a:p>
        </p:txBody>
      </p:sp>
      <p:pic>
        <p:nvPicPr>
          <p:cNvPr id="6" name="Espaço Reservado para Conteúdo 5" descr="Uma imagem contendo mulher&#10;&#10;Descrição gerada com alta confiança">
            <a:extLst>
              <a:ext uri="{FF2B5EF4-FFF2-40B4-BE49-F238E27FC236}">
                <a16:creationId xmlns:a16="http://schemas.microsoft.com/office/drawing/2014/main" xmlns="" id="{0D0A14AC-10DE-43EE-82C6-D193D0D332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98" y="2093294"/>
            <a:ext cx="4452000" cy="3816000"/>
          </a:xfrm>
        </p:spPr>
      </p:pic>
    </p:spTree>
    <p:extLst>
      <p:ext uri="{BB962C8B-B14F-4D97-AF65-F5344CB8AC3E}">
        <p14:creationId xmlns:p14="http://schemas.microsoft.com/office/powerpoint/2010/main" val="324525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72E266-4F77-4DFE-8829-FBD88A27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PAÍSES QUE FALAM INGLÊS</a:t>
            </a:r>
          </a:p>
        </p:txBody>
      </p:sp>
      <p:cxnSp>
        <p:nvCxnSpPr>
          <p:cNvPr id="23" name="Straight Arrow Connector 1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5D259FB-A2D9-4EB1-B0F9-150489453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just"/>
            <a:r>
              <a:rPr lang="en-US" dirty="0"/>
              <a:t>O </a:t>
            </a:r>
            <a:r>
              <a:rPr lang="en-US" dirty="0" err="1"/>
              <a:t>inglês</a:t>
            </a:r>
            <a:r>
              <a:rPr lang="en-US" dirty="0"/>
              <a:t> </a:t>
            </a:r>
            <a:r>
              <a:rPr lang="en-US" dirty="0" err="1"/>
              <a:t>falado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vários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</a:t>
            </a:r>
            <a:r>
              <a:rPr lang="en-US" dirty="0" err="1"/>
              <a:t>varia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. </a:t>
            </a:r>
            <a:r>
              <a:rPr lang="en-US" dirty="0" err="1"/>
              <a:t>Há</a:t>
            </a:r>
            <a:r>
              <a:rPr lang="en-US" dirty="0"/>
              <a:t> o </a:t>
            </a:r>
            <a:r>
              <a:rPr lang="en-US" dirty="0" err="1"/>
              <a:t>inglês</a:t>
            </a:r>
            <a:r>
              <a:rPr lang="en-US" dirty="0"/>
              <a:t> </a:t>
            </a:r>
            <a:r>
              <a:rPr lang="en-US" dirty="0" err="1"/>
              <a:t>britânico</a:t>
            </a:r>
            <a:r>
              <a:rPr lang="en-US" dirty="0"/>
              <a:t>, o </a:t>
            </a:r>
            <a:r>
              <a:rPr lang="en-US" dirty="0" err="1"/>
              <a:t>norte</a:t>
            </a:r>
            <a:r>
              <a:rPr lang="en-US" dirty="0"/>
              <a:t>-americano, o </a:t>
            </a:r>
            <a:r>
              <a:rPr lang="en-US" dirty="0" err="1"/>
              <a:t>australiano</a:t>
            </a:r>
            <a:r>
              <a:rPr lang="en-US" dirty="0"/>
              <a:t>, o </a:t>
            </a:r>
            <a:r>
              <a:rPr lang="en-US" dirty="0" err="1"/>
              <a:t>sul-africano</a:t>
            </a:r>
            <a:r>
              <a:rPr lang="en-US" dirty="0"/>
              <a:t>, o </a:t>
            </a:r>
            <a:r>
              <a:rPr lang="en-US" dirty="0" err="1"/>
              <a:t>neozelandês</a:t>
            </a:r>
            <a:r>
              <a:rPr lang="en-US" dirty="0"/>
              <a:t> e </a:t>
            </a:r>
            <a:r>
              <a:rPr lang="en-US" dirty="0" err="1"/>
              <a:t>suas</a:t>
            </a:r>
            <a:r>
              <a:rPr lang="en-US" dirty="0"/>
              <a:t> sub-</a:t>
            </a:r>
            <a:r>
              <a:rPr lang="en-US" dirty="0" err="1"/>
              <a:t>variedades</a:t>
            </a:r>
            <a:r>
              <a:rPr lang="en-US" dirty="0"/>
              <a:t>. </a:t>
            </a: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dialetos</a:t>
            </a:r>
            <a:r>
              <a:rPr lang="en-US" dirty="0"/>
              <a:t> que </a:t>
            </a:r>
            <a:r>
              <a:rPr lang="en-US" dirty="0" err="1"/>
              <a:t>variam</a:t>
            </a:r>
            <a:r>
              <a:rPr lang="en-US" dirty="0"/>
              <a:t> do </a:t>
            </a:r>
            <a:r>
              <a:rPr lang="en-US" dirty="0" err="1"/>
              <a:t>inglês</a:t>
            </a:r>
            <a:r>
              <a:rPr lang="en-US" dirty="0"/>
              <a:t> crioulo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inglês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 </a:t>
            </a:r>
            <a:r>
              <a:rPr lang="en-US" dirty="0" err="1"/>
              <a:t>sendo</a:t>
            </a:r>
            <a:r>
              <a:rPr lang="en-US" dirty="0"/>
              <a:t> </a:t>
            </a:r>
            <a:r>
              <a:rPr lang="en-US" dirty="0" err="1"/>
              <a:t>falados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Filipina, Jamaica e </a:t>
            </a:r>
            <a:r>
              <a:rPr lang="en-US" dirty="0" err="1"/>
              <a:t>Nigéria</a:t>
            </a:r>
            <a:r>
              <a:rPr lang="en-US" dirty="0"/>
              <a:t>.</a:t>
            </a:r>
          </a:p>
        </p:txBody>
      </p:sp>
      <p:pic>
        <p:nvPicPr>
          <p:cNvPr id="14" name="Espaço Reservado para Conteúdo 13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xmlns="" id="{979B1435-D7C2-4AFF-9D09-B0BAF84543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8" r="2920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321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D5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4212BB-6824-4142-BBC4-482481CE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10 PROFISSÕES QUE EXIGEM FLUÊNCIA EM INGLÊS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xmlns="" id="{F9459741-6411-4385-8CA9-C3DF689E99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r="7704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A0C0DFC-FE5F-4457-B609-60451ADB6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4379" y="625642"/>
            <a:ext cx="3689679" cy="56468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/>
            <a:r>
              <a:rPr lang="en-US" dirty="0" err="1">
                <a:solidFill>
                  <a:srgbClr val="FFFFFF"/>
                </a:solidFill>
              </a:rPr>
              <a:t>Engenharia</a:t>
            </a:r>
            <a:r>
              <a:rPr lang="en-US" dirty="0">
                <a:solidFill>
                  <a:srgbClr val="FFFFFF"/>
                </a:solidFill>
              </a:rPr>
              <a:t>;</a:t>
            </a:r>
          </a:p>
          <a:p>
            <a:pPr marL="514350"/>
            <a:r>
              <a:rPr lang="en-US" dirty="0" err="1">
                <a:solidFill>
                  <a:srgbClr val="FFFFFF"/>
                </a:solidFill>
              </a:rPr>
              <a:t>Área</a:t>
            </a:r>
            <a:r>
              <a:rPr lang="en-US" dirty="0">
                <a:solidFill>
                  <a:srgbClr val="FFFFFF"/>
                </a:solidFill>
              </a:rPr>
              <a:t> da </a:t>
            </a:r>
            <a:r>
              <a:rPr lang="en-US" dirty="0" err="1">
                <a:solidFill>
                  <a:srgbClr val="FFFFFF"/>
                </a:solidFill>
              </a:rPr>
              <a:t>Tecnologia</a:t>
            </a:r>
            <a:r>
              <a:rPr lang="en-US" dirty="0">
                <a:solidFill>
                  <a:srgbClr val="FFFFFF"/>
                </a:solidFill>
              </a:rPr>
              <a:t> da </a:t>
            </a:r>
            <a:r>
              <a:rPr lang="en-US" dirty="0" err="1">
                <a:solidFill>
                  <a:srgbClr val="FFFFFF"/>
                </a:solidFill>
              </a:rPr>
              <a:t>Informação</a:t>
            </a:r>
            <a:r>
              <a:rPr lang="en-US" dirty="0">
                <a:solidFill>
                  <a:srgbClr val="FFFFFF"/>
                </a:solidFill>
              </a:rPr>
              <a:t>;</a:t>
            </a:r>
          </a:p>
          <a:p>
            <a:pPr marL="514350"/>
            <a:r>
              <a:rPr lang="en-US" dirty="0" err="1">
                <a:solidFill>
                  <a:srgbClr val="FFFFFF"/>
                </a:solidFill>
              </a:rPr>
              <a:t>Administração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marL="514350"/>
            <a:r>
              <a:rPr lang="en-US" dirty="0">
                <a:solidFill>
                  <a:srgbClr val="FFFFFF"/>
                </a:solidFill>
              </a:rPr>
              <a:t>Marketing</a:t>
            </a:r>
          </a:p>
          <a:p>
            <a:pPr marL="514350"/>
            <a:r>
              <a:rPr lang="en-US" dirty="0" err="1">
                <a:solidFill>
                  <a:srgbClr val="FFFFFF"/>
                </a:solidFill>
              </a:rPr>
              <a:t>Comunicação</a:t>
            </a:r>
            <a:endParaRPr lang="en-US" dirty="0">
              <a:solidFill>
                <a:srgbClr val="FFFFFF"/>
              </a:solidFill>
            </a:endParaRPr>
          </a:p>
          <a:p>
            <a:pPr marL="514350"/>
            <a:r>
              <a:rPr lang="en-US" dirty="0">
                <a:solidFill>
                  <a:srgbClr val="FFFFFF"/>
                </a:solidFill>
              </a:rPr>
              <a:t>Turismo </a:t>
            </a:r>
          </a:p>
          <a:p>
            <a:pPr marL="514350"/>
            <a:r>
              <a:rPr lang="en-US" dirty="0">
                <a:solidFill>
                  <a:srgbClr val="FFFFFF"/>
                </a:solidFill>
              </a:rPr>
              <a:t>Comercio exterior </a:t>
            </a:r>
          </a:p>
          <a:p>
            <a:pPr marL="514350"/>
            <a:r>
              <a:rPr lang="en-US" dirty="0" err="1">
                <a:solidFill>
                  <a:srgbClr val="FFFFFF"/>
                </a:solidFill>
              </a:rPr>
              <a:t>Finanças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marL="514350"/>
            <a:r>
              <a:rPr lang="en-US" dirty="0" err="1">
                <a:solidFill>
                  <a:srgbClr val="FFFFFF"/>
                </a:solidFill>
              </a:rPr>
              <a:t>Relações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públicas</a:t>
            </a:r>
            <a:endParaRPr lang="en-US" dirty="0">
              <a:solidFill>
                <a:srgbClr val="FFFFFF"/>
              </a:solidFill>
            </a:endParaRPr>
          </a:p>
          <a:p>
            <a:pPr marL="514350"/>
            <a:r>
              <a:rPr lang="en-US" dirty="0" err="1">
                <a:solidFill>
                  <a:srgbClr val="FFFFFF"/>
                </a:solidFill>
              </a:rPr>
              <a:t>Ciências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014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Uma imagem contendo posando&#10;&#10;Descrição gerada com muito alta confiança">
            <a:extLst>
              <a:ext uri="{FF2B5EF4-FFF2-40B4-BE49-F238E27FC236}">
                <a16:creationId xmlns:a16="http://schemas.microsoft.com/office/drawing/2014/main" xmlns="" id="{513D13CF-3DD3-4C73-808F-03BC0826E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8" b="13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B314192-FCFE-4EFA-93C3-4910DFB4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39"/>
            <a:ext cx="11210925" cy="10193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PROFISSÕES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37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xmlns="" id="{73772766-05E2-449D-8EEC-6DAA3599D5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5851711"/>
              </p:ext>
            </p:extLst>
          </p:nvPr>
        </p:nvGraphicFramePr>
        <p:xfrm>
          <a:off x="465221" y="336884"/>
          <a:ext cx="9577137" cy="6096002"/>
        </p:xfrm>
        <a:graphic>
          <a:graphicData uri="http://schemas.openxmlformats.org/drawingml/2006/table">
            <a:tbl>
              <a:tblPr/>
              <a:tblGrid>
                <a:gridCol w="4772526">
                  <a:extLst>
                    <a:ext uri="{9D8B030D-6E8A-4147-A177-3AD203B41FA5}">
                      <a16:colId xmlns:a16="http://schemas.microsoft.com/office/drawing/2014/main" xmlns="" val="107853633"/>
                    </a:ext>
                  </a:extLst>
                </a:gridCol>
                <a:gridCol w="4804611">
                  <a:extLst>
                    <a:ext uri="{9D8B030D-6E8A-4147-A177-3AD203B41FA5}">
                      <a16:colId xmlns:a16="http://schemas.microsoft.com/office/drawing/2014/main" xmlns="" val="3602996922"/>
                    </a:ext>
                  </a:extLst>
                </a:gridCol>
              </a:tblGrid>
              <a:tr h="567070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/>
                        <a:t>PROFISSÃO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1" dirty="0"/>
                        <a:t>TRADUÇÃO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6037415"/>
                  </a:ext>
                </a:extLst>
              </a:tr>
              <a:tr h="567070">
                <a:tc>
                  <a:txBody>
                    <a:bodyPr/>
                    <a:lstStyle/>
                    <a:p>
                      <a:r>
                        <a:rPr lang="pt-BR" sz="2800"/>
                        <a:t>Advogado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Lawyer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9429388"/>
                  </a:ext>
                </a:extLst>
              </a:tr>
              <a:tr h="992372">
                <a:tc>
                  <a:txBody>
                    <a:bodyPr/>
                    <a:lstStyle/>
                    <a:p>
                      <a:r>
                        <a:rPr lang="pt-BR" sz="2800"/>
                        <a:t>Aeromoça / Comissária de bordo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Air hostess/ Stewardess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2187439"/>
                  </a:ext>
                </a:extLst>
              </a:tr>
              <a:tr h="567070">
                <a:tc>
                  <a:txBody>
                    <a:bodyPr/>
                    <a:lstStyle/>
                    <a:p>
                      <a:r>
                        <a:rPr lang="pt-BR" sz="2800"/>
                        <a:t>Agente de viagem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Travel agent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2705520"/>
                  </a:ext>
                </a:extLst>
              </a:tr>
              <a:tr h="567070">
                <a:tc>
                  <a:txBody>
                    <a:bodyPr/>
                    <a:lstStyle/>
                    <a:p>
                      <a:r>
                        <a:rPr lang="pt-BR" sz="2800"/>
                        <a:t>Analista de Sistemas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Systems </a:t>
                      </a:r>
                      <a:r>
                        <a:rPr lang="pt-BR" sz="2800" dirty="0" err="1"/>
                        <a:t>Analyst</a:t>
                      </a:r>
                      <a:endParaRPr lang="pt-BR" sz="2800" dirty="0"/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129746"/>
                  </a:ext>
                </a:extLst>
              </a:tr>
              <a:tr h="567070">
                <a:tc>
                  <a:txBody>
                    <a:bodyPr/>
                    <a:lstStyle/>
                    <a:p>
                      <a:r>
                        <a:rPr lang="pt-BR" sz="2800"/>
                        <a:t>Arquiteto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Architect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045097"/>
                  </a:ext>
                </a:extLst>
              </a:tr>
              <a:tr h="567070">
                <a:tc>
                  <a:txBody>
                    <a:bodyPr/>
                    <a:lstStyle/>
                    <a:p>
                      <a:r>
                        <a:rPr lang="pt-BR" sz="2800"/>
                        <a:t>Artista plástico, Pintor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Artist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7193970"/>
                  </a:ext>
                </a:extLst>
              </a:tr>
              <a:tr h="567070">
                <a:tc>
                  <a:txBody>
                    <a:bodyPr/>
                    <a:lstStyle/>
                    <a:p>
                      <a:r>
                        <a:rPr lang="pt-BR" sz="2800"/>
                        <a:t>Atleta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 err="1"/>
                        <a:t>Athlete</a:t>
                      </a:r>
                      <a:endParaRPr lang="pt-BR" sz="2800" dirty="0"/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611042"/>
                  </a:ext>
                </a:extLst>
              </a:tr>
              <a:tr h="567070">
                <a:tc>
                  <a:txBody>
                    <a:bodyPr/>
                    <a:lstStyle/>
                    <a:p>
                      <a:r>
                        <a:rPr lang="pt-BR" sz="2800"/>
                        <a:t>Ator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Actor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0215630"/>
                  </a:ext>
                </a:extLst>
              </a:tr>
              <a:tr h="567070">
                <a:tc>
                  <a:txBody>
                    <a:bodyPr/>
                    <a:lstStyle/>
                    <a:p>
                      <a:r>
                        <a:rPr lang="pt-BR" sz="2800"/>
                        <a:t>Atriz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 err="1"/>
                        <a:t>Actress</a:t>
                      </a:r>
                      <a:endParaRPr lang="pt-BR" sz="2800" dirty="0"/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6574564"/>
                  </a:ext>
                </a:extLst>
              </a:tr>
            </a:tbl>
          </a:graphicData>
        </a:graphic>
      </p:graphicFrame>
      <p:pic>
        <p:nvPicPr>
          <p:cNvPr id="16" name="Imagem 15" descr="Uma imagem contendo caixa, contêiner&#10;&#10;Descrição gerada com alta confiança">
            <a:extLst>
              <a:ext uri="{FF2B5EF4-FFF2-40B4-BE49-F238E27FC236}">
                <a16:creationId xmlns:a16="http://schemas.microsoft.com/office/drawing/2014/main" xmlns="" id="{7AE344B2-6200-417C-BC80-190798F2D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926" y="0"/>
            <a:ext cx="2695074" cy="2986019"/>
          </a:xfrm>
          <a:prstGeom prst="rect">
            <a:avLst/>
          </a:prstGeom>
        </p:spPr>
      </p:pic>
      <p:pic>
        <p:nvPicPr>
          <p:cNvPr id="18" name="Imagem 17" descr="Uma imagem contendo brinquedo, interior, LEGO&#10;&#10;Descrição gerada com alta confiança">
            <a:extLst>
              <a:ext uri="{FF2B5EF4-FFF2-40B4-BE49-F238E27FC236}">
                <a16:creationId xmlns:a16="http://schemas.microsoft.com/office/drawing/2014/main" xmlns="" id="{CF61A196-D665-4468-9C8F-A9B842C0F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34" y="2986019"/>
            <a:ext cx="1768642" cy="235818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1D38B9A5-1F62-4CFD-B800-B02EBCE13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358" y="3871983"/>
            <a:ext cx="1959142" cy="25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6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23D5051D-203E-4FBF-8D1B-1AF5A3212F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3241909"/>
              </p:ext>
            </p:extLst>
          </p:nvPr>
        </p:nvGraphicFramePr>
        <p:xfrm>
          <a:off x="415215" y="23311"/>
          <a:ext cx="8183354" cy="6904361"/>
        </p:xfrm>
        <a:graphic>
          <a:graphicData uri="http://schemas.openxmlformats.org/drawingml/2006/table">
            <a:tbl>
              <a:tblPr/>
              <a:tblGrid>
                <a:gridCol w="4091677">
                  <a:extLst>
                    <a:ext uri="{9D8B030D-6E8A-4147-A177-3AD203B41FA5}">
                      <a16:colId xmlns:a16="http://schemas.microsoft.com/office/drawing/2014/main" xmlns="" val="1347955578"/>
                    </a:ext>
                  </a:extLst>
                </a:gridCol>
                <a:gridCol w="4091677">
                  <a:extLst>
                    <a:ext uri="{9D8B030D-6E8A-4147-A177-3AD203B41FA5}">
                      <a16:colId xmlns:a16="http://schemas.microsoft.com/office/drawing/2014/main" xmlns="" val="3089249317"/>
                    </a:ext>
                  </a:extLst>
                </a:gridCol>
              </a:tblGrid>
              <a:tr h="668932">
                <a:tc>
                  <a:txBody>
                    <a:bodyPr/>
                    <a:lstStyle/>
                    <a:p>
                      <a:r>
                        <a:rPr lang="pt-BR" sz="2400" dirty="0"/>
                        <a:t>Balconista ou caixa de supermercado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err="1"/>
                        <a:t>Grocery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clerk</a:t>
                      </a:r>
                      <a:endParaRPr lang="pt-BR" sz="2400" dirty="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3794158"/>
                  </a:ext>
                </a:extLst>
              </a:tr>
              <a:tr h="362118">
                <a:tc>
                  <a:txBody>
                    <a:bodyPr/>
                    <a:lstStyle/>
                    <a:p>
                      <a:r>
                        <a:rPr lang="pt-BR" sz="2400" dirty="0"/>
                        <a:t>Bancário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Banker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0304914"/>
                  </a:ext>
                </a:extLst>
              </a:tr>
              <a:tr h="362118">
                <a:tc>
                  <a:txBody>
                    <a:bodyPr/>
                    <a:lstStyle/>
                    <a:p>
                      <a:r>
                        <a:rPr lang="pt-BR" sz="2400" dirty="0"/>
                        <a:t>Biólogo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Biologist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943306"/>
                  </a:ext>
                </a:extLst>
              </a:tr>
              <a:tr h="362118">
                <a:tc>
                  <a:txBody>
                    <a:bodyPr/>
                    <a:lstStyle/>
                    <a:p>
                      <a:r>
                        <a:rPr lang="pt-BR" sz="2400"/>
                        <a:t>Bibliotecário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Librarian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5996188"/>
                  </a:ext>
                </a:extLst>
              </a:tr>
              <a:tr h="362118">
                <a:tc>
                  <a:txBody>
                    <a:bodyPr/>
                    <a:lstStyle/>
                    <a:p>
                      <a:r>
                        <a:rPr lang="pt-BR" sz="2400" dirty="0"/>
                        <a:t>Bombeiro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err="1"/>
                        <a:t>Fireman</a:t>
                      </a:r>
                      <a:endParaRPr lang="pt-BR" sz="2400" dirty="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8828731"/>
                  </a:ext>
                </a:extLst>
              </a:tr>
              <a:tr h="362118">
                <a:tc>
                  <a:txBody>
                    <a:bodyPr/>
                    <a:lstStyle/>
                    <a:p>
                      <a:r>
                        <a:rPr lang="pt-BR" sz="2400" dirty="0"/>
                        <a:t>Cabeleireiro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Hairdresser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6160923"/>
                  </a:ext>
                </a:extLst>
              </a:tr>
              <a:tr h="362118">
                <a:tc>
                  <a:txBody>
                    <a:bodyPr/>
                    <a:lstStyle/>
                    <a:p>
                      <a:r>
                        <a:rPr lang="pt-BR" sz="2400" dirty="0"/>
                        <a:t>Caixa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err="1"/>
                        <a:t>Cashier</a:t>
                      </a:r>
                      <a:endParaRPr lang="pt-BR" sz="2400" dirty="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8040739"/>
                  </a:ext>
                </a:extLst>
              </a:tr>
              <a:tr h="362118">
                <a:tc>
                  <a:txBody>
                    <a:bodyPr/>
                    <a:lstStyle/>
                    <a:p>
                      <a:r>
                        <a:rPr lang="pt-BR" sz="2400" dirty="0"/>
                        <a:t>Cantor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Singer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7614103"/>
                  </a:ext>
                </a:extLst>
              </a:tr>
              <a:tr h="362118">
                <a:tc>
                  <a:txBody>
                    <a:bodyPr/>
                    <a:lstStyle/>
                    <a:p>
                      <a:r>
                        <a:rPr lang="pt-BR" sz="2400"/>
                        <a:t>Carpinteiro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Carpenter (male)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5435887"/>
                  </a:ext>
                </a:extLst>
              </a:tr>
              <a:tr h="494941">
                <a:tc>
                  <a:txBody>
                    <a:bodyPr/>
                    <a:lstStyle/>
                    <a:p>
                      <a:r>
                        <a:rPr lang="pt-BR" sz="2400" dirty="0"/>
                        <a:t>Carteiro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err="1"/>
                        <a:t>Postman</a:t>
                      </a:r>
                      <a:r>
                        <a:rPr lang="pt-BR" sz="2400" dirty="0"/>
                        <a:t>, </a:t>
                      </a:r>
                      <a:r>
                        <a:rPr lang="pt-BR" sz="2400" dirty="0" err="1"/>
                        <a:t>Mailman</a:t>
                      </a:r>
                      <a:r>
                        <a:rPr lang="pt-BR" sz="2400" dirty="0"/>
                        <a:t>, Mail </a:t>
                      </a:r>
                      <a:r>
                        <a:rPr lang="pt-BR" sz="2400" dirty="0" err="1"/>
                        <a:t>carrier</a:t>
                      </a:r>
                      <a:endParaRPr lang="pt-BR" sz="2400" dirty="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3897876"/>
                  </a:ext>
                </a:extLst>
              </a:tr>
              <a:tr h="362118">
                <a:tc>
                  <a:txBody>
                    <a:bodyPr/>
                    <a:lstStyle/>
                    <a:p>
                      <a:r>
                        <a:rPr lang="pt-BR" sz="2400"/>
                        <a:t>Chefe de cozinha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Chef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0815202"/>
                  </a:ext>
                </a:extLst>
              </a:tr>
              <a:tr h="362118">
                <a:tc>
                  <a:txBody>
                    <a:bodyPr/>
                    <a:lstStyle/>
                    <a:p>
                      <a:r>
                        <a:rPr lang="pt-BR" sz="2400"/>
                        <a:t>Cientista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err="1"/>
                        <a:t>Scientist</a:t>
                      </a:r>
                      <a:endParaRPr lang="pt-BR" sz="2400" dirty="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778043"/>
                  </a:ext>
                </a:extLst>
              </a:tr>
              <a:tr h="362118">
                <a:tc>
                  <a:txBody>
                    <a:bodyPr/>
                    <a:lstStyle/>
                    <a:p>
                      <a:r>
                        <a:rPr lang="pt-BR" sz="2400"/>
                        <a:t>Comissária de vôo, Aeromoça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err="1"/>
                        <a:t>Flight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attendant</a:t>
                      </a:r>
                      <a:endParaRPr lang="pt-BR" sz="2400" dirty="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4879399"/>
                  </a:ext>
                </a:extLst>
              </a:tr>
              <a:tr h="362118">
                <a:tc>
                  <a:txBody>
                    <a:bodyPr/>
                    <a:lstStyle/>
                    <a:p>
                      <a:r>
                        <a:rPr lang="pt-BR" sz="2400"/>
                        <a:t>Comissário de bordo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Steward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4384331"/>
                  </a:ext>
                </a:extLst>
              </a:tr>
              <a:tr h="362118">
                <a:tc>
                  <a:txBody>
                    <a:bodyPr/>
                    <a:lstStyle/>
                    <a:p>
                      <a:r>
                        <a:rPr lang="pt-BR" sz="2400"/>
                        <a:t>Consultor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err="1"/>
                        <a:t>Consultant</a:t>
                      </a:r>
                      <a:endParaRPr lang="pt-BR" sz="2400" dirty="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389295"/>
                  </a:ext>
                </a:extLst>
              </a:tr>
            </a:tbl>
          </a:graphicData>
        </a:graphic>
      </p:graphicFrame>
      <p:pic>
        <p:nvPicPr>
          <p:cNvPr id="7" name="Espaço Reservado para Conteúdo 6" descr="Uma imagem contendo sentado&#10;&#10;Descrição gerada com alta confiança">
            <a:extLst>
              <a:ext uri="{FF2B5EF4-FFF2-40B4-BE49-F238E27FC236}">
                <a16:creationId xmlns:a16="http://schemas.microsoft.com/office/drawing/2014/main" xmlns="" id="{77315931-EC64-4569-B2FB-304DAFA615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69" y="601871"/>
            <a:ext cx="3333750" cy="3333750"/>
          </a:xfrm>
        </p:spPr>
      </p:pic>
      <p:pic>
        <p:nvPicPr>
          <p:cNvPr id="9" name="Imagem 8" descr="Uma imagem contendo brinquedo&#10;&#10;Descrição gerada com alta confiança">
            <a:extLst>
              <a:ext uri="{FF2B5EF4-FFF2-40B4-BE49-F238E27FC236}">
                <a16:creationId xmlns:a16="http://schemas.microsoft.com/office/drawing/2014/main" xmlns="" id="{DD895907-1054-4CD4-B4DA-C28E4E12D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17" y="3475491"/>
            <a:ext cx="2363202" cy="29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2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79A81B09-54B0-4346-A765-088B0E532C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7799024"/>
              </p:ext>
            </p:extLst>
          </p:nvPr>
        </p:nvGraphicFramePr>
        <p:xfrm>
          <a:off x="256674" y="288758"/>
          <a:ext cx="5763126" cy="6465696"/>
        </p:xfrm>
        <a:graphic>
          <a:graphicData uri="http://schemas.openxmlformats.org/drawingml/2006/table">
            <a:tbl>
              <a:tblPr/>
              <a:tblGrid>
                <a:gridCol w="2881563">
                  <a:extLst>
                    <a:ext uri="{9D8B030D-6E8A-4147-A177-3AD203B41FA5}">
                      <a16:colId xmlns:a16="http://schemas.microsoft.com/office/drawing/2014/main" xmlns="" val="2111798150"/>
                    </a:ext>
                  </a:extLst>
                </a:gridCol>
                <a:gridCol w="2881563">
                  <a:extLst>
                    <a:ext uri="{9D8B030D-6E8A-4147-A177-3AD203B41FA5}">
                      <a16:colId xmlns:a16="http://schemas.microsoft.com/office/drawing/2014/main" xmlns="" val="306954127"/>
                    </a:ext>
                  </a:extLst>
                </a:gridCol>
              </a:tblGrid>
              <a:tr h="493216">
                <a:tc>
                  <a:txBody>
                    <a:bodyPr/>
                    <a:lstStyle/>
                    <a:p>
                      <a:r>
                        <a:rPr lang="pt-BR" sz="2800"/>
                        <a:t>Estudante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Student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9675069"/>
                  </a:ext>
                </a:extLst>
              </a:tr>
              <a:tr h="493216">
                <a:tc>
                  <a:txBody>
                    <a:bodyPr/>
                    <a:lstStyle/>
                    <a:p>
                      <a:r>
                        <a:rPr lang="pt-BR" sz="2800"/>
                        <a:t>Executivo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Executive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5845833"/>
                  </a:ext>
                </a:extLst>
              </a:tr>
              <a:tr h="493216">
                <a:tc>
                  <a:txBody>
                    <a:bodyPr/>
                    <a:lstStyle/>
                    <a:p>
                      <a:r>
                        <a:rPr lang="pt-BR" sz="2800"/>
                        <a:t>Farmacêutico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Pharmacist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8956063"/>
                  </a:ext>
                </a:extLst>
              </a:tr>
              <a:tr h="493216">
                <a:tc>
                  <a:txBody>
                    <a:bodyPr/>
                    <a:lstStyle/>
                    <a:p>
                      <a:r>
                        <a:rPr lang="pt-BR" sz="2800"/>
                        <a:t>Faxineiro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Cleaner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0692288"/>
                  </a:ext>
                </a:extLst>
              </a:tr>
              <a:tr h="493216">
                <a:tc>
                  <a:txBody>
                    <a:bodyPr/>
                    <a:lstStyle/>
                    <a:p>
                      <a:r>
                        <a:rPr lang="pt-BR" sz="2800"/>
                        <a:t>Fazendeiro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Farmer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2839207"/>
                  </a:ext>
                </a:extLst>
              </a:tr>
              <a:tr h="863128">
                <a:tc>
                  <a:txBody>
                    <a:bodyPr/>
                    <a:lstStyle/>
                    <a:p>
                      <a:r>
                        <a:rPr lang="pt-BR" sz="2800"/>
                        <a:t>Fisioterapeuta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Physical Therapist / Physiotherapist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8103359"/>
                  </a:ext>
                </a:extLst>
              </a:tr>
              <a:tr h="493216">
                <a:tc>
                  <a:txBody>
                    <a:bodyPr/>
                    <a:lstStyle/>
                    <a:p>
                      <a:r>
                        <a:rPr lang="pt-BR" sz="2800"/>
                        <a:t>Florista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Florist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6293115"/>
                  </a:ext>
                </a:extLst>
              </a:tr>
              <a:tr h="493216">
                <a:tc>
                  <a:txBody>
                    <a:bodyPr/>
                    <a:lstStyle/>
                    <a:p>
                      <a:r>
                        <a:rPr lang="pt-BR" sz="2800"/>
                        <a:t>Fotógrafo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Photographer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9062798"/>
                  </a:ext>
                </a:extLst>
              </a:tr>
              <a:tr h="493216">
                <a:tc>
                  <a:txBody>
                    <a:bodyPr/>
                    <a:lstStyle/>
                    <a:p>
                      <a:r>
                        <a:rPr lang="pt-BR" sz="2800"/>
                        <a:t>Garçom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Waiter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2358054"/>
                  </a:ext>
                </a:extLst>
              </a:tr>
              <a:tr h="493216">
                <a:tc>
                  <a:txBody>
                    <a:bodyPr/>
                    <a:lstStyle/>
                    <a:p>
                      <a:r>
                        <a:rPr lang="pt-BR" sz="2800"/>
                        <a:t>Garçonete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Waitress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0140300"/>
                  </a:ext>
                </a:extLst>
              </a:tr>
              <a:tr h="493216">
                <a:tc>
                  <a:txBody>
                    <a:bodyPr/>
                    <a:lstStyle/>
                    <a:p>
                      <a:r>
                        <a:rPr lang="pt-BR" sz="2800"/>
                        <a:t>Gerente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Manager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2881926"/>
                  </a:ext>
                </a:extLst>
              </a:tr>
              <a:tr h="493216">
                <a:tc>
                  <a:txBody>
                    <a:bodyPr/>
                    <a:lstStyle/>
                    <a:p>
                      <a:r>
                        <a:rPr lang="pt-BR" sz="2800"/>
                        <a:t>Guia</a:t>
                      </a:r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 err="1"/>
                        <a:t>Guid</a:t>
                      </a:r>
                      <a:endParaRPr lang="pt-BR" sz="2800" dirty="0"/>
                    </a:p>
                  </a:txBody>
                  <a:tcPr marL="76528" marR="76528" marT="38264" marB="382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9511747"/>
                  </a:ext>
                </a:extLst>
              </a:tr>
            </a:tbl>
          </a:graphicData>
        </a:graphic>
      </p:graphicFrame>
      <p:pic>
        <p:nvPicPr>
          <p:cNvPr id="7" name="Espaço Reservado para Conteúdo 6" descr="Uma imagem contendo parede, interior, mobília, assento&#10;&#10;Descrição gerada com muito alta confiança">
            <a:extLst>
              <a:ext uri="{FF2B5EF4-FFF2-40B4-BE49-F238E27FC236}">
                <a16:creationId xmlns:a16="http://schemas.microsoft.com/office/drawing/2014/main" xmlns="" id="{AE40CA3C-6BAA-412A-A683-141D4035AC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57" y="95250"/>
            <a:ext cx="3333750" cy="3333750"/>
          </a:xfrm>
        </p:spPr>
      </p:pic>
      <p:pic>
        <p:nvPicPr>
          <p:cNvPr id="9" name="Imagem 8" descr="Uma imagem contendo brinquedo, pequeno, LEGO&#10;&#10;Descrição gerada com alta confiança">
            <a:extLst>
              <a:ext uri="{FF2B5EF4-FFF2-40B4-BE49-F238E27FC236}">
                <a16:creationId xmlns:a16="http://schemas.microsoft.com/office/drawing/2014/main" xmlns="" id="{5076DE08-FD65-4182-864F-3BF611DC5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32" y="3248891"/>
            <a:ext cx="34671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11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340</Words>
  <Application>Microsoft Office PowerPoint</Application>
  <PresentationFormat>Widescreen</PresentationFormat>
  <Paragraphs>139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LÍNGUA INGLESA</vt:lpstr>
      <vt:lpstr>PAÍSES QUE FALAM INGLÊS</vt:lpstr>
      <vt:lpstr>10 PROFISSÕES QUE EXIGEM FLUÊNCIA EM INGLÊS</vt:lpstr>
      <vt:lpstr>PROFISSÕES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Eduarda Carvalho</dc:creator>
  <cp:lastModifiedBy>Cristiane de Brito Cruz</cp:lastModifiedBy>
  <cp:revision>3</cp:revision>
  <dcterms:created xsi:type="dcterms:W3CDTF">2019-02-14T22:45:56Z</dcterms:created>
  <dcterms:modified xsi:type="dcterms:W3CDTF">2019-03-18T22:05:27Z</dcterms:modified>
</cp:coreProperties>
</file>