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86EEAC6-011F-4499-ACFF-2FDC742DB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970F14D-B6E6-40EA-96B4-4E18D0CF9D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DADC4F84-175A-4AB1-916C-1E5796E1E0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m 18" descr="Uma imagem contendo interior, foto, pessoa&#10;&#10;Descrição gerada com alta confiança">
            <a:extLst>
              <a:ext uri="{FF2B5EF4-FFF2-40B4-BE49-F238E27FC236}">
                <a16:creationId xmlns:a16="http://schemas.microsoft.com/office/drawing/2014/main" xmlns="" id="{E0FBA169-C60F-4312-939D-52475B6CD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39" y="548743"/>
            <a:ext cx="3051113" cy="14669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spc="-60">
                <a:solidFill>
                  <a:schemeClr val="tx1"/>
                </a:solidFill>
              </a:rPr>
              <a:t>Hobbies</a:t>
            </a:r>
            <a:r>
              <a:rPr lang="en-US" sz="3600" spc="-6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117" y="1072579"/>
            <a:ext cx="7315200" cy="1226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>
                <a:solidFill>
                  <a:schemeClr val="tx1"/>
                </a:solidFill>
              </a:rPr>
              <a:t>Stop! Time to relax.</a:t>
            </a:r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0C10ABBC-47E8-4CE6-B57F-B196597A3742}"/>
              </a:ext>
            </a:extLst>
          </p:cNvPr>
          <p:cNvSpPr txBox="1"/>
          <p:nvPr/>
        </p:nvSpPr>
        <p:spPr>
          <a:xfrm>
            <a:off x="10746658" y="5474109"/>
            <a:ext cx="2743200" cy="14250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182880">
              <a:lnSpc>
                <a:spcPct val="90000"/>
              </a:lnSpc>
              <a:spcBef>
                <a:spcPts val="1200"/>
              </a:spcBef>
              <a:buFont typeface="'Wingdings 2',Sans-Serif"/>
              <a:buChar char=""/>
            </a:pPr>
            <a:endParaRPr lang="en-US"/>
          </a:p>
          <a:p>
            <a:pPr indent="-182880">
              <a:lnSpc>
                <a:spcPct val="90000"/>
              </a:lnSpc>
              <a:spcBef>
                <a:spcPts val="1200"/>
              </a:spcBef>
              <a:buFont typeface="'Wingdings 2',Sans-Serif"/>
              <a:buChar char=""/>
            </a:pPr>
            <a:r>
              <a:rPr lang="en-US"/>
              <a:t>Group 5</a:t>
            </a:r>
          </a:p>
          <a:p>
            <a:pPr indent="-182880">
              <a:lnSpc>
                <a:spcPct val="90000"/>
              </a:lnSpc>
              <a:spcBef>
                <a:spcPts val="1200"/>
              </a:spcBef>
              <a:buFont typeface="'Wingdings 2',Sans-Serif"/>
              <a:buChar char=""/>
            </a:pPr>
            <a:r>
              <a:rPr lang="en-US" b="1" i="1"/>
              <a:t>3rd MSI</a:t>
            </a:r>
            <a:endParaRPr lang="en-US"/>
          </a:p>
          <a:p>
            <a:pPr algn="l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316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840085"/>
              </p:ext>
            </p:extLst>
          </p:nvPr>
        </p:nvGraphicFramePr>
        <p:xfrm>
          <a:off x="149902" y="0"/>
          <a:ext cx="5951095" cy="6565695"/>
        </p:xfrm>
        <a:graphic>
          <a:graphicData uri="http://schemas.openxmlformats.org/drawingml/2006/table">
            <a:tbl>
              <a:tblPr/>
              <a:tblGrid>
                <a:gridCol w="2513377"/>
                <a:gridCol w="3437718"/>
              </a:tblGrid>
              <a:tr h="4377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dirty="0">
                          <a:effectLst/>
                        </a:rPr>
                        <a:t>Inglês</a:t>
                      </a:r>
                    </a:p>
                  </a:txBody>
                  <a:tcPr marL="30484" marR="30484" marT="30484" marB="304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dirty="0">
                          <a:effectLst/>
                        </a:rPr>
                        <a:t>Português</a:t>
                      </a:r>
                    </a:p>
                  </a:txBody>
                  <a:tcPr marL="30484" marR="30484" marT="30484" marB="304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  <a:tr h="43771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bowling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boliche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71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camping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acampar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771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canoeing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  <a:latin typeface="Roboto Condensed"/>
                        </a:rPr>
                        <a:t>canoagem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71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card games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jogos de baralho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771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 err="1">
                          <a:effectLst/>
                          <a:latin typeface="Roboto Condensed"/>
                        </a:rPr>
                        <a:t>chess</a:t>
                      </a:r>
                      <a:endParaRPr lang="pt-BR" sz="1600" dirty="0">
                        <a:effectLst/>
                        <a:latin typeface="Roboto Condensed"/>
                      </a:endParaRP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xadrez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71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cooking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cozinhar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771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crossword puzzle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  <a:latin typeface="Roboto Condensed"/>
                        </a:rPr>
                        <a:t>palavras cruzadas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71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dancing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dançar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771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drawing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desenho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71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embroidery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bordado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771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fishing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pesca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71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gardening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jardinagem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771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hiking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caminhada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71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hunting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  <a:latin typeface="Roboto Condensed"/>
                        </a:rPr>
                        <a:t>caçar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32783"/>
              </p:ext>
            </p:extLst>
          </p:nvPr>
        </p:nvGraphicFramePr>
        <p:xfrm>
          <a:off x="6102272" y="0"/>
          <a:ext cx="5874868" cy="6580683"/>
        </p:xfrm>
        <a:graphic>
          <a:graphicData uri="http://schemas.openxmlformats.org/drawingml/2006/table">
            <a:tbl>
              <a:tblPr/>
              <a:tblGrid>
                <a:gridCol w="2481183"/>
                <a:gridCol w="3393685"/>
              </a:tblGrid>
              <a:tr h="38197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  <a:latin typeface="Roboto Condensed"/>
                        </a:rPr>
                        <a:t>Jogging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  <a:latin typeface="Roboto Condensed"/>
                        </a:rPr>
                        <a:t>corrida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76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knitting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  <a:latin typeface="Roboto Condensed"/>
                        </a:rPr>
                        <a:t>tricotar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276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mountaineering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alpinismo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76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 err="1">
                          <a:effectLst/>
                          <a:latin typeface="Roboto Condensed"/>
                        </a:rPr>
                        <a:t>painting</a:t>
                      </a:r>
                      <a:endParaRPr lang="pt-BR" sz="1600" dirty="0">
                        <a:effectLst/>
                        <a:latin typeface="Roboto Condensed"/>
                      </a:endParaRP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pintura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276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photography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fotografia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76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playing video games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jogar vídeo games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276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reading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  <a:latin typeface="Roboto Condensed"/>
                        </a:rPr>
                        <a:t>leitura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76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riding a bike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  <a:latin typeface="Roboto Condensed"/>
                        </a:rPr>
                        <a:t>andar de bicicleta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276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sculpting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  <a:latin typeface="Roboto Condensed"/>
                        </a:rPr>
                        <a:t>esculpir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76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sewing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  <a:latin typeface="Roboto Condensed"/>
                        </a:rPr>
                        <a:t>costurar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276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singing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  <a:latin typeface="Roboto Condensed"/>
                        </a:rPr>
                        <a:t>cantar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4276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skating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  <a:latin typeface="Roboto Condensed"/>
                        </a:rPr>
                        <a:t>patinação ou andar de skate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276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skiing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  <a:latin typeface="Roboto Condensed"/>
                        </a:rPr>
                        <a:t>esquiar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76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surfing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  <a:latin typeface="Roboto Condensed"/>
                        </a:rPr>
                        <a:t>surfe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276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>
                          <a:effectLst/>
                          <a:latin typeface="Roboto Condensed"/>
                        </a:rPr>
                        <a:t>working out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dirty="0">
                          <a:effectLst/>
                          <a:latin typeface="Roboto Condensed"/>
                        </a:rPr>
                        <a:t>malhar</a:t>
                      </a:r>
                    </a:p>
                  </a:txBody>
                  <a:tcPr marL="30484" marR="30484" marT="30484" marB="3048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98069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55B1278-C019-427D-ADD0-B45A05E67235}"/>
              </a:ext>
            </a:extLst>
          </p:cNvPr>
          <p:cNvSpPr txBox="1"/>
          <p:nvPr/>
        </p:nvSpPr>
        <p:spPr>
          <a:xfrm>
            <a:off x="545691" y="398206"/>
            <a:ext cx="4119715" cy="283154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2400" b="1" dirty="0"/>
              <a:t>     </a:t>
            </a:r>
            <a:r>
              <a:rPr lang="pt-BR" sz="2400" b="1" dirty="0">
                <a:latin typeface="Comic Sans MS"/>
                <a:cs typeface="Arial"/>
              </a:rPr>
              <a:t>  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If</a:t>
            </a:r>
            <a:r>
              <a:rPr lang="pt-BR" sz="2400" b="1" dirty="0">
                <a:latin typeface="Lucida Sans"/>
                <a:ea typeface="Gulim"/>
                <a:cs typeface="Arial"/>
              </a:rPr>
              <a:t>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you</a:t>
            </a:r>
            <a:r>
              <a:rPr lang="pt-BR" sz="2400" b="1" dirty="0">
                <a:latin typeface="Lucida Sans"/>
                <a:ea typeface="Gulim"/>
                <a:cs typeface="Arial"/>
              </a:rPr>
              <a:t>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fall</a:t>
            </a:r>
            <a:r>
              <a:rPr lang="pt-BR" sz="2400" b="1" dirty="0">
                <a:latin typeface="Lucida Sans"/>
                <a:ea typeface="Gulim"/>
                <a:cs typeface="Arial"/>
              </a:rPr>
              <a:t>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asleep</a:t>
            </a:r>
            <a:r>
              <a:rPr lang="pt-BR" sz="2400" b="1" dirty="0">
                <a:latin typeface="Lucida Sans"/>
                <a:ea typeface="Gulim"/>
                <a:cs typeface="Arial"/>
              </a:rPr>
              <a:t>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now</a:t>
            </a:r>
            <a:r>
              <a:rPr lang="pt-BR" sz="2400" b="1" dirty="0">
                <a:latin typeface="Lucida Sans"/>
                <a:ea typeface="Gulim"/>
                <a:cs typeface="Arial"/>
              </a:rPr>
              <a:t>,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you</a:t>
            </a:r>
            <a:r>
              <a:rPr lang="pt-BR" sz="2400" b="1" dirty="0">
                <a:latin typeface="Lucida Sans"/>
                <a:ea typeface="Gulim"/>
                <a:cs typeface="Arial"/>
              </a:rPr>
              <a:t>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will</a:t>
            </a:r>
            <a:r>
              <a:rPr lang="pt-BR" sz="2400" b="1" dirty="0">
                <a:latin typeface="Lucida Sans"/>
                <a:ea typeface="Gulim"/>
                <a:cs typeface="Arial"/>
              </a:rPr>
              <a:t>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dream</a:t>
            </a:r>
            <a:r>
              <a:rPr lang="pt-BR" sz="2400" b="1" dirty="0">
                <a:latin typeface="Lucida Sans"/>
                <a:ea typeface="Gulim"/>
                <a:cs typeface="Arial"/>
              </a:rPr>
              <a:t>.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If</a:t>
            </a:r>
            <a:r>
              <a:rPr lang="pt-BR" sz="2400" b="1" dirty="0">
                <a:latin typeface="Lucida Sans"/>
                <a:ea typeface="Gulim"/>
                <a:cs typeface="Arial"/>
              </a:rPr>
              <a:t>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you</a:t>
            </a:r>
            <a:r>
              <a:rPr lang="pt-BR" sz="2400" b="1" dirty="0">
                <a:latin typeface="Lucida Sans"/>
                <a:ea typeface="Gulim"/>
                <a:cs typeface="Arial"/>
              </a:rPr>
              <a:t>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study</a:t>
            </a:r>
            <a:r>
              <a:rPr lang="pt-BR" sz="2400" b="1" dirty="0">
                <a:latin typeface="Lucida Sans"/>
                <a:ea typeface="Gulim"/>
                <a:cs typeface="Arial"/>
              </a:rPr>
              <a:t>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now</a:t>
            </a:r>
            <a:r>
              <a:rPr lang="pt-BR" sz="2400" b="1" dirty="0">
                <a:latin typeface="Lucida Sans"/>
                <a:ea typeface="Gulim"/>
                <a:cs typeface="Arial"/>
              </a:rPr>
              <a:t>,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you</a:t>
            </a:r>
            <a:r>
              <a:rPr lang="pt-BR" sz="2400" b="1" dirty="0">
                <a:latin typeface="Lucida Sans"/>
                <a:ea typeface="Gulim"/>
                <a:cs typeface="Arial"/>
              </a:rPr>
              <a:t>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will</a:t>
            </a:r>
            <a:r>
              <a:rPr lang="pt-BR" sz="2400" b="1" dirty="0">
                <a:latin typeface="Lucida Sans"/>
                <a:ea typeface="Gulim"/>
                <a:cs typeface="Arial"/>
              </a:rPr>
              <a:t>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live</a:t>
            </a:r>
            <a:r>
              <a:rPr lang="pt-BR" sz="2400" b="1" dirty="0">
                <a:latin typeface="Lucida Sans"/>
                <a:ea typeface="Gulim"/>
                <a:cs typeface="Arial"/>
              </a:rPr>
              <a:t>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your</a:t>
            </a:r>
            <a:r>
              <a:rPr lang="pt-BR" sz="2400" b="1" dirty="0">
                <a:latin typeface="Lucida Sans"/>
                <a:ea typeface="Gulim"/>
                <a:cs typeface="Arial"/>
              </a:rPr>
              <a:t> </a:t>
            </a:r>
            <a:r>
              <a:rPr lang="pt-BR" sz="2400" b="1" dirty="0" err="1">
                <a:latin typeface="Lucida Sans"/>
                <a:ea typeface="Gulim"/>
                <a:cs typeface="Arial"/>
              </a:rPr>
              <a:t>dream</a:t>
            </a:r>
            <a:r>
              <a:rPr lang="pt-BR" sz="2400" b="1" dirty="0">
                <a:latin typeface="Lucida Sans"/>
                <a:ea typeface="Gulim"/>
                <a:cs typeface="Arial"/>
              </a:rPr>
              <a:t>!</a:t>
            </a:r>
            <a:endParaRPr lang="pt-BR" dirty="0">
              <a:latin typeface="Lucida Sans"/>
              <a:ea typeface="Gulim"/>
              <a:cs typeface="Arial"/>
            </a:endParaRPr>
          </a:p>
          <a:p>
            <a:endParaRPr lang="pt-BR" sz="1600" dirty="0"/>
          </a:p>
          <a:p>
            <a:pPr algn="r"/>
            <a:endParaRPr lang="pt-BR" sz="1600" dirty="0"/>
          </a:p>
          <a:p>
            <a:pPr algn="r"/>
            <a:r>
              <a:rPr lang="pt-BR" sz="1600" dirty="0"/>
              <a:t>Se dormir agora, você sonhará. Se estudar agora, você viverá seu sonho!</a:t>
            </a:r>
            <a:endParaRPr lang="pt-BR"/>
          </a:p>
          <a:p>
            <a:pPr algn="l"/>
            <a:endParaRPr lang="pt-BR" dirty="0"/>
          </a:p>
        </p:txBody>
      </p:sp>
      <p:pic>
        <p:nvPicPr>
          <p:cNvPr id="5" name="Imagem 5" descr="Uma imagem contendo água, nadando, esporte aquático, pessoa&#10;&#10;Descrição gerada com muito alta confiança">
            <a:extLst>
              <a:ext uri="{FF2B5EF4-FFF2-40B4-BE49-F238E27FC236}">
                <a16:creationId xmlns:a16="http://schemas.microsoft.com/office/drawing/2014/main" xmlns="" id="{C4BE48CC-E33B-422B-84A5-1BBCCD352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497" y="4916"/>
            <a:ext cx="6823587" cy="6848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D16C54B-1C88-4022-8D28-B6F2E669CA0D}"/>
              </a:ext>
            </a:extLst>
          </p:cNvPr>
          <p:cNvSpPr txBox="1"/>
          <p:nvPr/>
        </p:nvSpPr>
        <p:spPr>
          <a:xfrm>
            <a:off x="508819" y="4441721"/>
            <a:ext cx="4304070" cy="20313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             Esta língua é fundamental para tudo; Ter o Inglês como uma segunda língua abre muitas portas. Começando pela porta do mercado do trabalho</a:t>
            </a:r>
            <a:r>
              <a:rPr lang="pt-BR" b="1" dirty="0"/>
              <a:t>,</a:t>
            </a:r>
            <a:r>
              <a:rPr lang="pt-BR" dirty="0"/>
              <a:t> com o Inglês, podes trabalhar em qualquer parte do mundo especialmente em países em que o Inglês é a língua oficial.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BDD19ED-08D9-4E20-9D95-DE3F2546DABE}"/>
              </a:ext>
            </a:extLst>
          </p:cNvPr>
          <p:cNvSpPr txBox="1"/>
          <p:nvPr/>
        </p:nvSpPr>
        <p:spPr>
          <a:xfrm>
            <a:off x="504211" y="4068403"/>
            <a:ext cx="367726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/>
              <a:t>PORTUGUESE AND ENGLISH ?</a:t>
            </a:r>
          </a:p>
        </p:txBody>
      </p:sp>
    </p:spTree>
    <p:extLst>
      <p:ext uri="{BB962C8B-B14F-4D97-AF65-F5344CB8AC3E}">
        <p14:creationId xmlns:p14="http://schemas.microsoft.com/office/powerpoint/2010/main" val="155005032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BC512124-0D13-4ED9-80B7-52AE15B6B4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m 26">
            <a:extLst>
              <a:ext uri="{FF2B5EF4-FFF2-40B4-BE49-F238E27FC236}">
                <a16:creationId xmlns:a16="http://schemas.microsoft.com/office/drawing/2014/main" xmlns="" id="{C22BC5D9-536B-4E05-8166-352098FAB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7971" b="130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9C97D01E-C08E-43FA-8A29-7B0BF3361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105" y="192320"/>
            <a:ext cx="2583426" cy="88323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</a:rPr>
              <a:t>The </a:t>
            </a:r>
            <a:r>
              <a:rPr lang="pt-BR" dirty="0" err="1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24" name="Espaço Reservado para Conteúdo 23">
            <a:extLst>
              <a:ext uri="{FF2B5EF4-FFF2-40B4-BE49-F238E27FC236}">
                <a16:creationId xmlns:a16="http://schemas.microsoft.com/office/drawing/2014/main" xmlns="" id="{05F0C06F-6C82-4071-9395-5CFCCA87D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789" y="1683697"/>
            <a:ext cx="6012426" cy="42573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pt-BR" sz="1600" b="1" i="1" dirty="0">
                <a:solidFill>
                  <a:schemeClr val="tx1"/>
                </a:solidFill>
              </a:rPr>
              <a:t>BENEFÍCIOS DE SE TER UM HOBBY. MELHOR COM SAÚDE </a:t>
            </a:r>
            <a:endParaRPr lang="pt-BR" sz="16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pt-BR" sz="1600" b="1" i="1" dirty="0">
                <a:solidFill>
                  <a:schemeClr val="tx1"/>
                </a:solidFill>
              </a:rPr>
              <a:t>Disponível em: &lt;</a:t>
            </a:r>
            <a:r>
              <a:rPr lang="pt-BR" sz="1600" b="1" dirty="0">
                <a:solidFill>
                  <a:schemeClr val="tx1"/>
                </a:solidFill>
              </a:rPr>
              <a:t>https://goo.gl/ZCFyLD</a:t>
            </a:r>
            <a:r>
              <a:rPr lang="pt-BR" sz="1600" b="1" i="1" dirty="0">
                <a:solidFill>
                  <a:schemeClr val="tx1"/>
                </a:solidFill>
              </a:rPr>
              <a:t>&gt;. </a:t>
            </a:r>
            <a:endParaRPr lang="pt-BR" sz="16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pt-BR" sz="1600" b="1" i="1" dirty="0">
                <a:solidFill>
                  <a:schemeClr val="tx1"/>
                </a:solidFill>
              </a:rPr>
              <a:t>Acesso em: 12 fev. 2019.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pt-BR" sz="1600" b="1" i="1" dirty="0">
                <a:solidFill>
                  <a:schemeClr val="tx1"/>
                </a:solidFill>
              </a:rPr>
              <a:t>_____________________________________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pt-BR" sz="1600" b="1" i="1" dirty="0">
                <a:solidFill>
                  <a:schemeClr val="tx1"/>
                </a:solidFill>
              </a:rPr>
              <a:t>FALANDO HOBBIES E PASSATEMPOS EM INGLÊS . ENGLISH LIVE</a:t>
            </a:r>
            <a:endParaRPr lang="pt-BR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pt-BR" sz="1600" b="1" i="1" dirty="0">
                <a:solidFill>
                  <a:schemeClr val="tx1"/>
                </a:solidFill>
              </a:rPr>
              <a:t>Disponível em: &lt;</a:t>
            </a:r>
            <a:r>
              <a:rPr lang="pt-BR" sz="1600" b="1" dirty="0">
                <a:solidFill>
                  <a:schemeClr val="tx1"/>
                </a:solidFill>
              </a:rPr>
              <a:t>https://goo.gl/8RX6Vq </a:t>
            </a:r>
            <a:r>
              <a:rPr lang="pt-BR" sz="1600" b="1" i="1" dirty="0">
                <a:solidFill>
                  <a:schemeClr val="tx1"/>
                </a:solidFill>
              </a:rPr>
              <a:t>e </a:t>
            </a:r>
            <a:r>
              <a:rPr lang="pt-BR" sz="1600" b="1" dirty="0">
                <a:solidFill>
                  <a:schemeClr val="tx1"/>
                </a:solidFill>
              </a:rPr>
              <a:t>https://goo.gl/HBMKA7</a:t>
            </a:r>
            <a:r>
              <a:rPr lang="pt-BR" sz="1600" dirty="0">
                <a:solidFill>
                  <a:srgbClr val="D9F1F6"/>
                </a:solidFill>
              </a:rPr>
              <a:t>&gt;</a:t>
            </a:r>
            <a:endParaRPr lang="pt-BR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pt-BR" sz="1600" b="1" i="1" dirty="0">
                <a:solidFill>
                  <a:schemeClr val="tx1"/>
                </a:solidFill>
              </a:rPr>
              <a:t>Acesso em: 12 fev. 2019.</a:t>
            </a:r>
            <a:endParaRPr lang="pt-BR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pt-BR" sz="1600" b="1" i="1" dirty="0">
                <a:solidFill>
                  <a:schemeClr val="tx1"/>
                </a:solidFill>
              </a:rPr>
              <a:t>________________________________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pt-BR" sz="1600" b="1" i="1" dirty="0">
                <a:solidFill>
                  <a:schemeClr val="tx1"/>
                </a:solidFill>
              </a:rPr>
              <a:t>GOMES, Stephanie.  50 HOBBIES DIFERENTES. </a:t>
            </a:r>
            <a:endParaRPr lang="pt-BR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pt-BR" sz="1600" b="1" i="1" dirty="0">
                <a:solidFill>
                  <a:schemeClr val="tx1"/>
                </a:solidFill>
              </a:rPr>
              <a:t>Disponível em: &lt;</a:t>
            </a:r>
            <a:r>
              <a:rPr lang="pt-BR" sz="1600" b="1" dirty="0">
                <a:solidFill>
                  <a:schemeClr val="tx1"/>
                </a:solidFill>
              </a:rPr>
              <a:t>https://goo.gl/2hKNsJ</a:t>
            </a:r>
            <a:r>
              <a:rPr lang="pt-BR" sz="1600" b="1" i="1" dirty="0">
                <a:solidFill>
                  <a:schemeClr val="tx1"/>
                </a:solidFill>
              </a:rPr>
              <a:t>&gt;. </a:t>
            </a:r>
            <a:endParaRPr lang="pt-BR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pt-BR" sz="1600" b="1" i="1" dirty="0">
                <a:solidFill>
                  <a:schemeClr val="tx1"/>
                </a:solidFill>
              </a:rPr>
              <a:t>Acesso em: 12 fev. 2019.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6152E8A9-33FA-4BE4-9769-E7B81D07FEC6}"/>
              </a:ext>
            </a:extLst>
          </p:cNvPr>
          <p:cNvSpPr txBox="1"/>
          <p:nvPr/>
        </p:nvSpPr>
        <p:spPr>
          <a:xfrm>
            <a:off x="7489723" y="2008238"/>
            <a:ext cx="4402393" cy="35086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 err="1"/>
              <a:t>Group</a:t>
            </a:r>
            <a:r>
              <a:rPr lang="pt-BR" sz="2400" b="1" dirty="0"/>
              <a:t> 5</a:t>
            </a:r>
          </a:p>
          <a:p>
            <a:pPr algn="ctr"/>
            <a:endParaRPr lang="pt-BR" dirty="0"/>
          </a:p>
          <a:p>
            <a:pPr algn="ctr"/>
            <a:r>
              <a:rPr lang="pt-BR" cap="all" dirty="0"/>
              <a:t>ANNA CLARA DE MACÊDO SANTOS</a:t>
            </a:r>
            <a:endParaRPr lang="pt-BR" dirty="0"/>
          </a:p>
          <a:p>
            <a:pPr algn="ctr"/>
            <a:r>
              <a:rPr lang="pt-BR" cap="all" dirty="0"/>
              <a:t>ANDERSON GABRIEL MONTEIRO SOARES</a:t>
            </a:r>
            <a:endParaRPr lang="pt-BR" dirty="0"/>
          </a:p>
          <a:p>
            <a:pPr algn="ctr"/>
            <a:r>
              <a:rPr lang="pt-BR" cap="all" dirty="0"/>
              <a:t>ERIONALDO ALVES DE FREITAS</a:t>
            </a:r>
            <a:endParaRPr lang="pt-BR" dirty="0"/>
          </a:p>
          <a:p>
            <a:pPr algn="ctr"/>
            <a:r>
              <a:rPr lang="pt-BR" cap="all" dirty="0"/>
              <a:t>JOSÉ ARI DE OLIVEIRA FILHO</a:t>
            </a:r>
            <a:endParaRPr lang="pt-BR" dirty="0"/>
          </a:p>
          <a:p>
            <a:pPr algn="ctr"/>
            <a:r>
              <a:rPr lang="pt-BR" cap="all" dirty="0"/>
              <a:t>LUIS ANTONIO ACCIOLLY DA SILVA</a:t>
            </a:r>
            <a:endParaRPr lang="pt-BR" dirty="0"/>
          </a:p>
          <a:p>
            <a:pPr algn="ctr"/>
            <a:r>
              <a:rPr lang="pt-BR" cap="all" dirty="0"/>
              <a:t>MARIA CRISTINA OLIVEIRA ALVES</a:t>
            </a:r>
            <a:endParaRPr lang="pt-BR" dirty="0"/>
          </a:p>
          <a:p>
            <a:pPr algn="ctr"/>
            <a:r>
              <a:rPr lang="pt-BR" cap="all" dirty="0"/>
              <a:t>MATHEUS WESLLEY GALDINO DE SENA</a:t>
            </a:r>
            <a:endParaRPr lang="pt-BR" dirty="0"/>
          </a:p>
          <a:p>
            <a:pPr algn="ctr"/>
            <a:r>
              <a:rPr lang="pt-BR" cap="all" dirty="0"/>
              <a:t>RYAN ALAN MEDEIROS BARROS</a:t>
            </a:r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6794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96A55C8-89F1-439D-863D-E208C0AC8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4">
            <a:extLst>
              <a:ext uri="{FF2B5EF4-FFF2-40B4-BE49-F238E27FC236}">
                <a16:creationId xmlns:a16="http://schemas.microsoft.com/office/drawing/2014/main" xmlns="" id="{825BA7AA-7A38-4BE2-864A-C065D99EA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2" r="-1" b="5206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4A1FD7E-EAEC-40B9-B75B-432F9DA75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DEC19D-E891-4598-BB2F-FDE70D45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pt-BR"/>
              <a:t>HOBBIES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88629E-396B-4C99-B284-F30AABDF2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9D8EF827-2FA7-40AE-BB42-B599EC5B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94" y="2068561"/>
            <a:ext cx="6504038" cy="3498317"/>
          </a:xfrm>
        </p:spPr>
        <p:txBody>
          <a:bodyPr/>
          <a:lstStyle/>
          <a:p>
            <a:r>
              <a:rPr lang="pt-BR" dirty="0"/>
              <a:t>       </a:t>
            </a:r>
            <a:r>
              <a:rPr lang="pt-BR" dirty="0">
                <a:solidFill>
                  <a:schemeClr val="tx1"/>
                </a:solidFill>
              </a:rPr>
              <a:t>Atualmente sabemos como é importante ter um tempo livre para si mesmo, para praticamos ou fazermos algo que nos agrade, seja jogar futebol, nadar, ler, lutar e até caminhar.</a:t>
            </a:r>
          </a:p>
          <a:p>
            <a:r>
              <a:rPr lang="pt-BR" dirty="0"/>
              <a:t>        </a:t>
            </a:r>
            <a:r>
              <a:rPr lang="pt-BR" dirty="0">
                <a:solidFill>
                  <a:schemeClr val="tx1"/>
                </a:solidFill>
              </a:rPr>
              <a:t>Um hobby ajuda você a aliviar o stress de um longo dia, podendo inclusive te trazer novas habilidades que podem vir a ser necessárias ou apenas legais de usar com os amigos.</a:t>
            </a:r>
          </a:p>
          <a:p>
            <a:r>
              <a:rPr lang="pt-BR" dirty="0"/>
              <a:t>        </a:t>
            </a:r>
            <a:r>
              <a:rPr lang="pt-BR" dirty="0">
                <a:solidFill>
                  <a:schemeClr val="tx1"/>
                </a:solidFill>
              </a:rPr>
              <a:t>Ter um hobby é ter um passatempo para se divertir, relaxar, brincar ou mesmo sumir um pouco do mundo.</a:t>
            </a:r>
          </a:p>
        </p:txBody>
      </p:sp>
    </p:spTree>
    <p:extLst>
      <p:ext uri="{BB962C8B-B14F-4D97-AF65-F5344CB8AC3E}">
        <p14:creationId xmlns:p14="http://schemas.microsoft.com/office/powerpoint/2010/main" val="251187398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3316C3B-D573-480C-B1AA-CFDF9D7AF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7494" y="495102"/>
            <a:ext cx="5674685" cy="590820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/>
              <a:t>         Em uma conversa com alguém que fala a língua inglesa você provavelmente pode escutar algo como:</a:t>
            </a:r>
          </a:p>
          <a:p>
            <a:endParaRPr lang="pt-BR"/>
          </a:p>
          <a:p>
            <a:r>
              <a:rPr lang="pt-BR" b="0"/>
              <a:t> –</a:t>
            </a:r>
            <a:r>
              <a:rPr lang="pt-BR"/>
              <a:t> </a:t>
            </a:r>
            <a:r>
              <a:rPr lang="pt-BR" i="1"/>
              <a:t>What are your hobbies? </a:t>
            </a:r>
            <a:r>
              <a:rPr lang="pt-BR" sz="1400" b="0" i="1"/>
              <a:t>(</a:t>
            </a:r>
            <a:r>
              <a:rPr lang="pt-BR" sz="1400" i="1"/>
              <a:t>q</a:t>
            </a:r>
            <a:r>
              <a:rPr lang="pt-BR" sz="1400"/>
              <a:t>uais são seus passatemp0s?)</a:t>
            </a:r>
          </a:p>
          <a:p>
            <a:r>
              <a:rPr lang="pt-BR" i="1"/>
              <a:t>OU</a:t>
            </a:r>
          </a:p>
          <a:p>
            <a:r>
              <a:rPr lang="pt-BR" b="0"/>
              <a:t> – </a:t>
            </a:r>
            <a:r>
              <a:rPr lang="pt-BR" i="1"/>
              <a:t>What do you like doing in your free time? </a:t>
            </a:r>
            <a:r>
              <a:rPr lang="pt-BR" sz="1400" b="0" i="1"/>
              <a:t>(o </a:t>
            </a:r>
            <a:r>
              <a:rPr lang="pt-BR" sz="1400"/>
              <a:t>que você gosta de fazer no seu tempo livre?)</a:t>
            </a:r>
            <a:endParaRPr lang="pt-BR" sz="1400" b="0"/>
          </a:p>
          <a:p>
            <a:r>
              <a:rPr lang="pt-BR" i="1"/>
              <a:t>OU</a:t>
            </a:r>
          </a:p>
          <a:p>
            <a:r>
              <a:rPr lang="pt-BR" b="0"/>
              <a:t> –</a:t>
            </a:r>
            <a:r>
              <a:rPr lang="pt-BR" i="1"/>
              <a:t>What do you do to relax? </a:t>
            </a:r>
            <a:r>
              <a:rPr lang="pt-BR" sz="1400" i="1"/>
              <a:t>(</a:t>
            </a:r>
            <a:r>
              <a:rPr lang="pt-BR" sz="1400"/>
              <a:t>O que você faz para relaxar?)</a:t>
            </a:r>
            <a:endParaRPr lang="pt-BR" sz="1400" b="0"/>
          </a:p>
          <a:p>
            <a:endParaRPr lang="pt-BR" i="1"/>
          </a:p>
          <a:p>
            <a:endParaRPr lang="pt-BR" i="1"/>
          </a:p>
          <a:p>
            <a:r>
              <a:rPr lang="pt-BR"/>
              <a:t>         Essa pessoa acabou de perguntar o que você gosta de fazer, e para responder essa pergunta você pode usar termos como:</a:t>
            </a:r>
            <a:endParaRPr lang="pt-BR" sz="1800" b="0"/>
          </a:p>
          <a:p>
            <a:endParaRPr lang="pt-BR"/>
          </a:p>
          <a:p>
            <a:r>
              <a:rPr lang="pt-BR" b="0"/>
              <a:t> – </a:t>
            </a:r>
            <a:r>
              <a:rPr lang="pt-BR" i="1"/>
              <a:t>I like…  </a:t>
            </a:r>
            <a:r>
              <a:rPr lang="pt-BR" sz="1400" i="1"/>
              <a:t>(eu gosto)</a:t>
            </a:r>
            <a:endParaRPr lang="pt-BR" sz="1400"/>
          </a:p>
          <a:p>
            <a:r>
              <a:rPr lang="pt-BR" b="0"/>
              <a:t>– </a:t>
            </a:r>
            <a:r>
              <a:rPr lang="pt-BR" i="1"/>
              <a:t>I love… </a:t>
            </a:r>
            <a:r>
              <a:rPr lang="pt-BR" sz="1400" i="1"/>
              <a:t>(eu adoro/amo)</a:t>
            </a:r>
            <a:endParaRPr lang="pt-BR" sz="1800"/>
          </a:p>
          <a:p>
            <a:endParaRPr lang="pt-BR"/>
          </a:p>
          <a:p>
            <a:r>
              <a:rPr lang="pt-BR"/>
              <a:t>Exemplos:</a:t>
            </a:r>
          </a:p>
        </p:txBody>
      </p:sp>
      <p:pic>
        <p:nvPicPr>
          <p:cNvPr id="7" name="Imagem 7" descr="Uma imagem contendo mesa, interior&#10;&#10;Descrição gerada com muito alta confiança">
            <a:extLst>
              <a:ext uri="{FF2B5EF4-FFF2-40B4-BE49-F238E27FC236}">
                <a16:creationId xmlns:a16="http://schemas.microsoft.com/office/drawing/2014/main" xmlns="" id="{E830EA2C-371D-4942-8F1A-7B58D15B42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9363" y="73575"/>
            <a:ext cx="5305977" cy="3522497"/>
          </a:xfrm>
          <a:prstGeom prst="rect">
            <a:avLst/>
          </a:prstGeom>
        </p:spPr>
      </p:pic>
      <p:pic>
        <p:nvPicPr>
          <p:cNvPr id="9" name="Imagem 9" descr="Uma imagem contendo pessoa, interior, parede, música&#10;&#10;Descrição gerada com muito alta confiança">
            <a:extLst>
              <a:ext uri="{FF2B5EF4-FFF2-40B4-BE49-F238E27FC236}">
                <a16:creationId xmlns:a16="http://schemas.microsoft.com/office/drawing/2014/main" xmlns="" id="{59FD272F-550B-4C4C-AA00-61BE0E3E26D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24721" y="3600749"/>
            <a:ext cx="5293687" cy="31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9369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115F77-2FAE-4CA7-9A7F-10D5F2C8F8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CD4C046-A04C-46CC-AFA3-6B0621F628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D589E016-1EE1-484C-8423-012B4B780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Uma imagem contendo chão, interior, mesa, sentado&#10;&#10;Descrição gerada com muito alta confiança">
            <a:extLst>
              <a:ext uri="{FF2B5EF4-FFF2-40B4-BE49-F238E27FC236}">
                <a16:creationId xmlns:a16="http://schemas.microsoft.com/office/drawing/2014/main" xmlns="" id="{EBA4D205-CF91-4D37-8179-B0C573AB3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6100866-3689-418C-84D9-07C7E2435C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B27B9A-2E39-4A4B-B732-DB0388C5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11" y="1653703"/>
            <a:ext cx="3520104" cy="8458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i="1">
                <a:solidFill>
                  <a:schemeClr val="bg1"/>
                </a:solidFill>
              </a:rPr>
              <a:t>Bowling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D600D39-9314-40E9-A632-E82A50FD4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56" y="2331133"/>
            <a:ext cx="3331786" cy="51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bg1">
                    <a:lumMod val="85000"/>
                  </a:schemeClr>
                </a:solidFill>
              </a:rPr>
              <a:t>Boliche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FEA6892-5B2A-452E-8B37-BB8553E60EA3}"/>
              </a:ext>
            </a:extLst>
          </p:cNvPr>
          <p:cNvSpPr txBox="1"/>
          <p:nvPr/>
        </p:nvSpPr>
        <p:spPr>
          <a:xfrm>
            <a:off x="411345" y="3113096"/>
            <a:ext cx="3465786" cy="264687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-</a:t>
            </a:r>
            <a:r>
              <a:rPr lang="pt-BR" sz="2000">
                <a:solidFill>
                  <a:schemeClr val="bg1"/>
                </a:solidFill>
              </a:rPr>
              <a:t> I </a:t>
            </a:r>
            <a:r>
              <a:rPr lang="pt-BR" sz="2000" err="1">
                <a:solidFill>
                  <a:schemeClr val="bg1"/>
                </a:solidFill>
              </a:rPr>
              <a:t>like</a:t>
            </a:r>
            <a:r>
              <a:rPr lang="pt-BR" sz="2000">
                <a:solidFill>
                  <a:schemeClr val="bg1"/>
                </a:solidFill>
              </a:rPr>
              <a:t> </a:t>
            </a:r>
            <a:r>
              <a:rPr lang="pt-BR" sz="2000" err="1">
                <a:solidFill>
                  <a:schemeClr val="bg1"/>
                </a:solidFill>
              </a:rPr>
              <a:t>to</a:t>
            </a:r>
            <a:r>
              <a:rPr lang="pt-BR" sz="2000">
                <a:solidFill>
                  <a:schemeClr val="bg1"/>
                </a:solidFill>
              </a:rPr>
              <a:t> play </a:t>
            </a:r>
            <a:r>
              <a:rPr lang="pt-BR" sz="2000" err="1">
                <a:solidFill>
                  <a:schemeClr val="bg1"/>
                </a:solidFill>
              </a:rPr>
              <a:t>bowling</a:t>
            </a:r>
            <a:r>
              <a:rPr lang="pt-BR" sz="2000">
                <a:solidFill>
                  <a:schemeClr val="bg1"/>
                </a:solidFill>
              </a:rPr>
              <a:t>.</a:t>
            </a:r>
          </a:p>
          <a:p>
            <a:r>
              <a:rPr lang="pt-BR" sz="1200">
                <a:solidFill>
                  <a:schemeClr val="bg1"/>
                </a:solidFill>
              </a:rPr>
              <a:t>      </a:t>
            </a:r>
            <a:r>
              <a:rPr lang="pt-BR" sz="1400">
                <a:solidFill>
                  <a:schemeClr val="bg1"/>
                </a:solidFill>
              </a:rPr>
              <a:t>(eu gosto de jogar boliche)</a:t>
            </a:r>
          </a:p>
          <a:p>
            <a:endParaRPr lang="pt-BR">
              <a:solidFill>
                <a:schemeClr val="bg1"/>
              </a:solidFill>
            </a:endParaRPr>
          </a:p>
          <a:p>
            <a:r>
              <a:rPr lang="pt-BR" sz="2000">
                <a:solidFill>
                  <a:schemeClr val="bg1"/>
                </a:solidFill>
              </a:rPr>
              <a:t>- I love to watch bowling championships!</a:t>
            </a:r>
          </a:p>
          <a:p>
            <a:r>
              <a:rPr lang="pt-BR" sz="2000">
                <a:solidFill>
                  <a:schemeClr val="bg1"/>
                </a:solidFill>
              </a:rPr>
              <a:t>(</a:t>
            </a:r>
            <a:r>
              <a:rPr lang="pt-BR" sz="1400">
                <a:solidFill>
                  <a:schemeClr val="bg1"/>
                </a:solidFill>
              </a:rPr>
              <a:t>eu adoro assistir campeonatos de boliche.)</a:t>
            </a:r>
          </a:p>
          <a:p>
            <a:endParaRPr lang="pt-BR">
              <a:solidFill>
                <a:schemeClr val="bg1"/>
              </a:solidFill>
            </a:endParaRPr>
          </a:p>
          <a:p>
            <a:endParaRPr lang="pt-BR">
              <a:solidFill>
                <a:schemeClr val="bg1"/>
              </a:solidFill>
            </a:endParaRPr>
          </a:p>
          <a:p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1446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95"/>
            <a:ext cx="12192000" cy="68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4"/>
          <p:cNvSpPr txBox="1"/>
          <p:nvPr/>
        </p:nvSpPr>
        <p:spPr>
          <a:xfrm>
            <a:off x="427640" y="5230210"/>
            <a:ext cx="4148959" cy="6155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pt-BR" sz="2000">
                <a:solidFill>
                  <a:schemeClr val="bg1"/>
                </a:solidFill>
              </a:rPr>
              <a:t>- I like </a:t>
            </a:r>
            <a:r>
              <a:rPr lang="pt-BR" sz="2000" err="1">
                <a:solidFill>
                  <a:schemeClr val="bg1"/>
                </a:solidFill>
              </a:rPr>
              <a:t>to</a:t>
            </a:r>
            <a:r>
              <a:rPr lang="pt-BR" sz="2000">
                <a:solidFill>
                  <a:schemeClr val="bg1"/>
                </a:solidFill>
              </a:rPr>
              <a:t> </a:t>
            </a:r>
            <a:r>
              <a:rPr lang="pt-BR" sz="2000" err="1">
                <a:solidFill>
                  <a:schemeClr val="bg1"/>
                </a:solidFill>
              </a:rPr>
              <a:t>watch</a:t>
            </a:r>
            <a:r>
              <a:rPr lang="pt-BR" sz="2000">
                <a:solidFill>
                  <a:schemeClr val="bg1"/>
                </a:solidFill>
              </a:rPr>
              <a:t> Flamengo matches.</a:t>
            </a:r>
          </a:p>
          <a:p>
            <a:r>
              <a:rPr lang="pt-BR" sz="1400">
                <a:solidFill>
                  <a:schemeClr val="bg1"/>
                </a:solidFill>
              </a:rPr>
              <a:t>       (Eu gosto de assistir às partidas do Flamengo).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6EAC1F4-9055-4F30-ABF6-1ACF6618A37D}"/>
              </a:ext>
            </a:extLst>
          </p:cNvPr>
          <p:cNvSpPr txBox="1"/>
          <p:nvPr/>
        </p:nvSpPr>
        <p:spPr>
          <a:xfrm>
            <a:off x="8025889" y="295275"/>
            <a:ext cx="27432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2800">
                <a:latin typeface="Consolas"/>
              </a:rPr>
              <a:t>   </a:t>
            </a:r>
            <a:r>
              <a:rPr lang="en" sz="1100">
                <a:latin typeface="Consolas"/>
              </a:rPr>
              <a:t> </a:t>
            </a:r>
            <a:r>
              <a:rPr lang="en" sz="2800">
                <a:latin typeface="Consolas"/>
              </a:rPr>
              <a:t>Soccer </a:t>
            </a:r>
          </a:p>
          <a:p>
            <a:r>
              <a:rPr lang="en" sz="1200">
                <a:latin typeface="Consolas"/>
              </a:rPr>
              <a:t>          (Futebol)</a:t>
            </a:r>
            <a:endParaRPr lang="en" sz="280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37197063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8530FE-B077-4E16-96E2-1C737C20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3" descr="Uma imagem contendo árvore, ao ar livre, guarda-chuva, céu&#10;&#10;Descrição gerada com muito alta confiança">
            <a:extLst>
              <a:ext uri="{FF2B5EF4-FFF2-40B4-BE49-F238E27FC236}">
                <a16:creationId xmlns:a16="http://schemas.microsoft.com/office/drawing/2014/main" xmlns="" id="{D893A2A4-9ED3-4092-A132-485A5D1E4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" y="3697"/>
            <a:ext cx="12182167" cy="6850605"/>
          </a:xfrm>
          <a:prstGeom prst="rect">
            <a:avLst/>
          </a:prstGeom>
        </p:spPr>
      </p:pic>
      <p:sp>
        <p:nvSpPr>
          <p:cNvPr id="8" name="CaixaDeTexto 4">
            <a:extLst>
              <a:ext uri="{FF2B5EF4-FFF2-40B4-BE49-F238E27FC236}">
                <a16:creationId xmlns:a16="http://schemas.microsoft.com/office/drawing/2014/main" xmlns="" id="{B29CA984-315A-404D-9D71-ECD66F497730}"/>
              </a:ext>
            </a:extLst>
          </p:cNvPr>
          <p:cNvSpPr txBox="1"/>
          <p:nvPr/>
        </p:nvSpPr>
        <p:spPr>
          <a:xfrm>
            <a:off x="7798019" y="4113487"/>
            <a:ext cx="2112581" cy="6155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pt-BR" sz="2000">
                <a:solidFill>
                  <a:schemeClr val="bg1"/>
                </a:solidFill>
              </a:rPr>
              <a:t>- I like camping.</a:t>
            </a:r>
          </a:p>
          <a:p>
            <a:r>
              <a:rPr lang="pt-BR" sz="1400">
                <a:solidFill>
                  <a:schemeClr val="bg1"/>
                </a:solidFill>
              </a:rPr>
              <a:t>  (Eu gosto de acampar).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AA00ED1F-4CE7-49E6-9698-F64E752DCAE8}"/>
              </a:ext>
            </a:extLst>
          </p:cNvPr>
          <p:cNvSpPr txBox="1"/>
          <p:nvPr/>
        </p:nvSpPr>
        <p:spPr>
          <a:xfrm>
            <a:off x="676276" y="590243"/>
            <a:ext cx="27432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2800">
                <a:latin typeface="Consolas"/>
              </a:rPr>
              <a:t>   Camping</a:t>
            </a:r>
          </a:p>
          <a:p>
            <a:r>
              <a:rPr lang="en" sz="1200">
                <a:latin typeface="Consolas"/>
              </a:rPr>
              <a:t>          (Acampar)</a:t>
            </a:r>
          </a:p>
        </p:txBody>
      </p:sp>
    </p:spTree>
    <p:extLst>
      <p:ext uri="{BB962C8B-B14F-4D97-AF65-F5344CB8AC3E}">
        <p14:creationId xmlns:p14="http://schemas.microsoft.com/office/powerpoint/2010/main" val="136950223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Uma imagem contendo pessoa, mantendo, câmera, preto&#10;&#10;Descrição gerada com muito alta confiança">
            <a:extLst>
              <a:ext uri="{FF2B5EF4-FFF2-40B4-BE49-F238E27FC236}">
                <a16:creationId xmlns:a16="http://schemas.microsoft.com/office/drawing/2014/main" xmlns="" id="{2705AC72-21D4-490E-902C-F76E0B795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5" y="762"/>
            <a:ext cx="12202510" cy="690902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0B9A872-17BD-45E4-B5E1-B31D12D7F146}"/>
              </a:ext>
            </a:extLst>
          </p:cNvPr>
          <p:cNvSpPr txBox="1"/>
          <p:nvPr/>
        </p:nvSpPr>
        <p:spPr>
          <a:xfrm>
            <a:off x="8236096" y="426654"/>
            <a:ext cx="27432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2800">
                <a:latin typeface="Consolas"/>
              </a:rPr>
              <a:t>   </a:t>
            </a:r>
            <a:r>
              <a:rPr lang="en" sz="1100">
                <a:latin typeface="Consolas"/>
              </a:rPr>
              <a:t> </a:t>
            </a:r>
            <a:r>
              <a:rPr lang="en" sz="2800">
                <a:latin typeface="Consolas"/>
              </a:rPr>
              <a:t>Soccer </a:t>
            </a:r>
          </a:p>
          <a:p>
            <a:r>
              <a:rPr lang="en" sz="1200">
                <a:latin typeface="Consolas"/>
              </a:rPr>
              <a:t>          (Futebol)</a:t>
            </a:r>
            <a:endParaRPr lang="en" sz="2800">
              <a:latin typeface="Consolas"/>
            </a:endParaRPr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xmlns="" id="{7FF64ACA-1C35-48CD-8AE4-8AFA259C5856}"/>
              </a:ext>
            </a:extLst>
          </p:cNvPr>
          <p:cNvSpPr txBox="1"/>
          <p:nvPr/>
        </p:nvSpPr>
        <p:spPr>
          <a:xfrm>
            <a:off x="375087" y="5821416"/>
            <a:ext cx="3176752" cy="6155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pt-BR" sz="2000">
                <a:solidFill>
                  <a:schemeClr val="bg1"/>
                </a:solidFill>
              </a:rPr>
              <a:t>- I like </a:t>
            </a:r>
            <a:r>
              <a:rPr lang="pt-BR" sz="2000" err="1">
                <a:solidFill>
                  <a:schemeClr val="bg1"/>
                </a:solidFill>
              </a:rPr>
              <a:t>to</a:t>
            </a:r>
            <a:r>
              <a:rPr lang="pt-BR" sz="2000">
                <a:solidFill>
                  <a:schemeClr val="bg1"/>
                </a:solidFill>
              </a:rPr>
              <a:t> play video games.</a:t>
            </a:r>
          </a:p>
          <a:p>
            <a:r>
              <a:rPr lang="pt-BR" sz="1400">
                <a:solidFill>
                  <a:schemeClr val="bg1"/>
                </a:solidFill>
              </a:rPr>
              <a:t>       (Eu gosto de jogar videogame).</a:t>
            </a:r>
          </a:p>
        </p:txBody>
      </p:sp>
    </p:spTree>
    <p:extLst>
      <p:ext uri="{BB962C8B-B14F-4D97-AF65-F5344CB8AC3E}">
        <p14:creationId xmlns:p14="http://schemas.microsoft.com/office/powerpoint/2010/main" val="16440055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Irene\Desktop\Luís\Wallpapers\wp1975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344557" y="4421543"/>
            <a:ext cx="2921219" cy="615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pt-BR" sz="2000" b="1"/>
              <a:t>- I like </a:t>
            </a:r>
            <a:r>
              <a:rPr lang="pt-BR" sz="2000" b="1" err="1"/>
              <a:t>to</a:t>
            </a:r>
            <a:r>
              <a:rPr lang="pt-BR" sz="2000" b="1"/>
              <a:t> </a:t>
            </a:r>
            <a:r>
              <a:rPr lang="pt-BR" sz="2000" b="1" err="1"/>
              <a:t>watch</a:t>
            </a:r>
            <a:r>
              <a:rPr lang="pt-BR" sz="2000" b="1"/>
              <a:t> series.</a:t>
            </a:r>
          </a:p>
          <a:p>
            <a:r>
              <a:rPr lang="pt-BR" sz="1400" b="1"/>
              <a:t>    (Eu gosto de assistir séries)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5532AEB-0181-4B21-B7E6-65CAA3FB6AAD}"/>
              </a:ext>
            </a:extLst>
          </p:cNvPr>
          <p:cNvSpPr txBox="1"/>
          <p:nvPr/>
        </p:nvSpPr>
        <p:spPr>
          <a:xfrm>
            <a:off x="676276" y="590243"/>
            <a:ext cx="27432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2800">
                <a:latin typeface="Consolas"/>
              </a:rPr>
              <a:t>  TV Series</a:t>
            </a:r>
          </a:p>
          <a:p>
            <a:r>
              <a:rPr lang="en" sz="1200">
                <a:latin typeface="Consolas"/>
              </a:rPr>
              <a:t>     (Séries de Televisão)</a:t>
            </a:r>
            <a:endParaRPr lang="en" sz="280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48996621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0030CCBC-5620-4FE4-ABAB-06BEFFE46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5" y="-4645"/>
            <a:ext cx="12202509" cy="6867289"/>
          </a:xfrm>
          <a:prstGeom prst="rect">
            <a:avLst/>
          </a:prstGeom>
        </p:spPr>
      </p:pic>
      <p:pic>
        <p:nvPicPr>
          <p:cNvPr id="6" name="Imagem 6" descr="Uma imagem contendo pessoa, homem, interior, garrafa&#10;&#10;Descrição gerada com muito alta confiança">
            <a:extLst>
              <a:ext uri="{FF2B5EF4-FFF2-40B4-BE49-F238E27FC236}">
                <a16:creationId xmlns:a16="http://schemas.microsoft.com/office/drawing/2014/main" xmlns="" id="{AF381BEC-54BE-4412-B66C-64129DF13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852" y="3539853"/>
            <a:ext cx="3312399" cy="329926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0427B70-50B7-490C-8C56-2863CD4C1CE9}"/>
              </a:ext>
            </a:extLst>
          </p:cNvPr>
          <p:cNvSpPr txBox="1"/>
          <p:nvPr/>
        </p:nvSpPr>
        <p:spPr>
          <a:xfrm>
            <a:off x="991586" y="577105"/>
            <a:ext cx="27432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2800">
                <a:latin typeface="Consolas"/>
              </a:rPr>
              <a:t> Working out</a:t>
            </a:r>
          </a:p>
          <a:p>
            <a:r>
              <a:rPr lang="en" sz="1200">
                <a:latin typeface="Consolas"/>
              </a:rPr>
              <a:t>          (Malhar)</a:t>
            </a:r>
            <a:endParaRPr lang="en" sz="2800">
              <a:latin typeface="Consola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658A792F-5CCB-4484-84D0-362EB08F3DA0}"/>
              </a:ext>
            </a:extLst>
          </p:cNvPr>
          <p:cNvSpPr txBox="1"/>
          <p:nvPr/>
        </p:nvSpPr>
        <p:spPr>
          <a:xfrm>
            <a:off x="1026729" y="5538267"/>
            <a:ext cx="2921219" cy="615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pt-BR" sz="2000" b="1"/>
              <a:t>- </a:t>
            </a:r>
            <a:r>
              <a:rPr lang="pt-BR" sz="2000"/>
              <a:t>I work out in the gym.</a:t>
            </a:r>
            <a:endParaRPr lang="pt-BR"/>
          </a:p>
          <a:p>
            <a:r>
              <a:rPr lang="pt-BR" sz="1400" b="1"/>
              <a:t>    (Eu malho na academia.)</a:t>
            </a:r>
          </a:p>
        </p:txBody>
      </p:sp>
    </p:spTree>
    <p:extLst>
      <p:ext uri="{BB962C8B-B14F-4D97-AF65-F5344CB8AC3E}">
        <p14:creationId xmlns:p14="http://schemas.microsoft.com/office/powerpoint/2010/main" val="376197413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173</Words>
  <Application>Microsoft Office PowerPoint</Application>
  <PresentationFormat>Widescreen</PresentationFormat>
  <Paragraphs>140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3" baseType="lpstr">
      <vt:lpstr>Arial</vt:lpstr>
      <vt:lpstr>Comic Sans MS</vt:lpstr>
      <vt:lpstr>Consolas</vt:lpstr>
      <vt:lpstr>Corbel</vt:lpstr>
      <vt:lpstr>Gulim</vt:lpstr>
      <vt:lpstr>Lucida Sans</vt:lpstr>
      <vt:lpstr>Roboto Condensed</vt:lpstr>
      <vt:lpstr>Wingdings 2</vt:lpstr>
      <vt:lpstr>'Wingdings 2',Sans-Serif</vt:lpstr>
      <vt:lpstr>Frame</vt:lpstr>
      <vt:lpstr>1_Frame</vt:lpstr>
      <vt:lpstr>Hobbies </vt:lpstr>
      <vt:lpstr>HOBBIES</vt:lpstr>
      <vt:lpstr>Apresentação do PowerPoint</vt:lpstr>
      <vt:lpstr>Bowling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Erionaldo Alves de Freitas</dc:creator>
  <cp:lastModifiedBy>Erionaldo Alves de Freitas</cp:lastModifiedBy>
  <cp:revision>213</cp:revision>
  <dcterms:created xsi:type="dcterms:W3CDTF">2014-08-26T23:50:58Z</dcterms:created>
  <dcterms:modified xsi:type="dcterms:W3CDTF">2019-02-21T17:11:08Z</dcterms:modified>
</cp:coreProperties>
</file>