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2" r:id="rId1"/>
  </p:sldMasterIdLst>
  <p:notesMasterIdLst>
    <p:notesMasterId r:id="rId4"/>
  </p:notesMasterIdLst>
  <p:sldIdLst>
    <p:sldId id="256" r:id="rId2"/>
    <p:sldId id="257" r:id="rId3"/>
  </p:sldIdLst>
  <p:sldSz cx="9144000" cy="5143500" type="screen16x9"/>
  <p:notesSz cx="6858000" cy="9144000"/>
  <p:embeddedFontLst>
    <p:embeddedFont>
      <p:font typeface="Arial Narrow" panose="020B0606020202030204" pitchFamily="34" charset="0"/>
      <p:regular r:id="rId5"/>
      <p:bold r:id="rId6"/>
      <p:italic r:id="rId7"/>
      <p:boldItalic r:id="rId8"/>
    </p:embeddedFont>
    <p:embeddedFont>
      <p:font typeface="Inconsolata" panose="020B0604020202020204" charset="0"/>
      <p:regular r:id="rId9"/>
      <p:bold r:id="rId10"/>
    </p:embeddedFont>
    <p:embeddedFont>
      <p:font typeface="Pangolin" panose="020B0604020202020204" charset="0"/>
      <p:regular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931836C-1E1A-4AD5-A61F-977262700BD6}">
  <a:tblStyle styleId="{C931836C-1E1A-4AD5-A61F-977262700BD6}"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tableStyles" Target="tableStyles.xml"/><Relationship Id="rId10" Type="http://schemas.openxmlformats.org/officeDocument/2006/relationships/font" Target="fonts/font6.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745450" y="1197750"/>
            <a:ext cx="3434100" cy="2748000"/>
          </a:xfrm>
          <a:prstGeom prst="rect">
            <a:avLst/>
          </a:prstGeom>
        </p:spPr>
        <p:txBody>
          <a:bodyPr spcFirstLastPara="1" wrap="square" lIns="91425" tIns="91425" rIns="91425" bIns="91425" anchor="ctr" anchorCtr="0">
            <a:noAutofit/>
          </a:bodyPr>
          <a:lstStyle>
            <a:lvl1pPr lvl="0"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1pPr>
            <a:lvl2pPr lvl="1"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2pPr>
            <a:lvl3pPr lvl="2"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3pPr>
            <a:lvl4pPr lvl="3"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4pPr>
            <a:lvl5pPr lvl="4"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5pPr>
            <a:lvl6pPr lvl="5"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6pPr>
            <a:lvl7pPr lvl="6"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7pPr>
            <a:lvl8pPr lvl="7"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8pPr>
            <a:lvl9pPr lvl="8"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866375" y="358385"/>
            <a:ext cx="5626200" cy="857400"/>
          </a:xfrm>
          <a:prstGeom prst="rect">
            <a:avLst/>
          </a:prstGeom>
        </p:spPr>
        <p:txBody>
          <a:bodyPr spcFirstLastPara="1" wrap="square" lIns="91425" tIns="91425" rIns="91425" bIns="91425" anchor="b"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7"/>
          <p:cNvSpPr txBox="1">
            <a:spLocks noGrp="1"/>
          </p:cNvSpPr>
          <p:nvPr>
            <p:ph type="body" idx="1"/>
          </p:nvPr>
        </p:nvSpPr>
        <p:spPr>
          <a:xfrm>
            <a:off x="866375" y="1310800"/>
            <a:ext cx="2730900" cy="30426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8" name="Google Shape;28;p7"/>
          <p:cNvSpPr txBox="1">
            <a:spLocks noGrp="1"/>
          </p:cNvSpPr>
          <p:nvPr>
            <p:ph type="body" idx="2"/>
          </p:nvPr>
        </p:nvSpPr>
        <p:spPr>
          <a:xfrm>
            <a:off x="3761704" y="1310800"/>
            <a:ext cx="2730900" cy="30426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9" name="Google Shape;29;p7"/>
          <p:cNvSpPr txBox="1">
            <a:spLocks noGrp="1"/>
          </p:cNvSpPr>
          <p:nvPr>
            <p:ph type="sldNum" idx="12"/>
          </p:nvPr>
        </p:nvSpPr>
        <p:spPr>
          <a:xfrm>
            <a:off x="8716025" y="4676375"/>
            <a:ext cx="428100" cy="4671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66375" y="358385"/>
            <a:ext cx="56262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1pPr>
            <a:lvl2pPr lvl="1">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2pPr>
            <a:lvl3pPr lvl="2">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3pPr>
            <a:lvl4pPr lvl="3">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4pPr>
            <a:lvl5pPr lvl="4">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5pPr>
            <a:lvl6pPr lvl="5">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6pPr>
            <a:lvl7pPr lvl="6">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7pPr>
            <a:lvl8pPr lvl="7">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8pPr>
            <a:lvl9pPr lvl="8">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9pPr>
          </a:lstStyle>
          <a:p>
            <a:endParaRPr/>
          </a:p>
        </p:txBody>
      </p:sp>
      <p:sp>
        <p:nvSpPr>
          <p:cNvPr id="7" name="Google Shape;7;p1"/>
          <p:cNvSpPr txBox="1">
            <a:spLocks noGrp="1"/>
          </p:cNvSpPr>
          <p:nvPr>
            <p:ph type="body" idx="1"/>
          </p:nvPr>
        </p:nvSpPr>
        <p:spPr>
          <a:xfrm>
            <a:off x="866375" y="1304543"/>
            <a:ext cx="5626200" cy="3063000"/>
          </a:xfrm>
          <a:prstGeom prst="rect">
            <a:avLst/>
          </a:prstGeom>
          <a:noFill/>
          <a:ln>
            <a:noFill/>
          </a:ln>
        </p:spPr>
        <p:txBody>
          <a:bodyPr spcFirstLastPara="1" wrap="square" lIns="91425" tIns="91425" rIns="91425" bIns="91425" anchor="t" anchorCtr="0">
            <a:noAutofit/>
          </a:bodyPr>
          <a:lstStyle>
            <a:lvl1pPr marL="457200" lvl="0" indent="-317500">
              <a:lnSpc>
                <a:spcPct val="106000"/>
              </a:lnSpc>
              <a:spcBef>
                <a:spcPts val="0"/>
              </a:spcBef>
              <a:spcAft>
                <a:spcPts val="0"/>
              </a:spcAft>
              <a:buClr>
                <a:srgbClr val="0B5394"/>
              </a:buClr>
              <a:buSzPts val="1400"/>
              <a:buFont typeface="Pangolin"/>
              <a:buChar char="✗"/>
              <a:defRPr sz="1800">
                <a:solidFill>
                  <a:srgbClr val="0B5394"/>
                </a:solidFill>
                <a:latin typeface="Pangolin"/>
                <a:ea typeface="Pangolin"/>
                <a:cs typeface="Pangolin"/>
                <a:sym typeface="Pangolin"/>
              </a:defRPr>
            </a:lvl1pPr>
            <a:lvl2pPr marL="914400" lvl="1" indent="-317500">
              <a:lnSpc>
                <a:spcPct val="106000"/>
              </a:lnSpc>
              <a:spcBef>
                <a:spcPts val="0"/>
              </a:spcBef>
              <a:spcAft>
                <a:spcPts val="0"/>
              </a:spcAft>
              <a:buClr>
                <a:srgbClr val="0B5394"/>
              </a:buClr>
              <a:buSzPts val="1400"/>
              <a:buFont typeface="Pangolin"/>
              <a:buChar char="✗"/>
              <a:defRPr sz="1800">
                <a:solidFill>
                  <a:srgbClr val="0B5394"/>
                </a:solidFill>
                <a:latin typeface="Pangolin"/>
                <a:ea typeface="Pangolin"/>
                <a:cs typeface="Pangolin"/>
                <a:sym typeface="Pangolin"/>
              </a:defRPr>
            </a:lvl2pPr>
            <a:lvl3pPr marL="1371600" lvl="2" indent="-317500">
              <a:lnSpc>
                <a:spcPct val="106000"/>
              </a:lnSpc>
              <a:spcBef>
                <a:spcPts val="0"/>
              </a:spcBef>
              <a:spcAft>
                <a:spcPts val="0"/>
              </a:spcAft>
              <a:buClr>
                <a:srgbClr val="0B5394"/>
              </a:buClr>
              <a:buSzPts val="1400"/>
              <a:buFont typeface="Pangolin"/>
              <a:buChar char="✗"/>
              <a:defRPr sz="1800">
                <a:solidFill>
                  <a:srgbClr val="0B5394"/>
                </a:solidFill>
                <a:latin typeface="Pangolin"/>
                <a:ea typeface="Pangolin"/>
                <a:cs typeface="Pangolin"/>
                <a:sym typeface="Pangolin"/>
              </a:defRPr>
            </a:lvl3pPr>
            <a:lvl4pPr marL="1828800" lvl="3" indent="-317500">
              <a:lnSpc>
                <a:spcPct val="106000"/>
              </a:lnSpc>
              <a:spcBef>
                <a:spcPts val="0"/>
              </a:spcBef>
              <a:spcAft>
                <a:spcPts val="0"/>
              </a:spcAft>
              <a:buClr>
                <a:srgbClr val="0B5394"/>
              </a:buClr>
              <a:buSzPts val="1400"/>
              <a:buFont typeface="Pangolin"/>
              <a:buChar char="✗"/>
              <a:defRPr sz="1800">
                <a:solidFill>
                  <a:srgbClr val="0B5394"/>
                </a:solidFill>
                <a:latin typeface="Pangolin"/>
                <a:ea typeface="Pangolin"/>
                <a:cs typeface="Pangolin"/>
                <a:sym typeface="Pangolin"/>
              </a:defRPr>
            </a:lvl4pPr>
            <a:lvl5pPr marL="2286000" lvl="4"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5pPr>
            <a:lvl6pPr marL="2743200" lvl="5"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6pPr>
            <a:lvl7pPr marL="3200400" lvl="6"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7pPr>
            <a:lvl8pPr marL="3657600" lvl="7"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8pPr>
            <a:lvl9pPr marL="4114800" lvl="8"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9pPr>
          </a:lstStyle>
          <a:p>
            <a:endParaRPr/>
          </a:p>
        </p:txBody>
      </p:sp>
      <p:sp>
        <p:nvSpPr>
          <p:cNvPr id="8" name="Google Shape;8;p1"/>
          <p:cNvSpPr txBox="1">
            <a:spLocks noGrp="1"/>
          </p:cNvSpPr>
          <p:nvPr>
            <p:ph type="sldNum" idx="12"/>
          </p:nvPr>
        </p:nvSpPr>
        <p:spPr>
          <a:xfrm>
            <a:off x="8716025" y="4676375"/>
            <a:ext cx="428100" cy="467100"/>
          </a:xfrm>
          <a:prstGeom prst="rect">
            <a:avLst/>
          </a:prstGeom>
          <a:noFill/>
          <a:ln>
            <a:noFill/>
          </a:ln>
        </p:spPr>
        <p:txBody>
          <a:bodyPr spcFirstLastPara="1" wrap="square" lIns="91425" tIns="91425" rIns="91425" bIns="91425" anchor="ctr" anchorCtr="0">
            <a:noAutofit/>
          </a:bodyPr>
          <a:lstStyle>
            <a:lvl1pPr lvl="0" algn="ctr">
              <a:buNone/>
              <a:defRPr sz="1300">
                <a:solidFill>
                  <a:srgbClr val="7F6000"/>
                </a:solidFill>
                <a:latin typeface="Inconsolata"/>
                <a:ea typeface="Inconsolata"/>
                <a:cs typeface="Inconsolata"/>
                <a:sym typeface="Inconsolata"/>
              </a:defRPr>
            </a:lvl1pPr>
            <a:lvl2pPr lvl="1" algn="ctr">
              <a:buNone/>
              <a:defRPr sz="1300">
                <a:solidFill>
                  <a:srgbClr val="7F6000"/>
                </a:solidFill>
                <a:latin typeface="Inconsolata"/>
                <a:ea typeface="Inconsolata"/>
                <a:cs typeface="Inconsolata"/>
                <a:sym typeface="Inconsolata"/>
              </a:defRPr>
            </a:lvl2pPr>
            <a:lvl3pPr lvl="2" algn="ctr">
              <a:buNone/>
              <a:defRPr sz="1300">
                <a:solidFill>
                  <a:srgbClr val="7F6000"/>
                </a:solidFill>
                <a:latin typeface="Inconsolata"/>
                <a:ea typeface="Inconsolata"/>
                <a:cs typeface="Inconsolata"/>
                <a:sym typeface="Inconsolata"/>
              </a:defRPr>
            </a:lvl3pPr>
            <a:lvl4pPr lvl="3" algn="ctr">
              <a:buNone/>
              <a:defRPr sz="1300">
                <a:solidFill>
                  <a:srgbClr val="7F6000"/>
                </a:solidFill>
                <a:latin typeface="Inconsolata"/>
                <a:ea typeface="Inconsolata"/>
                <a:cs typeface="Inconsolata"/>
                <a:sym typeface="Inconsolata"/>
              </a:defRPr>
            </a:lvl4pPr>
            <a:lvl5pPr lvl="4" algn="ctr">
              <a:buNone/>
              <a:defRPr sz="1300">
                <a:solidFill>
                  <a:srgbClr val="7F6000"/>
                </a:solidFill>
                <a:latin typeface="Inconsolata"/>
                <a:ea typeface="Inconsolata"/>
                <a:cs typeface="Inconsolata"/>
                <a:sym typeface="Inconsolata"/>
              </a:defRPr>
            </a:lvl5pPr>
            <a:lvl6pPr lvl="5" algn="ctr">
              <a:buNone/>
              <a:defRPr sz="1300">
                <a:solidFill>
                  <a:srgbClr val="7F6000"/>
                </a:solidFill>
                <a:latin typeface="Inconsolata"/>
                <a:ea typeface="Inconsolata"/>
                <a:cs typeface="Inconsolata"/>
                <a:sym typeface="Inconsolata"/>
              </a:defRPr>
            </a:lvl6pPr>
            <a:lvl7pPr lvl="6" algn="ctr">
              <a:buNone/>
              <a:defRPr sz="1300">
                <a:solidFill>
                  <a:srgbClr val="7F6000"/>
                </a:solidFill>
                <a:latin typeface="Inconsolata"/>
                <a:ea typeface="Inconsolata"/>
                <a:cs typeface="Inconsolata"/>
                <a:sym typeface="Inconsolata"/>
              </a:defRPr>
            </a:lvl7pPr>
            <a:lvl8pPr lvl="7" algn="ctr">
              <a:buNone/>
              <a:defRPr sz="1300">
                <a:solidFill>
                  <a:srgbClr val="7F6000"/>
                </a:solidFill>
                <a:latin typeface="Inconsolata"/>
                <a:ea typeface="Inconsolata"/>
                <a:cs typeface="Inconsolata"/>
                <a:sym typeface="Inconsolata"/>
              </a:defRPr>
            </a:lvl8pPr>
            <a:lvl9pPr lvl="8" algn="ctr">
              <a:buNone/>
              <a:defRPr sz="1300">
                <a:solidFill>
                  <a:srgbClr val="7F6000"/>
                </a:solidFill>
                <a:latin typeface="Inconsolata"/>
                <a:ea typeface="Inconsolata"/>
                <a:cs typeface="Inconsolata"/>
                <a:sym typeface="Inconsolata"/>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6"/>
          <p:cNvSpPr txBox="1">
            <a:spLocks noGrp="1"/>
          </p:cNvSpPr>
          <p:nvPr>
            <p:ph type="ctrTitle"/>
          </p:nvPr>
        </p:nvSpPr>
        <p:spPr>
          <a:xfrm>
            <a:off x="2509284" y="925033"/>
            <a:ext cx="3923414" cy="3115339"/>
          </a:xfrm>
          <a:prstGeom prst="rect">
            <a:avLst/>
          </a:prstGeom>
        </p:spPr>
        <p:txBody>
          <a:bodyPr spcFirstLastPara="1" wrap="square" lIns="91425" tIns="91425" rIns="91425" bIns="91425" anchor="ctr" anchorCtr="0">
            <a:noAutofit/>
          </a:bodyPr>
          <a:lstStyle/>
          <a:p>
            <a:pPr lvl="0"/>
            <a:r>
              <a:rPr lang="en-US" sz="3000" b="1" i="1" dirty="0">
                <a:latin typeface="Arial Narrow" panose="020B0606020202030204" pitchFamily="34" charset="0"/>
              </a:rPr>
              <a:t>The History of Science in Chemistry Teaching: the teaching and learning of the chemical kinetic theme</a:t>
            </a:r>
            <a:endParaRPr sz="3000" b="1" i="1" dirty="0">
              <a:latin typeface="Arial Narrow" panose="020B0606020202030204" pitchFamily="34" charset="0"/>
            </a:endParaRPr>
          </a:p>
        </p:txBody>
      </p:sp>
      <p:sp>
        <p:nvSpPr>
          <p:cNvPr id="2" name="Retângulo 1">
            <a:extLst>
              <a:ext uri="{FF2B5EF4-FFF2-40B4-BE49-F238E27FC236}">
                <a16:creationId xmlns:a16="http://schemas.microsoft.com/office/drawing/2014/main" id="{0022394E-F5C1-454F-9254-7776C9174523}"/>
              </a:ext>
            </a:extLst>
          </p:cNvPr>
          <p:cNvSpPr/>
          <p:nvPr/>
        </p:nvSpPr>
        <p:spPr>
          <a:xfrm>
            <a:off x="1775638" y="4218467"/>
            <a:ext cx="5656520" cy="707886"/>
          </a:xfrm>
          <a:prstGeom prst="rect">
            <a:avLst/>
          </a:prstGeom>
        </p:spPr>
        <p:txBody>
          <a:bodyPr wrap="square">
            <a:spAutoFit/>
          </a:bodyPr>
          <a:lstStyle/>
          <a:p>
            <a:pPr algn="ctr"/>
            <a:r>
              <a:rPr lang="pt-BR" sz="2000" i="1" dirty="0">
                <a:latin typeface="Arial Narrow" panose="020B0606020202030204" pitchFamily="34" charset="0"/>
              </a:rPr>
              <a:t>Simone Alves de Assis </a:t>
            </a:r>
            <a:r>
              <a:rPr lang="pt-BR" sz="2000" i="1" dirty="0" err="1">
                <a:latin typeface="Arial Narrow" panose="020B0606020202030204" pitchFamily="34" charset="0"/>
              </a:rPr>
              <a:t>Martorano</a:t>
            </a:r>
            <a:r>
              <a:rPr lang="pt-BR" sz="2000" i="1" dirty="0">
                <a:latin typeface="Arial Narrow" panose="020B0606020202030204" pitchFamily="34" charset="0"/>
              </a:rPr>
              <a:t>, Miriam </a:t>
            </a:r>
            <a:r>
              <a:rPr lang="pt-BR" sz="2000" i="1" dirty="0" err="1">
                <a:latin typeface="Arial Narrow" panose="020B0606020202030204" pitchFamily="34" charset="0"/>
              </a:rPr>
              <a:t>Possar</a:t>
            </a:r>
            <a:r>
              <a:rPr lang="pt-BR" sz="2000" i="1" dirty="0">
                <a:latin typeface="Arial Narrow" panose="020B0606020202030204" pitchFamily="34" charset="0"/>
              </a:rPr>
              <a:t> do Carmo, Maria Eunice Ribeiro Marcondes</a:t>
            </a:r>
            <a:endParaRPr lang="pt-BR" sz="2000" dirty="0">
              <a:latin typeface="Arial Narrow" panose="020B0606020202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Google Shape;64;p17"/>
          <p:cNvSpPr txBox="1">
            <a:spLocks noGrp="1"/>
          </p:cNvSpPr>
          <p:nvPr>
            <p:ph type="body" idx="1"/>
          </p:nvPr>
        </p:nvSpPr>
        <p:spPr>
          <a:xfrm>
            <a:off x="563526" y="1552352"/>
            <a:ext cx="8152499" cy="2966485"/>
          </a:xfrm>
          <a:prstGeom prst="rect">
            <a:avLst/>
          </a:prstGeom>
        </p:spPr>
        <p:txBody>
          <a:bodyPr spcFirstLastPara="1" wrap="square" lIns="91425" tIns="91425" rIns="91425" bIns="91425" anchor="t" anchorCtr="0">
            <a:noAutofit/>
          </a:bodyPr>
          <a:lstStyle/>
          <a:p>
            <a:pPr marL="0" lvl="0" indent="0" algn="just">
              <a:buClr>
                <a:schemeClr val="dk1"/>
              </a:buClr>
              <a:buSzPts val="1100"/>
              <a:buNone/>
            </a:pPr>
            <a:r>
              <a:rPr lang="en-US" sz="2500" dirty="0">
                <a:solidFill>
                  <a:srgbClr val="002060"/>
                </a:solidFill>
                <a:latin typeface="Arial Narrow" panose="020B0606020202030204" pitchFamily="34" charset="0"/>
                <a:cs typeface="Times New Roman" panose="02020603050405020304" pitchFamily="18" charset="0"/>
              </a:rPr>
              <a:t>In this paper we tried to present and discuss a different approach the subject chemical kinetics, taking as guidance the historical development of this subject thus allowing a better understanding of the context in which these concepts were developed. Also discussed are didactic aspects related to the subject chemical kinetics, for example, the difficulties in teaching and learning this subject in the high school.</a:t>
            </a:r>
            <a:endParaRPr sz="2500" dirty="0">
              <a:solidFill>
                <a:srgbClr val="002060"/>
              </a:solidFill>
              <a:latin typeface="Arial Narrow" panose="020B0606020202030204" pitchFamily="34" charset="0"/>
              <a:cs typeface="Times New Roman" panose="02020603050405020304" pitchFamily="18" charset="0"/>
            </a:endParaRPr>
          </a:p>
        </p:txBody>
      </p:sp>
      <p:sp>
        <p:nvSpPr>
          <p:cNvPr id="66" name="Google Shape;66;p17"/>
          <p:cNvSpPr txBox="1">
            <a:spLocks noGrp="1"/>
          </p:cNvSpPr>
          <p:nvPr>
            <p:ph type="sldNum" idx="12"/>
          </p:nvPr>
        </p:nvSpPr>
        <p:spPr>
          <a:xfrm>
            <a:off x="8716025" y="4676375"/>
            <a:ext cx="428100" cy="46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a:t>
            </a:fld>
            <a:endParaRPr/>
          </a:p>
        </p:txBody>
      </p:sp>
      <p:sp>
        <p:nvSpPr>
          <p:cNvPr id="8" name="Retângulo: Cantos Arredondados 7">
            <a:extLst>
              <a:ext uri="{FF2B5EF4-FFF2-40B4-BE49-F238E27FC236}">
                <a16:creationId xmlns:a16="http://schemas.microsoft.com/office/drawing/2014/main" id="{44DDAA4A-911D-4B39-BCDA-EB29E57B3F03}"/>
              </a:ext>
            </a:extLst>
          </p:cNvPr>
          <p:cNvSpPr/>
          <p:nvPr/>
        </p:nvSpPr>
        <p:spPr>
          <a:xfrm>
            <a:off x="116958" y="340242"/>
            <a:ext cx="2094614" cy="63795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dirty="0"/>
              <a:t>The </a:t>
            </a:r>
            <a:r>
              <a:rPr lang="pt-BR" sz="3000" dirty="0" err="1"/>
              <a:t>Goal</a:t>
            </a:r>
            <a:endParaRPr lang="pt-BR" sz="3000" dirty="0"/>
          </a:p>
        </p:txBody>
      </p:sp>
      <p:cxnSp>
        <p:nvCxnSpPr>
          <p:cNvPr id="10" name="Conector reto 9">
            <a:extLst>
              <a:ext uri="{FF2B5EF4-FFF2-40B4-BE49-F238E27FC236}">
                <a16:creationId xmlns:a16="http://schemas.microsoft.com/office/drawing/2014/main" id="{57BAF694-4617-492E-B3C3-BDA28C2C35BB}"/>
              </a:ext>
            </a:extLst>
          </p:cNvPr>
          <p:cNvCxnSpPr>
            <a:cxnSpLocks/>
          </p:cNvCxnSpPr>
          <p:nvPr/>
        </p:nvCxnSpPr>
        <p:spPr>
          <a:xfrm>
            <a:off x="669851" y="1977656"/>
            <a:ext cx="792125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ector reto 13">
            <a:extLst>
              <a:ext uri="{FF2B5EF4-FFF2-40B4-BE49-F238E27FC236}">
                <a16:creationId xmlns:a16="http://schemas.microsoft.com/office/drawing/2014/main" id="{B1C45F92-3484-4437-9E23-5CC217CC51AE}"/>
              </a:ext>
            </a:extLst>
          </p:cNvPr>
          <p:cNvCxnSpPr/>
          <p:nvPr/>
        </p:nvCxnSpPr>
        <p:spPr>
          <a:xfrm>
            <a:off x="680484" y="2402958"/>
            <a:ext cx="318976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Conector de Seta Reta 19">
            <a:extLst>
              <a:ext uri="{FF2B5EF4-FFF2-40B4-BE49-F238E27FC236}">
                <a16:creationId xmlns:a16="http://schemas.microsoft.com/office/drawing/2014/main" id="{2397632E-F9BB-4CF5-9062-D80EC7F9C1ED}"/>
              </a:ext>
            </a:extLst>
          </p:cNvPr>
          <p:cNvCxnSpPr>
            <a:stCxn id="8" idx="2"/>
          </p:cNvCxnSpPr>
          <p:nvPr/>
        </p:nvCxnSpPr>
        <p:spPr>
          <a:xfrm>
            <a:off x="1164265" y="978195"/>
            <a:ext cx="239233" cy="76554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ector reto 21">
            <a:extLst>
              <a:ext uri="{FF2B5EF4-FFF2-40B4-BE49-F238E27FC236}">
                <a16:creationId xmlns:a16="http://schemas.microsoft.com/office/drawing/2014/main" id="{45639464-947D-4542-B33D-DDD8FDD1BE52}"/>
              </a:ext>
            </a:extLst>
          </p:cNvPr>
          <p:cNvCxnSpPr/>
          <p:nvPr/>
        </p:nvCxnSpPr>
        <p:spPr>
          <a:xfrm>
            <a:off x="4242391" y="2402958"/>
            <a:ext cx="4369981"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Conector reto 23">
            <a:extLst>
              <a:ext uri="{FF2B5EF4-FFF2-40B4-BE49-F238E27FC236}">
                <a16:creationId xmlns:a16="http://schemas.microsoft.com/office/drawing/2014/main" id="{DB8B7E5B-3671-4614-AF45-E6273071D853}"/>
              </a:ext>
            </a:extLst>
          </p:cNvPr>
          <p:cNvCxnSpPr/>
          <p:nvPr/>
        </p:nvCxnSpPr>
        <p:spPr>
          <a:xfrm>
            <a:off x="680484" y="2796363"/>
            <a:ext cx="791062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Conector reto 25">
            <a:extLst>
              <a:ext uri="{FF2B5EF4-FFF2-40B4-BE49-F238E27FC236}">
                <a16:creationId xmlns:a16="http://schemas.microsoft.com/office/drawing/2014/main" id="{CD928D1D-9564-426C-827E-EDA823ABE629}"/>
              </a:ext>
            </a:extLst>
          </p:cNvPr>
          <p:cNvCxnSpPr/>
          <p:nvPr/>
        </p:nvCxnSpPr>
        <p:spPr>
          <a:xfrm>
            <a:off x="669851" y="3200400"/>
            <a:ext cx="6071191"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3" name="Retângulo: Cantos Arredondados 32">
            <a:extLst>
              <a:ext uri="{FF2B5EF4-FFF2-40B4-BE49-F238E27FC236}">
                <a16:creationId xmlns:a16="http://schemas.microsoft.com/office/drawing/2014/main" id="{E0180B62-59C7-4119-92BA-780DC67BE4B5}"/>
              </a:ext>
            </a:extLst>
          </p:cNvPr>
          <p:cNvSpPr/>
          <p:nvPr/>
        </p:nvSpPr>
        <p:spPr>
          <a:xfrm>
            <a:off x="6018028" y="340242"/>
            <a:ext cx="3051544" cy="914401"/>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dirty="0"/>
              <a:t>The </a:t>
            </a:r>
            <a:r>
              <a:rPr lang="pt-BR" sz="3000" dirty="0" err="1"/>
              <a:t>Methodology</a:t>
            </a:r>
            <a:endParaRPr lang="pt-BR" sz="3000" dirty="0"/>
          </a:p>
        </p:txBody>
      </p:sp>
      <p:cxnSp>
        <p:nvCxnSpPr>
          <p:cNvPr id="28" name="Conector de Seta Reta 27">
            <a:extLst>
              <a:ext uri="{FF2B5EF4-FFF2-40B4-BE49-F238E27FC236}">
                <a16:creationId xmlns:a16="http://schemas.microsoft.com/office/drawing/2014/main" id="{FCB01C13-37B3-4274-B2D5-A57C0B225AFE}"/>
              </a:ext>
            </a:extLst>
          </p:cNvPr>
          <p:cNvCxnSpPr/>
          <p:nvPr/>
        </p:nvCxnSpPr>
        <p:spPr>
          <a:xfrm flipH="1">
            <a:off x="8612372" y="1254643"/>
            <a:ext cx="308344" cy="871869"/>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6" name="Retângulo: Cantos Arredondados 35">
            <a:extLst>
              <a:ext uri="{FF2B5EF4-FFF2-40B4-BE49-F238E27FC236}">
                <a16:creationId xmlns:a16="http://schemas.microsoft.com/office/drawing/2014/main" id="{28F69374-4B1C-41F2-9AB1-B5D0B3E1AEA0}"/>
              </a:ext>
            </a:extLst>
          </p:cNvPr>
          <p:cNvSpPr/>
          <p:nvPr/>
        </p:nvSpPr>
        <p:spPr>
          <a:xfrm>
            <a:off x="3468872" y="4449724"/>
            <a:ext cx="2206256" cy="637953"/>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dirty="0" err="1"/>
              <a:t>Description</a:t>
            </a:r>
            <a:endParaRPr lang="pt-BR" sz="3000" dirty="0"/>
          </a:p>
        </p:txBody>
      </p:sp>
      <p:cxnSp>
        <p:nvCxnSpPr>
          <p:cNvPr id="30" name="Conector de Seta Reta 29">
            <a:extLst>
              <a:ext uri="{FF2B5EF4-FFF2-40B4-BE49-F238E27FC236}">
                <a16:creationId xmlns:a16="http://schemas.microsoft.com/office/drawing/2014/main" id="{22E92887-C574-4DA7-B6E9-C020892BEE03}"/>
              </a:ext>
            </a:extLst>
          </p:cNvPr>
          <p:cNvCxnSpPr>
            <a:cxnSpLocks/>
            <a:stCxn id="36" idx="0"/>
          </p:cNvCxnSpPr>
          <p:nvPr/>
        </p:nvCxnSpPr>
        <p:spPr>
          <a:xfrm flipV="1">
            <a:off x="4572000" y="4040372"/>
            <a:ext cx="0" cy="409352"/>
          </a:xfrm>
          <a:prstGeom prst="straightConnector1">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2" name="Retângulo: Cantos Arredondados 31">
            <a:extLst>
              <a:ext uri="{FF2B5EF4-FFF2-40B4-BE49-F238E27FC236}">
                <a16:creationId xmlns:a16="http://schemas.microsoft.com/office/drawing/2014/main" id="{4D371BD3-A056-46F2-8B89-133B22A5DC38}"/>
              </a:ext>
            </a:extLst>
          </p:cNvPr>
          <p:cNvSpPr/>
          <p:nvPr/>
        </p:nvSpPr>
        <p:spPr>
          <a:xfrm>
            <a:off x="3200400" y="3306726"/>
            <a:ext cx="882502" cy="297710"/>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1" name="Retângulo: Cantos Arredondados 40">
            <a:extLst>
              <a:ext uri="{FF2B5EF4-FFF2-40B4-BE49-F238E27FC236}">
                <a16:creationId xmlns:a16="http://schemas.microsoft.com/office/drawing/2014/main" id="{7B885C21-5B63-4500-88A4-FAE19E0EB364}"/>
              </a:ext>
            </a:extLst>
          </p:cNvPr>
          <p:cNvSpPr/>
          <p:nvPr/>
        </p:nvSpPr>
        <p:spPr>
          <a:xfrm>
            <a:off x="1424763" y="1724248"/>
            <a:ext cx="701750" cy="297710"/>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randombar(horizontal)">
                                      <p:cBhvr>
                                        <p:cTn id="11" dur="500"/>
                                        <p:tgtEl>
                                          <p:spTgt spid="20"/>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horizontal)">
                                      <p:cBhvr>
                                        <p:cTn id="15" dur="500"/>
                                        <p:tgtEl>
                                          <p:spTgt spid="10"/>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randombar(horizontal)">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randombar(horizontal)">
                                      <p:cBhvr>
                                        <p:cTn id="24" dur="500"/>
                                        <p:tgtEl>
                                          <p:spTgt spid="33"/>
                                        </p:tgtEl>
                                      </p:cBhvr>
                                    </p:animEffect>
                                  </p:childTnLst>
                                </p:cTn>
                              </p:par>
                            </p:childTnLst>
                          </p:cTn>
                        </p:par>
                        <p:par>
                          <p:cTn id="25" fill="hold">
                            <p:stCondLst>
                              <p:cond delay="500"/>
                            </p:stCondLst>
                            <p:childTnLst>
                              <p:par>
                                <p:cTn id="26" presetID="14" presetClass="entr" presetSubtype="10" fill="hold" nodeType="after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randombar(horizontal)">
                                      <p:cBhvr>
                                        <p:cTn id="28" dur="500"/>
                                        <p:tgtEl>
                                          <p:spTgt spid="28"/>
                                        </p:tgtEl>
                                      </p:cBhvr>
                                    </p:animEffect>
                                  </p:childTnLst>
                                </p:cTn>
                              </p:par>
                            </p:childTnLst>
                          </p:cTn>
                        </p:par>
                        <p:par>
                          <p:cTn id="29" fill="hold">
                            <p:stCondLst>
                              <p:cond delay="1000"/>
                            </p:stCondLst>
                            <p:childTnLst>
                              <p:par>
                                <p:cTn id="30" presetID="14" presetClass="entr" presetSubtype="10"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randombar(horizontal)">
                                      <p:cBhvr>
                                        <p:cTn id="32" dur="500"/>
                                        <p:tgtEl>
                                          <p:spTgt spid="22"/>
                                        </p:tgtEl>
                                      </p:cBhvr>
                                    </p:animEffect>
                                  </p:childTnLst>
                                </p:cTn>
                              </p:par>
                            </p:childTnLst>
                          </p:cTn>
                        </p:par>
                        <p:par>
                          <p:cTn id="33" fill="hold">
                            <p:stCondLst>
                              <p:cond delay="1500"/>
                            </p:stCondLst>
                            <p:childTnLst>
                              <p:par>
                                <p:cTn id="34" presetID="14" presetClass="entr" presetSubtype="1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randombar(horizontal)">
                                      <p:cBhvr>
                                        <p:cTn id="36" dur="500"/>
                                        <p:tgtEl>
                                          <p:spTgt spid="24"/>
                                        </p:tgtEl>
                                      </p:cBhvr>
                                    </p:animEffect>
                                  </p:childTnLst>
                                </p:cTn>
                              </p:par>
                            </p:childTnLst>
                          </p:cTn>
                        </p:par>
                        <p:par>
                          <p:cTn id="37" fill="hold">
                            <p:stCondLst>
                              <p:cond delay="2000"/>
                            </p:stCondLst>
                            <p:childTnLst>
                              <p:par>
                                <p:cTn id="38" presetID="14" presetClass="entr" presetSubtype="10"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randombar(horizontal)">
                                      <p:cBhvr>
                                        <p:cTn id="40" dur="5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randombar(horizontal)">
                                      <p:cBhvr>
                                        <p:cTn id="45" dur="500"/>
                                        <p:tgtEl>
                                          <p:spTgt spid="36"/>
                                        </p:tgtEl>
                                      </p:cBhvr>
                                    </p:animEffect>
                                  </p:childTnLst>
                                </p:cTn>
                              </p:par>
                            </p:childTnLst>
                          </p:cTn>
                        </p:par>
                        <p:par>
                          <p:cTn id="46" fill="hold">
                            <p:stCondLst>
                              <p:cond delay="500"/>
                            </p:stCondLst>
                            <p:childTnLst>
                              <p:par>
                                <p:cTn id="47" presetID="14" presetClass="entr" presetSubtype="10" fill="hold" nodeType="after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randombar(horizontal)">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randombar(horizontal)">
                                      <p:cBhvr>
                                        <p:cTn id="54" dur="500"/>
                                        <p:tgtEl>
                                          <p:spTgt spid="32"/>
                                        </p:tgtEl>
                                      </p:cBhvr>
                                    </p:animEffect>
                                  </p:childTnLst>
                                </p:cTn>
                              </p:par>
                            </p:childTnLst>
                          </p:cTn>
                        </p:par>
                        <p:par>
                          <p:cTn id="55" fill="hold">
                            <p:stCondLst>
                              <p:cond delay="500"/>
                            </p:stCondLst>
                            <p:childTnLst>
                              <p:par>
                                <p:cTn id="56" presetID="14" presetClass="entr" presetSubtype="1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randombar(horizontal)">
                                      <p:cBhvr>
                                        <p:cTn id="5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3" grpId="0" animBg="1"/>
      <p:bldP spid="36" grpId="0" animBg="1"/>
      <p:bldP spid="32" grpId="0" animBg="1"/>
      <p:bldP spid="41" grpId="0" animBg="1"/>
    </p:bldLst>
  </p:timing>
</p:sld>
</file>

<file path=ppt/theme/theme1.xml><?xml version="1.0" encoding="utf-8"?>
<a:theme xmlns:a="http://schemas.openxmlformats.org/drawingml/2006/main" name="Jaques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107</Words>
  <Application>Microsoft Office PowerPoint</Application>
  <PresentationFormat>Apresentação na tela (16:9)</PresentationFormat>
  <Paragraphs>7</Paragraphs>
  <Slides>2</Slides>
  <Notes>2</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vt:i4>
      </vt:variant>
    </vt:vector>
  </HeadingPairs>
  <TitlesOfParts>
    <vt:vector size="7" baseType="lpstr">
      <vt:lpstr>Pangolin</vt:lpstr>
      <vt:lpstr>Inconsolata</vt:lpstr>
      <vt:lpstr>Arial Narrow</vt:lpstr>
      <vt:lpstr>Arial</vt:lpstr>
      <vt:lpstr>Jaques template</vt:lpstr>
      <vt:lpstr>The History of Science in Chemistry Teaching: the teaching and learning of the chemical kinetic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Science in Chemistry Teaching: the teaching and learning of the chemical kinetic theme</dc:title>
  <dc:creator>filipe souza</dc:creator>
  <cp:lastModifiedBy>filipe souza</cp:lastModifiedBy>
  <cp:revision>4</cp:revision>
  <dcterms:modified xsi:type="dcterms:W3CDTF">2019-09-09T17:25:19Z</dcterms:modified>
</cp:coreProperties>
</file>