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972" r:id="rId2"/>
  </p:sldMasterIdLst>
  <p:notesMasterIdLst>
    <p:notesMasterId r:id="rId13"/>
  </p:notesMasterIdLst>
  <p:sldIdLst>
    <p:sldId id="347" r:id="rId3"/>
    <p:sldId id="348" r:id="rId4"/>
    <p:sldId id="349" r:id="rId5"/>
    <p:sldId id="350" r:id="rId6"/>
    <p:sldId id="351" r:id="rId7"/>
    <p:sldId id="352" r:id="rId8"/>
    <p:sldId id="353" r:id="rId9"/>
    <p:sldId id="354" r:id="rId10"/>
    <p:sldId id="355" r:id="rId11"/>
    <p:sldId id="35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CC00CC"/>
    <a:srgbClr val="FF0000"/>
    <a:srgbClr val="0091EA"/>
    <a:srgbClr val="00B415"/>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49" autoAdjust="0"/>
    <p:restoredTop sz="94660"/>
  </p:normalViewPr>
  <p:slideViewPr>
    <p:cSldViewPr>
      <p:cViewPr varScale="1">
        <p:scale>
          <a:sx n="68" d="100"/>
          <a:sy n="68" d="100"/>
        </p:scale>
        <p:origin x="154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EA6E38-82B1-47BB-A812-313B295FEFF2}" type="datetimeFigureOut">
              <a:rPr lang="en-US" smtClean="0"/>
              <a:pPr/>
              <a:t>9/1/2019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089E94-532B-494D-AD7A-712B16D9F5AA}" type="slidenum">
              <a:rPr lang="en-US" smtClean="0"/>
              <a:pPr/>
              <a:t>‹nº›</a:t>
            </a:fld>
            <a:endParaRPr lang="en-US"/>
          </a:p>
        </p:txBody>
      </p:sp>
    </p:spTree>
    <p:extLst>
      <p:ext uri="{BB962C8B-B14F-4D97-AF65-F5344CB8AC3E}">
        <p14:creationId xmlns:p14="http://schemas.microsoft.com/office/powerpoint/2010/main" val="1351098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56B7A0F-5B99-4F35-9BDD-321CD3C098FF}" type="datetimeFigureOut">
              <a:rPr lang="en-US" smtClean="0"/>
              <a:pPr/>
              <a:t>9/1/2019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pPr/>
              <a:t>9/1/2019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pPr/>
              <a:t>9/1/2019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2767604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2625531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411005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38444810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349591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2041533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227925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1473638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pPr/>
              <a:t>9/1/2019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8426285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31083774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2695613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6B7A0F-5B99-4F35-9BDD-321CD3C098FF}" type="datetimeFigureOut">
              <a:rPr lang="en-US" smtClean="0"/>
              <a:pPr/>
              <a:t>9/1/2019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6B7A0F-5B99-4F35-9BDD-321CD3C098FF}" type="datetimeFigureOut">
              <a:rPr lang="en-US" smtClean="0"/>
              <a:pPr/>
              <a:t>9/1/2019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56B7A0F-5B99-4F35-9BDD-321CD3C098FF}" type="datetimeFigureOut">
              <a:rPr lang="en-US" smtClean="0"/>
              <a:pPr/>
              <a:t>9/1/2019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6B7A0F-5B99-4F35-9BDD-321CD3C098FF}" type="datetimeFigureOut">
              <a:rPr lang="en-US" smtClean="0"/>
              <a:pPr/>
              <a:t>9/1/2019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B7A0F-5B99-4F35-9BDD-321CD3C098FF}" type="datetimeFigureOut">
              <a:rPr lang="en-US" smtClean="0"/>
              <a:pPr/>
              <a:t>9/1/2019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pPr/>
              <a:t>9/1/2019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6B7A0F-5B99-4F35-9BDD-321CD3C098FF}" type="datetimeFigureOut">
              <a:rPr lang="en-US" smtClean="0"/>
              <a:pPr/>
              <a:t>9/1/2019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B3369-7666-44EB-AEA9-5FA9440DB40A}"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B7A0F-5B99-4F35-9BDD-321CD3C098FF}" type="datetimeFigureOut">
              <a:rPr lang="en-US" smtClean="0"/>
              <a:pPr/>
              <a:t>9/1/2019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B3369-7666-44EB-AEA9-5FA9440DB40A}"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B7A0F-5B99-4F35-9BDD-321CD3C098FF}" type="datetimeFigureOut">
              <a:rPr lang="en-US" smtClean="0">
                <a:solidFill>
                  <a:prstClr val="black">
                    <a:tint val="75000"/>
                  </a:prstClr>
                </a:solidFill>
              </a:rPr>
              <a:pPr/>
              <a:t>9/1/2019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B3369-7666-44EB-AEA9-5FA9440DB40A}" type="slidenum">
              <a:rPr lang="en-US" smtClean="0">
                <a:solidFill>
                  <a:prstClr val="black">
                    <a:tint val="75000"/>
                  </a:prstClr>
                </a:solidFill>
              </a:rPr>
              <a:pPr/>
              <a:t>‹nº›</a:t>
            </a:fld>
            <a:endParaRPr lang="en-US">
              <a:solidFill>
                <a:prstClr val="black">
                  <a:tint val="75000"/>
                </a:prstClr>
              </a:solidFill>
            </a:endParaRPr>
          </a:p>
        </p:txBody>
      </p:sp>
    </p:spTree>
    <p:extLst>
      <p:ext uri="{BB962C8B-B14F-4D97-AF65-F5344CB8AC3E}">
        <p14:creationId xmlns:p14="http://schemas.microsoft.com/office/powerpoint/2010/main" val="93160968"/>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p:cNvSpPr txBox="1">
            <a:spLocks noChangeArrowheads="1"/>
          </p:cNvSpPr>
          <p:nvPr/>
        </p:nvSpPr>
        <p:spPr>
          <a:xfrm>
            <a:off x="0" y="26963"/>
            <a:ext cx="9067800" cy="141910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000" b="1" dirty="0"/>
              <a:t>International Environmental Policy Agreements and their Effects on Reduction of Greenhouse Gases and Sustainable Growth</a:t>
            </a:r>
            <a:endParaRPr lang="ru-RU" sz="3000" b="1" dirty="0"/>
          </a:p>
        </p:txBody>
      </p:sp>
      <p:sp>
        <p:nvSpPr>
          <p:cNvPr id="7" name="Rectangle 8"/>
          <p:cNvSpPr txBox="1">
            <a:spLocks noChangeArrowheads="1"/>
          </p:cNvSpPr>
          <p:nvPr/>
        </p:nvSpPr>
        <p:spPr>
          <a:xfrm>
            <a:off x="6403480" y="1219200"/>
            <a:ext cx="2684249" cy="495300"/>
          </a:xfrm>
          <a:prstGeom prst="rect">
            <a:avLst/>
          </a:prstGeom>
          <a:noFill/>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dirty="0"/>
              <a:t>Elisabeth Palmieri</a:t>
            </a:r>
            <a:endParaRPr lang="ru-RU" sz="2400" dirty="0"/>
          </a:p>
        </p:txBody>
      </p:sp>
      <p:sp>
        <p:nvSpPr>
          <p:cNvPr id="4" name="Rectangle 8">
            <a:extLst>
              <a:ext uri="{FF2B5EF4-FFF2-40B4-BE49-F238E27FC236}">
                <a16:creationId xmlns:a16="http://schemas.microsoft.com/office/drawing/2014/main" id="{F2B7C78E-F13A-4962-9549-E3E6000CC176}"/>
              </a:ext>
            </a:extLst>
          </p:cNvPr>
          <p:cNvSpPr txBox="1">
            <a:spLocks noChangeArrowheads="1"/>
          </p:cNvSpPr>
          <p:nvPr/>
        </p:nvSpPr>
        <p:spPr>
          <a:xfrm>
            <a:off x="5105400" y="3352800"/>
            <a:ext cx="2112162" cy="1418279"/>
          </a:xfrm>
          <a:prstGeom prst="rect">
            <a:avLst/>
          </a:prstGeom>
          <a:noFill/>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500" dirty="0"/>
              <a:t>Filipe Souza  and </a:t>
            </a:r>
          </a:p>
          <a:p>
            <a:pPr marL="0" indent="0" algn="ctr">
              <a:buNone/>
            </a:pPr>
            <a:r>
              <a:rPr lang="en-US" sz="2500" dirty="0"/>
              <a:t>Mallena Alves.</a:t>
            </a:r>
            <a:endParaRPr lang="ru-RU" sz="2500" dirty="0"/>
          </a:p>
        </p:txBody>
      </p:sp>
      <p:sp>
        <p:nvSpPr>
          <p:cNvPr id="5" name="Rectangle 8">
            <a:extLst>
              <a:ext uri="{FF2B5EF4-FFF2-40B4-BE49-F238E27FC236}">
                <a16:creationId xmlns:a16="http://schemas.microsoft.com/office/drawing/2014/main" id="{BF0693B4-FA79-4F55-87FE-1A762F6AC085}"/>
              </a:ext>
            </a:extLst>
          </p:cNvPr>
          <p:cNvSpPr txBox="1">
            <a:spLocks noChangeArrowheads="1"/>
          </p:cNvSpPr>
          <p:nvPr/>
        </p:nvSpPr>
        <p:spPr>
          <a:xfrm>
            <a:off x="5105400" y="2369865"/>
            <a:ext cx="1970314" cy="495300"/>
          </a:xfrm>
          <a:prstGeom prst="rect">
            <a:avLst/>
          </a:prstGeom>
          <a:noFill/>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buNone/>
            </a:pPr>
            <a:r>
              <a:rPr lang="en-US" sz="2500" dirty="0"/>
              <a:t>Presented by:</a:t>
            </a:r>
            <a:endParaRPr lang="ru-RU" sz="2500" dirty="0"/>
          </a:p>
        </p:txBody>
      </p:sp>
    </p:spTree>
    <p:extLst>
      <p:ext uri="{BB962C8B-B14F-4D97-AF65-F5344CB8AC3E}">
        <p14:creationId xmlns:p14="http://schemas.microsoft.com/office/powerpoint/2010/main" val="204995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8583D2-E3DB-4457-A727-8D7B4D052686}"/>
              </a:ext>
            </a:extLst>
          </p:cNvPr>
          <p:cNvSpPr>
            <a:spLocks noGrp="1"/>
          </p:cNvSpPr>
          <p:nvPr>
            <p:ph type="title"/>
          </p:nvPr>
        </p:nvSpPr>
        <p:spPr>
          <a:solidFill>
            <a:srgbClr val="00B0F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r>
              <a:rPr lang="pt-BR" b="1" dirty="0">
                <a:solidFill>
                  <a:srgbClr val="FFFF00"/>
                </a:solidFill>
              </a:rPr>
              <a:t>REFERÊNCIA</a:t>
            </a:r>
          </a:p>
        </p:txBody>
      </p:sp>
      <p:sp>
        <p:nvSpPr>
          <p:cNvPr id="3" name="Espaço Reservado para Conteúdo 2">
            <a:extLst>
              <a:ext uri="{FF2B5EF4-FFF2-40B4-BE49-F238E27FC236}">
                <a16:creationId xmlns:a16="http://schemas.microsoft.com/office/drawing/2014/main" id="{A8CE103C-9409-47F4-9354-CC845D3C124A}"/>
              </a:ext>
            </a:extLst>
          </p:cNvPr>
          <p:cNvSpPr>
            <a:spLocks noGrp="1"/>
          </p:cNvSpPr>
          <p:nvPr>
            <p:ph idx="1"/>
          </p:nvPr>
        </p:nvSpPr>
        <p:spPr>
          <a:xfrm>
            <a:off x="457200" y="1905000"/>
            <a:ext cx="8229600" cy="2667000"/>
          </a:xfrm>
          <a:ln w="5715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marL="0" indent="0" algn="just">
              <a:buNone/>
            </a:pPr>
            <a:r>
              <a:rPr lang="pt-BR" dirty="0"/>
              <a:t>PALMIERI, Elisabeth, "Acordos internacionais de política ambiental e seus efeitos na redução de gases de efeito estufa e crescimento sustentável" (2018). </a:t>
            </a:r>
            <a:r>
              <a:rPr lang="pt-BR" i="1" dirty="0"/>
              <a:t>Teses de Honra</a:t>
            </a:r>
            <a:r>
              <a:rPr lang="pt-BR" dirty="0"/>
              <a:t> . 1607. </a:t>
            </a:r>
            <a:br>
              <a:rPr lang="pt-BR" dirty="0"/>
            </a:br>
            <a:r>
              <a:rPr lang="pt-BR" dirty="0"/>
              <a:t>https://digitalworks.union.edu/theses/1607</a:t>
            </a:r>
          </a:p>
        </p:txBody>
      </p:sp>
    </p:spTree>
    <p:extLst>
      <p:ext uri="{BB962C8B-B14F-4D97-AF65-F5344CB8AC3E}">
        <p14:creationId xmlns:p14="http://schemas.microsoft.com/office/powerpoint/2010/main" val="3518410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a:extLst>
              <a:ext uri="{FF2B5EF4-FFF2-40B4-BE49-F238E27FC236}">
                <a16:creationId xmlns:a16="http://schemas.microsoft.com/office/drawing/2014/main" id="{CA21356E-D464-4F03-842E-DA4B0EE43834}"/>
              </a:ext>
            </a:extLst>
          </p:cNvPr>
          <p:cNvSpPr/>
          <p:nvPr/>
        </p:nvSpPr>
        <p:spPr>
          <a:xfrm>
            <a:off x="3352322" y="1528313"/>
            <a:ext cx="2356310" cy="2357887"/>
          </a:xfrm>
          <a:prstGeom prst="ellipse">
            <a:avLst/>
          </a:prstGeom>
          <a:solidFill>
            <a:srgbClr val="CC00CC"/>
          </a:solidFill>
          <a:ln>
            <a:solidFill>
              <a:srgbClr val="CC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b="1" dirty="0"/>
              <a:t>TO PRESENT</a:t>
            </a:r>
          </a:p>
        </p:txBody>
      </p:sp>
      <p:sp>
        <p:nvSpPr>
          <p:cNvPr id="5" name="Retângulo: Cantos Arredondados 4">
            <a:extLst>
              <a:ext uri="{FF2B5EF4-FFF2-40B4-BE49-F238E27FC236}">
                <a16:creationId xmlns:a16="http://schemas.microsoft.com/office/drawing/2014/main" id="{83213F90-689C-49E6-B50F-55A8E4003FAA}"/>
              </a:ext>
            </a:extLst>
          </p:cNvPr>
          <p:cNvSpPr/>
          <p:nvPr/>
        </p:nvSpPr>
        <p:spPr>
          <a:xfrm>
            <a:off x="263375" y="466622"/>
            <a:ext cx="3301985" cy="1100667"/>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b="1" dirty="0"/>
              <a:t>THE GOAL</a:t>
            </a:r>
          </a:p>
        </p:txBody>
      </p:sp>
      <p:sp>
        <p:nvSpPr>
          <p:cNvPr id="6" name="Retângulo: Cantos Arredondados 5">
            <a:extLst>
              <a:ext uri="{FF2B5EF4-FFF2-40B4-BE49-F238E27FC236}">
                <a16:creationId xmlns:a16="http://schemas.microsoft.com/office/drawing/2014/main" id="{D16854B2-C511-4339-8F66-14C1DD58CF6B}"/>
              </a:ext>
            </a:extLst>
          </p:cNvPr>
          <p:cNvSpPr/>
          <p:nvPr/>
        </p:nvSpPr>
        <p:spPr>
          <a:xfrm>
            <a:off x="873543" y="4470067"/>
            <a:ext cx="3301985" cy="1111724"/>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b="1" dirty="0"/>
              <a:t>RESULTS AND CONCLUSIONS</a:t>
            </a:r>
          </a:p>
        </p:txBody>
      </p:sp>
      <p:sp>
        <p:nvSpPr>
          <p:cNvPr id="7" name="Retângulo: Cantos Arredondados 6">
            <a:extLst>
              <a:ext uri="{FF2B5EF4-FFF2-40B4-BE49-F238E27FC236}">
                <a16:creationId xmlns:a16="http://schemas.microsoft.com/office/drawing/2014/main" id="{25A0CA17-E168-4FC0-84BB-CD731DB9012B}"/>
              </a:ext>
            </a:extLst>
          </p:cNvPr>
          <p:cNvSpPr/>
          <p:nvPr/>
        </p:nvSpPr>
        <p:spPr>
          <a:xfrm>
            <a:off x="4968473" y="4447793"/>
            <a:ext cx="3124115" cy="1111724"/>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b="1" dirty="0"/>
              <a:t>THE METHODOLOGY</a:t>
            </a:r>
          </a:p>
        </p:txBody>
      </p:sp>
      <p:sp>
        <p:nvSpPr>
          <p:cNvPr id="8" name="Retângulo: Cantos Arredondados 7">
            <a:extLst>
              <a:ext uri="{FF2B5EF4-FFF2-40B4-BE49-F238E27FC236}">
                <a16:creationId xmlns:a16="http://schemas.microsoft.com/office/drawing/2014/main" id="{F1A412AF-B8E3-4F7B-998D-D0F4DC0EDEFE}"/>
              </a:ext>
            </a:extLst>
          </p:cNvPr>
          <p:cNvSpPr/>
          <p:nvPr/>
        </p:nvSpPr>
        <p:spPr>
          <a:xfrm>
            <a:off x="5791679" y="466622"/>
            <a:ext cx="3124115" cy="1100667"/>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b="1" dirty="0"/>
              <a:t>THE PURPOSE</a:t>
            </a:r>
          </a:p>
        </p:txBody>
      </p:sp>
      <p:cxnSp>
        <p:nvCxnSpPr>
          <p:cNvPr id="25" name="Conector: Curvo 24">
            <a:extLst>
              <a:ext uri="{FF2B5EF4-FFF2-40B4-BE49-F238E27FC236}">
                <a16:creationId xmlns:a16="http://schemas.microsoft.com/office/drawing/2014/main" id="{F1C90F4C-7485-4D54-B85E-501687A3B58D}"/>
              </a:ext>
            </a:extLst>
          </p:cNvPr>
          <p:cNvCxnSpPr/>
          <p:nvPr/>
        </p:nvCxnSpPr>
        <p:spPr>
          <a:xfrm flipV="1">
            <a:off x="5717367" y="1573258"/>
            <a:ext cx="1676837" cy="1138687"/>
          </a:xfrm>
          <a:prstGeom prst="curvedConnector2">
            <a:avLst/>
          </a:prstGeom>
          <a:ln w="5715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ector: Curvo 36">
            <a:extLst>
              <a:ext uri="{FF2B5EF4-FFF2-40B4-BE49-F238E27FC236}">
                <a16:creationId xmlns:a16="http://schemas.microsoft.com/office/drawing/2014/main" id="{1242E571-6726-4CB8-9828-50DA51BD8897}"/>
              </a:ext>
            </a:extLst>
          </p:cNvPr>
          <p:cNvCxnSpPr>
            <a:cxnSpLocks/>
            <a:stCxn id="4" idx="5"/>
            <a:endCxn id="7" idx="0"/>
          </p:cNvCxnSpPr>
          <p:nvPr/>
        </p:nvCxnSpPr>
        <p:spPr>
          <a:xfrm rot="16200000" flipH="1">
            <a:off x="5493595" y="3410857"/>
            <a:ext cx="906898" cy="1166973"/>
          </a:xfrm>
          <a:prstGeom prst="curvedConnector3">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Conector: Curvo 54">
            <a:extLst>
              <a:ext uri="{FF2B5EF4-FFF2-40B4-BE49-F238E27FC236}">
                <a16:creationId xmlns:a16="http://schemas.microsoft.com/office/drawing/2014/main" id="{63A0012D-6E03-43A1-9174-7E2CC80BF068}"/>
              </a:ext>
            </a:extLst>
          </p:cNvPr>
          <p:cNvCxnSpPr>
            <a:stCxn id="4" idx="2"/>
            <a:endCxn id="5" idx="2"/>
          </p:cNvCxnSpPr>
          <p:nvPr/>
        </p:nvCxnSpPr>
        <p:spPr>
          <a:xfrm rot="10800000">
            <a:off x="1914368" y="1567289"/>
            <a:ext cx="1437954" cy="1139968"/>
          </a:xfrm>
          <a:prstGeom prst="curvedConnector2">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Conector: Curvo 56">
            <a:extLst>
              <a:ext uri="{FF2B5EF4-FFF2-40B4-BE49-F238E27FC236}">
                <a16:creationId xmlns:a16="http://schemas.microsoft.com/office/drawing/2014/main" id="{C428C470-364E-4761-A408-C2A574919301}"/>
              </a:ext>
            </a:extLst>
          </p:cNvPr>
          <p:cNvCxnSpPr>
            <a:stCxn id="4" idx="3"/>
            <a:endCxn id="6" idx="0"/>
          </p:cNvCxnSpPr>
          <p:nvPr/>
        </p:nvCxnSpPr>
        <p:spPr>
          <a:xfrm rot="5400000">
            <a:off x="2646380" y="3419051"/>
            <a:ext cx="929172" cy="1172860"/>
          </a:xfrm>
          <a:prstGeom prst="curvedConnector3">
            <a:avLst/>
          </a:prstGeom>
          <a:ln w="57150">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3949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fade">
                                      <p:cBhvr>
                                        <p:cTn id="11" dur="500"/>
                                        <p:tgtEl>
                                          <p:spTgt spid="5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fade">
                                      <p:cBhvr>
                                        <p:cTn id="19" dur="500"/>
                                        <p:tgtEl>
                                          <p:spTgt spid="25"/>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7"/>
                                        </p:tgtEl>
                                        <p:attrNameLst>
                                          <p:attrName>style.visibility</p:attrName>
                                        </p:attrNameLst>
                                      </p:cBhvr>
                                      <p:to>
                                        <p:strVal val="visible"/>
                                      </p:to>
                                    </p:set>
                                    <p:animEffect transition="in" filter="fade">
                                      <p:cBhvr>
                                        <p:cTn id="27" dur="500"/>
                                        <p:tgtEl>
                                          <p:spTgt spid="57"/>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fade">
                                      <p:cBhvr>
                                        <p:cTn id="35" dur="500"/>
                                        <p:tgtEl>
                                          <p:spTgt spid="37"/>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329F84E3-51F2-4588-97C1-C19039785B85}"/>
              </a:ext>
            </a:extLst>
          </p:cNvPr>
          <p:cNvSpPr>
            <a:spLocks noGrp="1"/>
          </p:cNvSpPr>
          <p:nvPr>
            <p:ph idx="1"/>
          </p:nvPr>
        </p:nvSpPr>
        <p:spPr>
          <a:xfrm>
            <a:off x="284087" y="1395046"/>
            <a:ext cx="8402713" cy="1652954"/>
          </a:xfrm>
          <a:ln w="57150">
            <a:solidFill>
              <a:srgbClr val="FF0000"/>
            </a:solidFill>
          </a:ln>
        </p:spPr>
        <p:txBody>
          <a:bodyPr>
            <a:normAutofit/>
          </a:bodyPr>
          <a:lstStyle/>
          <a:p>
            <a:pPr marL="0" indent="0" algn="just">
              <a:buNone/>
            </a:pPr>
            <a:r>
              <a:rPr lang="en-US" dirty="0"/>
              <a:t>This analysis aims to contribute to research on the progress of limiting greenhouse gas emission and conversion to renewable energy sources. </a:t>
            </a:r>
            <a:endParaRPr lang="pt-BR" sz="3000" dirty="0"/>
          </a:p>
        </p:txBody>
      </p:sp>
      <p:sp>
        <p:nvSpPr>
          <p:cNvPr id="4" name="Retângulo: Cantos Arredondados 3">
            <a:extLst>
              <a:ext uri="{FF2B5EF4-FFF2-40B4-BE49-F238E27FC236}">
                <a16:creationId xmlns:a16="http://schemas.microsoft.com/office/drawing/2014/main" id="{740AA7AC-6E04-46C1-BF39-384F3B4B6166}"/>
              </a:ext>
            </a:extLst>
          </p:cNvPr>
          <p:cNvSpPr/>
          <p:nvPr/>
        </p:nvSpPr>
        <p:spPr>
          <a:xfrm>
            <a:off x="284087" y="181503"/>
            <a:ext cx="8575825" cy="1100667"/>
          </a:xfrm>
          <a:prstGeom prst="roundRect">
            <a:avLst/>
          </a:prstGeom>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600" b="1" dirty="0"/>
              <a:t>THE GOAL</a:t>
            </a:r>
          </a:p>
        </p:txBody>
      </p:sp>
      <p:sp>
        <p:nvSpPr>
          <p:cNvPr id="5" name="Espaço Reservado para Conteúdo 2">
            <a:extLst>
              <a:ext uri="{FF2B5EF4-FFF2-40B4-BE49-F238E27FC236}">
                <a16:creationId xmlns:a16="http://schemas.microsoft.com/office/drawing/2014/main" id="{EDCC6EE6-C57A-40E2-AAF6-8F86C19D2D0D}"/>
              </a:ext>
            </a:extLst>
          </p:cNvPr>
          <p:cNvSpPr txBox="1">
            <a:spLocks/>
          </p:cNvSpPr>
          <p:nvPr/>
        </p:nvSpPr>
        <p:spPr>
          <a:xfrm>
            <a:off x="284087" y="3160876"/>
            <a:ext cx="8402713" cy="2057400"/>
          </a:xfrm>
          <a:prstGeom prst="rect">
            <a:avLst/>
          </a:prstGeom>
          <a:ln w="57150">
            <a:solidFill>
              <a:srgbClr val="00B050"/>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pt-BR" dirty="0"/>
              <a:t>Esta análise visa contribuir para a pesquisa sobre o progresso da limitação de emissão e conversão de gases de efeito estufa em fontes de energia renováveis.</a:t>
            </a:r>
            <a:endParaRPr lang="pt-BR" sz="3000" dirty="0"/>
          </a:p>
        </p:txBody>
      </p:sp>
    </p:spTree>
    <p:extLst>
      <p:ext uri="{BB962C8B-B14F-4D97-AF65-F5344CB8AC3E}">
        <p14:creationId xmlns:p14="http://schemas.microsoft.com/office/powerpoint/2010/main" val="3492625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4B0A66C-C85D-4ECF-8E2A-F1F41CFE91BA}"/>
              </a:ext>
            </a:extLst>
          </p:cNvPr>
          <p:cNvSpPr>
            <a:spLocks noGrp="1"/>
          </p:cNvSpPr>
          <p:nvPr>
            <p:ph idx="1"/>
          </p:nvPr>
        </p:nvSpPr>
        <p:spPr>
          <a:xfrm>
            <a:off x="228600" y="1600201"/>
            <a:ext cx="8686800" cy="1447799"/>
          </a:xfrm>
          <a:ln w="57150">
            <a:solidFill>
              <a:srgbClr val="FF0000"/>
            </a:solidFill>
          </a:ln>
        </p:spPr>
        <p:txBody>
          <a:bodyPr/>
          <a:lstStyle/>
          <a:p>
            <a:pPr marL="0" indent="0" algn="just">
              <a:buNone/>
            </a:pPr>
            <a:r>
              <a:rPr lang="en-US" dirty="0"/>
              <a:t>controls for energy production and usage, and the changes of these numbers since 1990.</a:t>
            </a:r>
            <a:endParaRPr lang="pt-BR" dirty="0"/>
          </a:p>
        </p:txBody>
      </p:sp>
      <p:sp>
        <p:nvSpPr>
          <p:cNvPr id="4" name="Retângulo: Cantos Arredondados 3">
            <a:extLst>
              <a:ext uri="{FF2B5EF4-FFF2-40B4-BE49-F238E27FC236}">
                <a16:creationId xmlns:a16="http://schemas.microsoft.com/office/drawing/2014/main" id="{E767F425-BB5F-43BF-A263-F66612B08C3C}"/>
              </a:ext>
            </a:extLst>
          </p:cNvPr>
          <p:cNvSpPr/>
          <p:nvPr/>
        </p:nvSpPr>
        <p:spPr>
          <a:xfrm>
            <a:off x="228600" y="181503"/>
            <a:ext cx="8686800" cy="1100667"/>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600" b="1" dirty="0"/>
              <a:t>THE PURPOSE</a:t>
            </a:r>
          </a:p>
        </p:txBody>
      </p:sp>
      <p:sp>
        <p:nvSpPr>
          <p:cNvPr id="5" name="Espaço Reservado para Conteúdo 2">
            <a:extLst>
              <a:ext uri="{FF2B5EF4-FFF2-40B4-BE49-F238E27FC236}">
                <a16:creationId xmlns:a16="http://schemas.microsoft.com/office/drawing/2014/main" id="{D520BB99-F8C3-46DA-BFD3-02874217EDA3}"/>
              </a:ext>
            </a:extLst>
          </p:cNvPr>
          <p:cNvSpPr txBox="1">
            <a:spLocks/>
          </p:cNvSpPr>
          <p:nvPr/>
        </p:nvSpPr>
        <p:spPr>
          <a:xfrm>
            <a:off x="228600" y="3200400"/>
            <a:ext cx="8686800" cy="1447799"/>
          </a:xfrm>
          <a:prstGeom prst="rect">
            <a:avLst/>
          </a:prstGeom>
          <a:ln w="57150">
            <a:solidFill>
              <a:srgbClr val="00B050"/>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pt-BR" dirty="0"/>
              <a:t>controlar a produção e o uso de energia e as mudanças desses números desde 1990.</a:t>
            </a:r>
          </a:p>
        </p:txBody>
      </p:sp>
    </p:spTree>
    <p:extLst>
      <p:ext uri="{BB962C8B-B14F-4D97-AF65-F5344CB8AC3E}">
        <p14:creationId xmlns:p14="http://schemas.microsoft.com/office/powerpoint/2010/main" val="3133042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8DD768C0-AFFF-4E66-BAB9-1FFD5461F25B}"/>
              </a:ext>
            </a:extLst>
          </p:cNvPr>
          <p:cNvSpPr>
            <a:spLocks noGrp="1"/>
          </p:cNvSpPr>
          <p:nvPr>
            <p:ph idx="1"/>
          </p:nvPr>
        </p:nvSpPr>
        <p:spPr>
          <a:xfrm>
            <a:off x="123092" y="1524000"/>
            <a:ext cx="8763000" cy="3359458"/>
          </a:xfrm>
        </p:spPr>
        <p:txBody>
          <a:bodyPr>
            <a:normAutofit fontScale="92500"/>
          </a:bodyPr>
          <a:lstStyle/>
          <a:p>
            <a:pPr marL="0" indent="0" algn="just">
              <a:buNone/>
            </a:pPr>
            <a:r>
              <a:rPr lang="en-US" dirty="0"/>
              <a:t>This paper analyzes the measured change in emissions since 1990 across over 100 countries to determine how the GDP of a country in 1990 and the change of GDP since affect the change in emissions. All data are collected from The World Bank except oil production, which is obtained from the </a:t>
            </a:r>
            <a:r>
              <a:rPr lang="en-US" dirty="0" err="1"/>
              <a:t>Organisation</a:t>
            </a:r>
            <a:r>
              <a:rPr lang="en-US" dirty="0"/>
              <a:t> for Economic Cooperation and Development (OECD).</a:t>
            </a:r>
            <a:endParaRPr lang="pt-BR" sz="3000" dirty="0"/>
          </a:p>
        </p:txBody>
      </p:sp>
      <p:sp>
        <p:nvSpPr>
          <p:cNvPr id="4" name="Retângulo: Cantos Arredondados 3">
            <a:extLst>
              <a:ext uri="{FF2B5EF4-FFF2-40B4-BE49-F238E27FC236}">
                <a16:creationId xmlns:a16="http://schemas.microsoft.com/office/drawing/2014/main" id="{F7E8733C-8F73-4A91-A1A0-82F7F5B0FE0E}"/>
              </a:ext>
            </a:extLst>
          </p:cNvPr>
          <p:cNvSpPr/>
          <p:nvPr/>
        </p:nvSpPr>
        <p:spPr>
          <a:xfrm>
            <a:off x="152400" y="304800"/>
            <a:ext cx="8763000" cy="1111724"/>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600" b="1" dirty="0"/>
              <a:t>THE METHODOLOGY</a:t>
            </a:r>
          </a:p>
        </p:txBody>
      </p:sp>
    </p:spTree>
    <p:extLst>
      <p:ext uri="{BB962C8B-B14F-4D97-AF65-F5344CB8AC3E}">
        <p14:creationId xmlns:p14="http://schemas.microsoft.com/office/powerpoint/2010/main" val="44814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8DD768C0-AFFF-4E66-BAB9-1FFD5461F25B}"/>
              </a:ext>
            </a:extLst>
          </p:cNvPr>
          <p:cNvSpPr>
            <a:spLocks noGrp="1"/>
          </p:cNvSpPr>
          <p:nvPr>
            <p:ph idx="1"/>
          </p:nvPr>
        </p:nvSpPr>
        <p:spPr>
          <a:xfrm>
            <a:off x="123092" y="1524000"/>
            <a:ext cx="8763000" cy="3359458"/>
          </a:xfrm>
        </p:spPr>
        <p:txBody>
          <a:bodyPr>
            <a:normAutofit/>
          </a:bodyPr>
          <a:lstStyle/>
          <a:p>
            <a:pPr marL="0" indent="0" algn="just">
              <a:buNone/>
            </a:pPr>
            <a:r>
              <a:rPr lang="pt-BR" sz="3000" dirty="0"/>
              <a:t>Este artigo analisa a mudança medida nas emissões desde 1990 em mais de 100 países para determinar como o PIB de um país em 1990 e a mudança do PIB afetam a mudança nas emissões. Todos os dados são coletados no Banco Mundial, exceto a produção de petróleo, obtida da Organização para Cooperação e Desenvolvimento Econômico (OCDE).</a:t>
            </a:r>
          </a:p>
        </p:txBody>
      </p:sp>
      <p:sp>
        <p:nvSpPr>
          <p:cNvPr id="4" name="Retângulo: Cantos Arredondados 3">
            <a:extLst>
              <a:ext uri="{FF2B5EF4-FFF2-40B4-BE49-F238E27FC236}">
                <a16:creationId xmlns:a16="http://schemas.microsoft.com/office/drawing/2014/main" id="{F7E8733C-8F73-4A91-A1A0-82F7F5B0FE0E}"/>
              </a:ext>
            </a:extLst>
          </p:cNvPr>
          <p:cNvSpPr/>
          <p:nvPr/>
        </p:nvSpPr>
        <p:spPr>
          <a:xfrm>
            <a:off x="152400" y="304800"/>
            <a:ext cx="8763000" cy="1111724"/>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600" b="1" dirty="0"/>
              <a:t>THE METHODOLOGY</a:t>
            </a:r>
          </a:p>
        </p:txBody>
      </p:sp>
    </p:spTree>
    <p:extLst>
      <p:ext uri="{BB962C8B-B14F-4D97-AF65-F5344CB8AC3E}">
        <p14:creationId xmlns:p14="http://schemas.microsoft.com/office/powerpoint/2010/main" val="130062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74519D1-5875-4EE8-8354-6B2DD6E02630}"/>
              </a:ext>
            </a:extLst>
          </p:cNvPr>
          <p:cNvSpPr>
            <a:spLocks noGrp="1"/>
          </p:cNvSpPr>
          <p:nvPr>
            <p:ph idx="1"/>
          </p:nvPr>
        </p:nvSpPr>
        <p:spPr>
          <a:xfrm>
            <a:off x="228600" y="1524001"/>
            <a:ext cx="8763000" cy="3429000"/>
          </a:xfrm>
        </p:spPr>
        <p:txBody>
          <a:bodyPr>
            <a:normAutofit lnSpcReduction="10000"/>
          </a:bodyPr>
          <a:lstStyle/>
          <a:p>
            <a:pPr marL="0" indent="0" algn="just">
              <a:buNone/>
            </a:pPr>
            <a:r>
              <a:rPr lang="en-US" dirty="0"/>
              <a:t>As developing economies grow, there is expectation that emissions associated with this growth can be limited. Examining change in emissions since 1990 will allow us to see effects of the cultural change in awareness on environmental issues while also tracking the progress since the less influential Kyoto Protocol and the promising Copenhagen Accord.</a:t>
            </a:r>
            <a:endParaRPr lang="pt-BR" dirty="0"/>
          </a:p>
        </p:txBody>
      </p:sp>
      <p:sp>
        <p:nvSpPr>
          <p:cNvPr id="4" name="Retângulo: Cantos Arredondados 3">
            <a:extLst>
              <a:ext uri="{FF2B5EF4-FFF2-40B4-BE49-F238E27FC236}">
                <a16:creationId xmlns:a16="http://schemas.microsoft.com/office/drawing/2014/main" id="{FF3F535C-2CE6-49CC-AAA4-3DF22F885460}"/>
              </a:ext>
            </a:extLst>
          </p:cNvPr>
          <p:cNvSpPr/>
          <p:nvPr/>
        </p:nvSpPr>
        <p:spPr>
          <a:xfrm>
            <a:off x="228600" y="304800"/>
            <a:ext cx="8763000" cy="1111724"/>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600" b="1" dirty="0"/>
              <a:t>RESULTS AND CONCLUSIONS</a:t>
            </a:r>
          </a:p>
        </p:txBody>
      </p:sp>
    </p:spTree>
    <p:extLst>
      <p:ext uri="{BB962C8B-B14F-4D97-AF65-F5344CB8AC3E}">
        <p14:creationId xmlns:p14="http://schemas.microsoft.com/office/powerpoint/2010/main" val="1841045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74519D1-5875-4EE8-8354-6B2DD6E02630}"/>
              </a:ext>
            </a:extLst>
          </p:cNvPr>
          <p:cNvSpPr>
            <a:spLocks noGrp="1"/>
          </p:cNvSpPr>
          <p:nvPr>
            <p:ph idx="1"/>
          </p:nvPr>
        </p:nvSpPr>
        <p:spPr>
          <a:xfrm>
            <a:off x="228600" y="1524000"/>
            <a:ext cx="8763000" cy="4525963"/>
          </a:xfrm>
        </p:spPr>
        <p:txBody>
          <a:bodyPr/>
          <a:lstStyle/>
          <a:p>
            <a:pPr marL="0" indent="0" algn="just">
              <a:buNone/>
            </a:pPr>
            <a:r>
              <a:rPr lang="pt-BR" dirty="0"/>
              <a:t>À medida que as economias em desenvolvimento crescem, há expectativa de que as emissões associadas a esse crescimento possam ser limitadas. Examinar a mudança nas emissões desde 1990 nos permitirá ver os efeitos da mudança cultural na conscientização sobre questões ambientais, além de acompanhar o progresso desde o menos influente Protocolo de Kyoto e o promissor Acordo de Copenhague.</a:t>
            </a:r>
          </a:p>
        </p:txBody>
      </p:sp>
      <p:sp>
        <p:nvSpPr>
          <p:cNvPr id="4" name="Retângulo: Cantos Arredondados 3">
            <a:extLst>
              <a:ext uri="{FF2B5EF4-FFF2-40B4-BE49-F238E27FC236}">
                <a16:creationId xmlns:a16="http://schemas.microsoft.com/office/drawing/2014/main" id="{FF3F535C-2CE6-49CC-AAA4-3DF22F885460}"/>
              </a:ext>
            </a:extLst>
          </p:cNvPr>
          <p:cNvSpPr/>
          <p:nvPr/>
        </p:nvSpPr>
        <p:spPr>
          <a:xfrm>
            <a:off x="228600" y="304800"/>
            <a:ext cx="8763000" cy="1111724"/>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600" b="1" dirty="0"/>
              <a:t>RESULTS AND CONCLUSIONS</a:t>
            </a:r>
          </a:p>
        </p:txBody>
      </p:sp>
    </p:spTree>
    <p:extLst>
      <p:ext uri="{BB962C8B-B14F-4D97-AF65-F5344CB8AC3E}">
        <p14:creationId xmlns:p14="http://schemas.microsoft.com/office/powerpoint/2010/main" val="1154311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4DB7B1-715C-4681-89A8-2F1AC7E137A7}"/>
              </a:ext>
            </a:extLst>
          </p:cNvPr>
          <p:cNvSpPr>
            <a:spLocks noGrp="1"/>
          </p:cNvSpPr>
          <p:nvPr>
            <p:ph type="title"/>
          </p:nvPr>
        </p:nvSpPr>
        <p:spPr>
          <a:solidFill>
            <a:schemeClr val="tx1"/>
          </a:solidFill>
        </p:spPr>
        <p:txBody>
          <a:bodyPr/>
          <a:lstStyle/>
          <a:p>
            <a:r>
              <a:rPr lang="pt-BR" b="1" dirty="0">
                <a:solidFill>
                  <a:srgbClr val="FFFF00"/>
                </a:solidFill>
              </a:rPr>
              <a:t>FALSE COGNATES</a:t>
            </a:r>
          </a:p>
        </p:txBody>
      </p:sp>
      <p:sp>
        <p:nvSpPr>
          <p:cNvPr id="3" name="Espaço Reservado para Conteúdo 2">
            <a:extLst>
              <a:ext uri="{FF2B5EF4-FFF2-40B4-BE49-F238E27FC236}">
                <a16:creationId xmlns:a16="http://schemas.microsoft.com/office/drawing/2014/main" id="{7C012DCB-47EC-4FAC-9770-8F32CECDD6EA}"/>
              </a:ext>
            </a:extLst>
          </p:cNvPr>
          <p:cNvSpPr>
            <a:spLocks noGrp="1"/>
          </p:cNvSpPr>
          <p:nvPr>
            <p:ph idx="1"/>
          </p:nvPr>
        </p:nvSpPr>
        <p:spPr>
          <a:xfrm>
            <a:off x="457200" y="1600201"/>
            <a:ext cx="8229600" cy="3048000"/>
          </a:xfrm>
          <a:ln w="57150">
            <a:solidFill>
              <a:srgbClr val="FFFF00"/>
            </a:solidFill>
          </a:ln>
        </p:spPr>
        <p:txBody>
          <a:bodyPr/>
          <a:lstStyle/>
          <a:p>
            <a:pPr>
              <a:buFont typeface="Wingdings" panose="05000000000000000000" pitchFamily="2" charset="2"/>
              <a:buChar char="q"/>
            </a:pPr>
            <a:r>
              <a:rPr lang="pt-BR" dirty="0"/>
              <a:t> country (país);</a:t>
            </a:r>
          </a:p>
          <a:p>
            <a:pPr>
              <a:buFont typeface="Wingdings" panose="05000000000000000000" pitchFamily="2" charset="2"/>
              <a:buChar char="q"/>
            </a:pPr>
            <a:r>
              <a:rPr lang="pt-BR" dirty="0"/>
              <a:t> </a:t>
            </a:r>
            <a:r>
              <a:rPr lang="pt-BR" dirty="0" err="1"/>
              <a:t>advocated</a:t>
            </a:r>
            <a:r>
              <a:rPr lang="pt-BR" dirty="0"/>
              <a:t> (defender);</a:t>
            </a:r>
          </a:p>
          <a:p>
            <a:pPr>
              <a:buFont typeface="Wingdings" panose="05000000000000000000" pitchFamily="2" charset="2"/>
              <a:buChar char="q"/>
            </a:pPr>
            <a:r>
              <a:rPr lang="pt-BR" dirty="0" err="1"/>
              <a:t>change</a:t>
            </a:r>
            <a:r>
              <a:rPr lang="pt-BR" dirty="0"/>
              <a:t> (mudança);</a:t>
            </a:r>
          </a:p>
          <a:p>
            <a:pPr>
              <a:buFont typeface="Wingdings" panose="05000000000000000000" pitchFamily="2" charset="2"/>
              <a:buChar char="q"/>
            </a:pPr>
            <a:r>
              <a:rPr lang="pt-BR" dirty="0"/>
              <a:t> </a:t>
            </a:r>
            <a:r>
              <a:rPr lang="pt-BR" dirty="0" err="1"/>
              <a:t>All</a:t>
            </a:r>
            <a:r>
              <a:rPr lang="pt-BR" dirty="0"/>
              <a:t> data (todos os dados);</a:t>
            </a:r>
          </a:p>
          <a:p>
            <a:pPr>
              <a:buFont typeface="Wingdings" panose="05000000000000000000" pitchFamily="2" charset="2"/>
              <a:buChar char="q"/>
            </a:pPr>
            <a:r>
              <a:rPr lang="pt-BR" dirty="0"/>
              <a:t> major (principal)</a:t>
            </a:r>
          </a:p>
        </p:txBody>
      </p:sp>
    </p:spTree>
    <p:extLst>
      <p:ext uri="{BB962C8B-B14F-4D97-AF65-F5344CB8AC3E}">
        <p14:creationId xmlns:p14="http://schemas.microsoft.com/office/powerpoint/2010/main" val="946845256"/>
      </p:ext>
    </p:extLst>
  </p:cSld>
  <p:clrMapOvr>
    <a:masterClrMapping/>
  </p:clrMapOvr>
</p:sld>
</file>

<file path=ppt/theme/theme1.xml><?xml version="1.0" encoding="utf-8"?>
<a:theme xmlns:a="http://schemas.openxmlformats.org/drawingml/2006/main" name="1_Office Theme">
  <a:themeElements>
    <a:clrScheme name="Custom0">
      <a:dk1>
        <a:sysClr val="windowText" lastClr="000000"/>
      </a:dk1>
      <a:lt1>
        <a:sysClr val="window" lastClr="FFFFFF"/>
      </a:lt1>
      <a:dk2>
        <a:srgbClr val="6D787D"/>
      </a:dk2>
      <a:lt2>
        <a:srgbClr val="EEECE1"/>
      </a:lt2>
      <a:accent1>
        <a:srgbClr val="666666"/>
      </a:accent1>
      <a:accent2>
        <a:srgbClr val="9B9B9B"/>
      </a:accent2>
      <a:accent3>
        <a:srgbClr val="C0C0C0"/>
      </a:accent3>
      <a:accent4>
        <a:srgbClr val="FF0505"/>
      </a:accent4>
      <a:accent5>
        <a:srgbClr val="FFFFFF"/>
      </a:accent5>
      <a:accent6>
        <a:srgbClr val="BDC7CB"/>
      </a:accent6>
      <a:hlink>
        <a:srgbClr val="7F7F7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5_Office Theme">
  <a:themeElements>
    <a:clrScheme name="Custom0">
      <a:dk1>
        <a:sysClr val="windowText" lastClr="000000"/>
      </a:dk1>
      <a:lt1>
        <a:sysClr val="window" lastClr="FFFFFF"/>
      </a:lt1>
      <a:dk2>
        <a:srgbClr val="6D787D"/>
      </a:dk2>
      <a:lt2>
        <a:srgbClr val="EEECE1"/>
      </a:lt2>
      <a:accent1>
        <a:srgbClr val="666666"/>
      </a:accent1>
      <a:accent2>
        <a:srgbClr val="9B9B9B"/>
      </a:accent2>
      <a:accent3>
        <a:srgbClr val="C0C0C0"/>
      </a:accent3>
      <a:accent4>
        <a:srgbClr val="FF0505"/>
      </a:accent4>
      <a:accent5>
        <a:srgbClr val="FFFFFF"/>
      </a:accent5>
      <a:accent6>
        <a:srgbClr val="BDC7CB"/>
      </a:accent6>
      <a:hlink>
        <a:srgbClr val="7F7F7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1749</TotalTime>
  <Words>389</Words>
  <Application>Microsoft Office PowerPoint</Application>
  <PresentationFormat>Apresentação na tela (4:3)</PresentationFormat>
  <Paragraphs>32</Paragraphs>
  <Slides>10</Slides>
  <Notes>0</Notes>
  <HiddenSlides>0</HiddenSlides>
  <MMClips>0</MMClips>
  <ScaleCrop>false</ScaleCrop>
  <HeadingPairs>
    <vt:vector size="6" baseType="variant">
      <vt:variant>
        <vt:lpstr>Fontes usadas</vt:lpstr>
      </vt:variant>
      <vt:variant>
        <vt:i4>3</vt:i4>
      </vt:variant>
      <vt:variant>
        <vt:lpstr>Tema</vt:lpstr>
      </vt:variant>
      <vt:variant>
        <vt:i4>2</vt:i4>
      </vt:variant>
      <vt:variant>
        <vt:lpstr>Títulos de slides</vt:lpstr>
      </vt:variant>
      <vt:variant>
        <vt:i4>10</vt:i4>
      </vt:variant>
    </vt:vector>
  </HeadingPairs>
  <TitlesOfParts>
    <vt:vector size="15" baseType="lpstr">
      <vt:lpstr>Arial</vt:lpstr>
      <vt:lpstr>Calibri</vt:lpstr>
      <vt:lpstr>Wingdings</vt:lpstr>
      <vt:lpstr>1_Office Theme</vt:lpstr>
      <vt:lpstr>15_Office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FALSE COGNATES</vt:lpstr>
      <vt:lpstr>REFERÊNCIA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filipe souza</cp:lastModifiedBy>
  <cp:revision>218</cp:revision>
  <dcterms:created xsi:type="dcterms:W3CDTF">2012-04-26T17:06:14Z</dcterms:created>
  <dcterms:modified xsi:type="dcterms:W3CDTF">2019-09-01T17:05:48Z</dcterms:modified>
</cp:coreProperties>
</file>