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60" r:id="rId5"/>
    <p:sldId id="262" r:id="rId6"/>
    <p:sldId id="263" r:id="rId7"/>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42D"/>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5" autoAdjust="0"/>
    <p:restoredTop sz="94660"/>
  </p:normalViewPr>
  <p:slideViewPr>
    <p:cSldViewPr snapToGrid="0">
      <p:cViewPr varScale="1">
        <p:scale>
          <a:sx n="80" d="100"/>
          <a:sy n="80" d="100"/>
        </p:scale>
        <p:origin x="13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2BACAC09-A1F9-48F0-B2BD-EBCF25F8BA2C}" type="datetimeFigureOut">
              <a:rPr lang="pt-BR" smtClean="0"/>
              <a:t>09/09/2019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9E550B9-3BC5-4107-BF5E-706EC503FB4D}" type="slidenum">
              <a:rPr lang="pt-BR" smtClean="0"/>
              <a:t>‹nº›</a:t>
            </a:fld>
            <a:endParaRPr lang="pt-B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749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2BACAC09-A1F9-48F0-B2BD-EBCF25F8BA2C}" type="datetimeFigureOut">
              <a:rPr lang="pt-BR" smtClean="0"/>
              <a:t>09/09/2019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9E550B9-3BC5-4107-BF5E-706EC503FB4D}" type="slidenum">
              <a:rPr lang="pt-BR" smtClean="0"/>
              <a:t>‹nº›</a:t>
            </a:fld>
            <a:endParaRPr lang="pt-BR"/>
          </a:p>
        </p:txBody>
      </p:sp>
    </p:spTree>
    <p:extLst>
      <p:ext uri="{BB962C8B-B14F-4D97-AF65-F5344CB8AC3E}">
        <p14:creationId xmlns:p14="http://schemas.microsoft.com/office/powerpoint/2010/main" val="3596047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2BACAC09-A1F9-48F0-B2BD-EBCF25F8BA2C}" type="datetimeFigureOut">
              <a:rPr lang="pt-BR" smtClean="0"/>
              <a:t>09/09/2019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9E550B9-3BC5-4107-BF5E-706EC503FB4D}" type="slidenum">
              <a:rPr lang="pt-BR" smtClean="0"/>
              <a:t>‹nº›</a:t>
            </a:fld>
            <a:endParaRPr lang="pt-BR"/>
          </a:p>
        </p:txBody>
      </p:sp>
    </p:spTree>
    <p:extLst>
      <p:ext uri="{BB962C8B-B14F-4D97-AF65-F5344CB8AC3E}">
        <p14:creationId xmlns:p14="http://schemas.microsoft.com/office/powerpoint/2010/main" val="3935813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2BACAC09-A1F9-48F0-B2BD-EBCF25F8BA2C}" type="datetimeFigureOut">
              <a:rPr lang="pt-BR" smtClean="0"/>
              <a:t>09/09/2019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9E550B9-3BC5-4107-BF5E-706EC503FB4D}" type="slidenum">
              <a:rPr lang="pt-BR" smtClean="0"/>
              <a:t>‹nº›</a:t>
            </a:fld>
            <a:endParaRPr lang="pt-BR"/>
          </a:p>
        </p:txBody>
      </p:sp>
    </p:spTree>
    <p:extLst>
      <p:ext uri="{BB962C8B-B14F-4D97-AF65-F5344CB8AC3E}">
        <p14:creationId xmlns:p14="http://schemas.microsoft.com/office/powerpoint/2010/main" val="1343397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2BACAC09-A1F9-48F0-B2BD-EBCF25F8BA2C}" type="datetimeFigureOut">
              <a:rPr lang="pt-BR" smtClean="0"/>
              <a:t>09/09/2019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9E550B9-3BC5-4107-BF5E-706EC503FB4D}" type="slidenum">
              <a:rPr lang="pt-BR" smtClean="0"/>
              <a:t>‹nº›</a:t>
            </a:fld>
            <a:endParaRPr lang="pt-B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806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2BACAC09-A1F9-48F0-B2BD-EBCF25F8BA2C}" type="datetimeFigureOut">
              <a:rPr lang="pt-BR" smtClean="0"/>
              <a:t>09/09/2019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9E550B9-3BC5-4107-BF5E-706EC503FB4D}" type="slidenum">
              <a:rPr lang="pt-BR" smtClean="0"/>
              <a:t>‹nº›</a:t>
            </a:fld>
            <a:endParaRPr lang="pt-BR"/>
          </a:p>
        </p:txBody>
      </p:sp>
    </p:spTree>
    <p:extLst>
      <p:ext uri="{BB962C8B-B14F-4D97-AF65-F5344CB8AC3E}">
        <p14:creationId xmlns:p14="http://schemas.microsoft.com/office/powerpoint/2010/main" val="1007262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097280" y="2582334"/>
            <a:ext cx="4937760" cy="33782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6217920" y="2582334"/>
            <a:ext cx="4937760" cy="33782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2BACAC09-A1F9-48F0-B2BD-EBCF25F8BA2C}" type="datetimeFigureOut">
              <a:rPr lang="pt-BR" smtClean="0"/>
              <a:t>09/09/2019</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B9E550B9-3BC5-4107-BF5E-706EC503FB4D}" type="slidenum">
              <a:rPr lang="pt-BR" smtClean="0"/>
              <a:t>‹nº›</a:t>
            </a:fld>
            <a:endParaRPr lang="pt-BR"/>
          </a:p>
        </p:txBody>
      </p:sp>
    </p:spTree>
    <p:extLst>
      <p:ext uri="{BB962C8B-B14F-4D97-AF65-F5344CB8AC3E}">
        <p14:creationId xmlns:p14="http://schemas.microsoft.com/office/powerpoint/2010/main" val="154664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2BACAC09-A1F9-48F0-B2BD-EBCF25F8BA2C}" type="datetimeFigureOut">
              <a:rPr lang="pt-BR" smtClean="0"/>
              <a:t>09/09/2019</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B9E550B9-3BC5-4107-BF5E-706EC503FB4D}" type="slidenum">
              <a:rPr lang="pt-BR" smtClean="0"/>
              <a:t>‹nº›</a:t>
            </a:fld>
            <a:endParaRPr lang="pt-BR"/>
          </a:p>
        </p:txBody>
      </p:sp>
    </p:spTree>
    <p:extLst>
      <p:ext uri="{BB962C8B-B14F-4D97-AF65-F5344CB8AC3E}">
        <p14:creationId xmlns:p14="http://schemas.microsoft.com/office/powerpoint/2010/main" val="3011343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BACAC09-A1F9-48F0-B2BD-EBCF25F8BA2C}" type="datetimeFigureOut">
              <a:rPr lang="pt-BR" smtClean="0"/>
              <a:t>09/09/2019</a:t>
            </a:fld>
            <a:endParaRPr lang="pt-B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pt-BR"/>
          </a:p>
        </p:txBody>
      </p:sp>
      <p:sp>
        <p:nvSpPr>
          <p:cNvPr id="9" name="Slide Number Placeholder 8"/>
          <p:cNvSpPr>
            <a:spLocks noGrp="1"/>
          </p:cNvSpPr>
          <p:nvPr>
            <p:ph type="sldNum" sz="quarter" idx="12"/>
          </p:nvPr>
        </p:nvSpPr>
        <p:spPr/>
        <p:txBody>
          <a:bodyPr/>
          <a:lstStyle/>
          <a:p>
            <a:fld id="{B9E550B9-3BC5-4107-BF5E-706EC503FB4D}" type="slidenum">
              <a:rPr lang="pt-BR" smtClean="0"/>
              <a:t>‹nº›</a:t>
            </a:fld>
            <a:endParaRPr lang="pt-BR"/>
          </a:p>
        </p:txBody>
      </p:sp>
    </p:spTree>
    <p:extLst>
      <p:ext uri="{BB962C8B-B14F-4D97-AF65-F5344CB8AC3E}">
        <p14:creationId xmlns:p14="http://schemas.microsoft.com/office/powerpoint/2010/main" val="904544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pt-BR" smtClean="0"/>
              <a:t>Clique para editar o título mestre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BACAC09-A1F9-48F0-B2BD-EBCF25F8BA2C}" type="datetimeFigureOut">
              <a:rPr lang="pt-BR" smtClean="0"/>
              <a:t>09/09/2019</a:t>
            </a:fld>
            <a:endParaRPr lang="pt-B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pt-B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9E550B9-3BC5-4107-BF5E-706EC503FB4D}" type="slidenum">
              <a:rPr lang="pt-BR" smtClean="0"/>
              <a:t>‹nº›</a:t>
            </a:fld>
            <a:endParaRPr lang="pt-BR"/>
          </a:p>
        </p:txBody>
      </p:sp>
    </p:spTree>
    <p:extLst>
      <p:ext uri="{BB962C8B-B14F-4D97-AF65-F5344CB8AC3E}">
        <p14:creationId xmlns:p14="http://schemas.microsoft.com/office/powerpoint/2010/main" val="857549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2BACAC09-A1F9-48F0-B2BD-EBCF25F8BA2C}" type="datetimeFigureOut">
              <a:rPr lang="pt-BR" smtClean="0"/>
              <a:t>09/09/2019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9E550B9-3BC5-4107-BF5E-706EC503FB4D}" type="slidenum">
              <a:rPr lang="pt-BR" smtClean="0"/>
              <a:t>‹nº›</a:t>
            </a:fld>
            <a:endParaRPr lang="pt-BR"/>
          </a:p>
        </p:txBody>
      </p:sp>
    </p:spTree>
    <p:extLst>
      <p:ext uri="{BB962C8B-B14F-4D97-AF65-F5344CB8AC3E}">
        <p14:creationId xmlns:p14="http://schemas.microsoft.com/office/powerpoint/2010/main" val="2815402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BACAC09-A1F9-48F0-B2BD-EBCF25F8BA2C}" type="datetimeFigureOut">
              <a:rPr lang="pt-BR" smtClean="0"/>
              <a:t>09/09/2019</a:t>
            </a:fld>
            <a:endParaRPr lang="pt-B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pt-B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9E550B9-3BC5-4107-BF5E-706EC503FB4D}" type="slidenum">
              <a:rPr lang="pt-BR" smtClean="0"/>
              <a:t>‹nº›</a:t>
            </a:fld>
            <a:endParaRPr lang="pt-B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888124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8754" y="760021"/>
            <a:ext cx="11388436" cy="1246909"/>
          </a:xfrm>
        </p:spPr>
        <p:txBody>
          <a:bodyPr>
            <a:normAutofit fontScale="90000"/>
          </a:bodyPr>
          <a:lstStyle/>
          <a:p>
            <a:pPr algn="ctr"/>
            <a:r>
              <a:rPr lang="en-US" sz="3200" b="1" dirty="0" smtClean="0">
                <a:solidFill>
                  <a:srgbClr val="FF0066"/>
                </a:solidFill>
                <a:latin typeface="Times New Roman" panose="02020603050405020304" pitchFamily="18" charset="0"/>
                <a:cs typeface="Times New Roman" panose="02020603050405020304" pitchFamily="18" charset="0"/>
              </a:rPr>
              <a:t>	The use of </a:t>
            </a:r>
            <a:r>
              <a:rPr lang="en-US" sz="3100" b="1" dirty="0" smtClean="0">
                <a:solidFill>
                  <a:srgbClr val="FF0066"/>
                </a:solidFill>
                <a:latin typeface="Times New Roman" panose="02020603050405020304" pitchFamily="18" charset="0"/>
                <a:cs typeface="Times New Roman" panose="02020603050405020304" pitchFamily="18" charset="0"/>
              </a:rPr>
              <a:t>investigative</a:t>
            </a:r>
            <a:r>
              <a:rPr lang="en-US" sz="3200" b="1" dirty="0" smtClean="0">
                <a:solidFill>
                  <a:srgbClr val="FF0066"/>
                </a:solidFill>
                <a:latin typeface="Times New Roman" panose="02020603050405020304" pitchFamily="18" charset="0"/>
                <a:cs typeface="Times New Roman" panose="02020603050405020304" pitchFamily="18" charset="0"/>
              </a:rPr>
              <a:t> activities as strategy in teaching methodology of microbiology: an experience report to students of secondary education</a:t>
            </a:r>
            <a:r>
              <a:rPr lang="ru-RU" sz="3200" b="1" dirty="0" smtClean="0">
                <a:solidFill>
                  <a:srgbClr val="FF0066"/>
                </a:solidFill>
                <a:latin typeface="Times New Roman" panose="02020603050405020304" pitchFamily="18" charset="0"/>
                <a:cs typeface="Times New Roman" panose="02020603050405020304" pitchFamily="18" charset="0"/>
              </a:rPr>
              <a:t/>
            </a:r>
            <a:br>
              <a:rPr lang="ru-RU" sz="3200" b="1" dirty="0" smtClean="0">
                <a:solidFill>
                  <a:srgbClr val="FF0066"/>
                </a:solidFill>
                <a:latin typeface="Times New Roman" panose="02020603050405020304" pitchFamily="18" charset="0"/>
                <a:cs typeface="Times New Roman" panose="02020603050405020304" pitchFamily="18" charset="0"/>
              </a:rPr>
            </a:br>
            <a:endParaRPr lang="pt-BR" sz="3200" b="1" dirty="0">
              <a:solidFill>
                <a:srgbClr val="FF0066"/>
              </a:solidFill>
              <a:latin typeface="Times New Roman" panose="02020603050405020304" pitchFamily="18" charset="0"/>
              <a:cs typeface="Times New Roman" panose="02020603050405020304" pitchFamily="18" charset="0"/>
            </a:endParaRPr>
          </a:p>
        </p:txBody>
      </p:sp>
      <p:sp>
        <p:nvSpPr>
          <p:cNvPr id="3" name="Subtítulo 2"/>
          <p:cNvSpPr>
            <a:spLocks noGrp="1"/>
          </p:cNvSpPr>
          <p:nvPr>
            <p:ph type="subTitle" idx="1"/>
          </p:nvPr>
        </p:nvSpPr>
        <p:spPr>
          <a:xfrm>
            <a:off x="6911831" y="5767343"/>
            <a:ext cx="4868491" cy="348449"/>
          </a:xfrm>
        </p:spPr>
        <p:txBody>
          <a:bodyPr>
            <a:noAutofit/>
          </a:bodyPr>
          <a:lstStyle/>
          <a:p>
            <a:r>
              <a:rPr lang="en-US" sz="1600" b="1" dirty="0" smtClean="0">
                <a:solidFill>
                  <a:schemeClr val="accent2">
                    <a:lumMod val="50000"/>
                  </a:schemeClr>
                </a:solidFill>
                <a:latin typeface="Times New Roman" panose="02020603050405020304" pitchFamily="18" charset="0"/>
                <a:cs typeface="Times New Roman" panose="02020603050405020304" pitchFamily="18" charset="0"/>
              </a:rPr>
              <a:t>Presented by:</a:t>
            </a:r>
            <a:r>
              <a:rPr lang="pt-BR" sz="1600" b="1" dirty="0">
                <a:solidFill>
                  <a:schemeClr val="accent2">
                    <a:lumMod val="50000"/>
                  </a:schemeClr>
                </a:solidFill>
                <a:latin typeface="Times New Roman" panose="02020603050405020304" pitchFamily="18" charset="0"/>
                <a:cs typeface="Times New Roman" panose="02020603050405020304" pitchFamily="18" charset="0"/>
              </a:rPr>
              <a:t> </a:t>
            </a:r>
            <a:r>
              <a:rPr lang="en-US" sz="1600" b="1" dirty="0" smtClean="0">
                <a:solidFill>
                  <a:schemeClr val="accent2">
                    <a:lumMod val="50000"/>
                  </a:schemeClr>
                </a:solidFill>
                <a:latin typeface="Times New Roman" panose="02020603050405020304" pitchFamily="18" charset="0"/>
                <a:cs typeface="Times New Roman" panose="02020603050405020304" pitchFamily="18" charset="0"/>
              </a:rPr>
              <a:t>Mallena </a:t>
            </a:r>
            <a:r>
              <a:rPr lang="en-US" sz="1600" b="1" dirty="0" err="1" smtClean="0">
                <a:solidFill>
                  <a:schemeClr val="accent2">
                    <a:lumMod val="50000"/>
                  </a:schemeClr>
                </a:solidFill>
                <a:latin typeface="Times New Roman" panose="02020603050405020304" pitchFamily="18" charset="0"/>
                <a:cs typeface="Times New Roman" panose="02020603050405020304" pitchFamily="18" charset="0"/>
              </a:rPr>
              <a:t>Nóbrega</a:t>
            </a:r>
            <a:r>
              <a:rPr lang="en-US" sz="1600" b="1" dirty="0" smtClean="0">
                <a:solidFill>
                  <a:schemeClr val="accent2">
                    <a:lumMod val="50000"/>
                  </a:schemeClr>
                </a:solidFill>
                <a:latin typeface="Times New Roman" panose="02020603050405020304" pitchFamily="18" charset="0"/>
                <a:cs typeface="Times New Roman" panose="02020603050405020304" pitchFamily="18" charset="0"/>
              </a:rPr>
              <a:t>.</a:t>
            </a:r>
            <a:endParaRPr lang="ru-RU" sz="1600" b="1" dirty="0" smtClean="0">
              <a:solidFill>
                <a:schemeClr val="accent2">
                  <a:lumMod val="50000"/>
                </a:schemeClr>
              </a:solidFill>
              <a:latin typeface="Times New Roman" panose="02020603050405020304" pitchFamily="18" charset="0"/>
              <a:cs typeface="Times New Roman" panose="02020603050405020304" pitchFamily="18" charset="0"/>
            </a:endParaRPr>
          </a:p>
          <a:p>
            <a:endParaRPr lang="pt-BR" sz="1600" b="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4" name="CaixaDeTexto 3"/>
          <p:cNvSpPr txBox="1"/>
          <p:nvPr/>
        </p:nvSpPr>
        <p:spPr>
          <a:xfrm>
            <a:off x="118754" y="2173184"/>
            <a:ext cx="11388436" cy="1425039"/>
          </a:xfrm>
          <a:prstGeom prst="rect">
            <a:avLst/>
          </a:prstGeom>
          <a:noFill/>
        </p:spPr>
        <p:txBody>
          <a:bodyPr wrap="square" rtlCol="0">
            <a:spAutoFit/>
          </a:bodyPr>
          <a:lstStyle/>
          <a:p>
            <a:pPr algn="ctr"/>
            <a:r>
              <a:rPr lang="pt-BR" sz="2800" b="1" dirty="0" smtClean="0">
                <a:solidFill>
                  <a:srgbClr val="00642D"/>
                </a:solidFill>
                <a:latin typeface="Times New Roman" panose="02020603050405020304" pitchFamily="18" charset="0"/>
                <a:cs typeface="Times New Roman" panose="02020603050405020304" pitchFamily="18" charset="0"/>
              </a:rPr>
              <a:t>	O uso de atividades investigativas como estratégia metodológica no ensino de microbiologia: Um relato de experiência com estudantes do ensino médio </a:t>
            </a:r>
            <a:endParaRPr lang="pt-BR" sz="2800" dirty="0">
              <a:solidFill>
                <a:srgbClr val="00642D"/>
              </a:solidFill>
            </a:endParaRPr>
          </a:p>
        </p:txBody>
      </p:sp>
    </p:spTree>
    <p:extLst>
      <p:ext uri="{BB962C8B-B14F-4D97-AF65-F5344CB8AC3E}">
        <p14:creationId xmlns:p14="http://schemas.microsoft.com/office/powerpoint/2010/main" val="2112055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Conteúdo 2">
            <a:extLst>
              <a:ext uri="{FF2B5EF4-FFF2-40B4-BE49-F238E27FC236}">
                <a16:creationId xmlns:a16="http://schemas.microsoft.com/office/drawing/2014/main" xmlns="" id="{EDCC6EE6-C57A-40E2-AAF6-8F86C19D2D0D}"/>
              </a:ext>
            </a:extLst>
          </p:cNvPr>
          <p:cNvSpPr txBox="1">
            <a:spLocks/>
          </p:cNvSpPr>
          <p:nvPr/>
        </p:nvSpPr>
        <p:spPr>
          <a:xfrm>
            <a:off x="1211283" y="3849645"/>
            <a:ext cx="9963398" cy="1957389"/>
          </a:xfrm>
          <a:prstGeom prst="rect">
            <a:avLst/>
          </a:prstGeom>
          <a:ln w="12700">
            <a:solidFill>
              <a:srgbClr val="00B050"/>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pt-BR" sz="2600" dirty="0">
                <a:latin typeface="Times New Roman" panose="02020603050405020304" pitchFamily="18" charset="0"/>
                <a:cs typeface="Times New Roman" panose="02020603050405020304" pitchFamily="18" charset="0"/>
              </a:rPr>
              <a:t>O objetivo deste trabalho foi investigar as contribuições de uma intervenção apoiada em atividades investigativas para construção de conhecimentos científicos sobre microbiologia e desenvolvimento da autonomia por estudantes do Ensino Médio. </a:t>
            </a:r>
            <a:endParaRPr lang="pt-BR" sz="2600" dirty="0">
              <a:latin typeface="Times New Roman" panose="02020603050405020304" pitchFamily="18" charset="0"/>
              <a:cs typeface="Times New Roman" panose="02020603050405020304" pitchFamily="18" charset="0"/>
            </a:endParaRPr>
          </a:p>
        </p:txBody>
      </p:sp>
      <p:sp>
        <p:nvSpPr>
          <p:cNvPr id="5" name="Espaço Reservado para Conteúdo 2">
            <a:extLst>
              <a:ext uri="{FF2B5EF4-FFF2-40B4-BE49-F238E27FC236}">
                <a16:creationId xmlns:a16="http://schemas.microsoft.com/office/drawing/2014/main" xmlns="" id="{329F84E3-51F2-4588-97C1-C19039785B85}"/>
              </a:ext>
            </a:extLst>
          </p:cNvPr>
          <p:cNvSpPr txBox="1">
            <a:spLocks/>
          </p:cNvSpPr>
          <p:nvPr/>
        </p:nvSpPr>
        <p:spPr>
          <a:xfrm>
            <a:off x="1211283" y="1881935"/>
            <a:ext cx="9963398" cy="1645036"/>
          </a:xfrm>
          <a:prstGeom prst="rect">
            <a:avLst/>
          </a:prstGeom>
          <a:ln w="12700">
            <a:solidFill>
              <a:srgbClr val="FF0066"/>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dirty="0" smtClean="0">
                <a:latin typeface="Times New Roman" panose="02020603050405020304" pitchFamily="18" charset="0"/>
                <a:cs typeface="Times New Roman" panose="02020603050405020304" pitchFamily="18" charset="0"/>
              </a:rPr>
              <a:t>The objective of this study was to investigate the contribution of an intervention supported by investigative activities for building scientific knowledge on microbiology and development of autonomy for high school students.</a:t>
            </a:r>
            <a:endParaRPr lang="pt-BR" sz="3000" dirty="0">
              <a:latin typeface="Times New Roman" panose="02020603050405020304" pitchFamily="18" charset="0"/>
              <a:cs typeface="Times New Roman" panose="02020603050405020304" pitchFamily="18" charset="0"/>
            </a:endParaRPr>
          </a:p>
        </p:txBody>
      </p:sp>
      <p:sp>
        <p:nvSpPr>
          <p:cNvPr id="6" name="CaixaDeTexto 5"/>
          <p:cNvSpPr txBox="1"/>
          <p:nvPr/>
        </p:nvSpPr>
        <p:spPr>
          <a:xfrm>
            <a:off x="3645725" y="1135823"/>
            <a:ext cx="3681351" cy="584775"/>
          </a:xfrm>
          <a:prstGeom prst="rect">
            <a:avLst/>
          </a:prstGeom>
          <a:noFill/>
        </p:spPr>
        <p:txBody>
          <a:bodyPr wrap="square" rtlCol="0">
            <a:spAutoFit/>
          </a:bodyPr>
          <a:lstStyle/>
          <a:p>
            <a:pPr algn="ctr"/>
            <a:r>
              <a:rPr lang="pt-BR" sz="3200" b="1" dirty="0" smtClean="0">
                <a:solidFill>
                  <a:schemeClr val="bg2">
                    <a:lumMod val="50000"/>
                  </a:schemeClr>
                </a:solidFill>
                <a:latin typeface="Times New Roman" panose="02020603050405020304" pitchFamily="18" charset="0"/>
                <a:cs typeface="Times New Roman" panose="02020603050405020304" pitchFamily="18" charset="0"/>
              </a:rPr>
              <a:t>THE OBJECTIVE</a:t>
            </a:r>
            <a:endParaRPr lang="pt-BR" sz="3200" b="1" dirty="0">
              <a:solidFill>
                <a:schemeClr val="bg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1575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56904" y="714114"/>
            <a:ext cx="10058400" cy="1450757"/>
          </a:xfrm>
        </p:spPr>
        <p:txBody>
          <a:bodyPr>
            <a:normAutofit/>
          </a:bodyPr>
          <a:lstStyle/>
          <a:p>
            <a:pPr algn="ctr"/>
            <a:r>
              <a:rPr lang="pt-BR" sz="3200" b="1" dirty="0">
                <a:solidFill>
                  <a:schemeClr val="bg2">
                    <a:lumMod val="50000"/>
                  </a:schemeClr>
                </a:solidFill>
                <a:latin typeface="Times New Roman" panose="02020603050405020304" pitchFamily="18" charset="0"/>
                <a:cs typeface="Times New Roman" panose="02020603050405020304" pitchFamily="18" charset="0"/>
              </a:rPr>
              <a:t>THE METHODOLOGY</a:t>
            </a:r>
            <a:br>
              <a:rPr lang="pt-BR" sz="3200" b="1" dirty="0">
                <a:solidFill>
                  <a:schemeClr val="bg2">
                    <a:lumMod val="50000"/>
                  </a:schemeClr>
                </a:solidFill>
                <a:latin typeface="Times New Roman" panose="02020603050405020304" pitchFamily="18" charset="0"/>
                <a:cs typeface="Times New Roman" panose="02020603050405020304" pitchFamily="18" charset="0"/>
              </a:rPr>
            </a:br>
            <a:endParaRPr lang="pt-BR" sz="3200"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5" name="Retângulo 4"/>
          <p:cNvSpPr/>
          <p:nvPr/>
        </p:nvSpPr>
        <p:spPr>
          <a:xfrm>
            <a:off x="1216035" y="3988751"/>
            <a:ext cx="9899270" cy="1592652"/>
          </a:xfrm>
          <a:prstGeom prst="rect">
            <a:avLst/>
          </a:prstGeom>
          <a:ln>
            <a:solidFill>
              <a:srgbClr val="00B050"/>
            </a:solidFill>
          </a:ln>
        </p:spPr>
        <p:txBody>
          <a:bodyPr wrap="square">
            <a:spAutoFit/>
          </a:bodyPr>
          <a:lstStyle/>
          <a:p>
            <a:pPr algn="just"/>
            <a:r>
              <a:rPr lang="pt-BR" sz="2400" dirty="0" smtClean="0">
                <a:latin typeface="Times New Roman" panose="02020603050405020304" pitchFamily="18" charset="0"/>
                <a:cs typeface="Times New Roman" panose="02020603050405020304" pitchFamily="18" charset="0"/>
              </a:rPr>
              <a:t>Nesse sentido, tem sido estudada metodologias de ensino específicas e diferenciadas para essa área do saber que favoreçam o desenvolvimento de habilidades e a aprendizagem. Uma delas é o método de investigação a partir da problematização dos conteúdos, que constitui escopo deste estudo. </a:t>
            </a:r>
            <a:endParaRPr lang="pt-BR" sz="2400" dirty="0" smtClean="0">
              <a:latin typeface="Times New Roman" panose="02020603050405020304" pitchFamily="18" charset="0"/>
              <a:cs typeface="Times New Roman" panose="02020603050405020304" pitchFamily="18" charset="0"/>
            </a:endParaRPr>
          </a:p>
        </p:txBody>
      </p:sp>
      <p:sp>
        <p:nvSpPr>
          <p:cNvPr id="6" name="Espaço Reservado para Conteúdo 5"/>
          <p:cNvSpPr>
            <a:spLocks noGrp="1"/>
          </p:cNvSpPr>
          <p:nvPr>
            <p:ph idx="1"/>
          </p:nvPr>
        </p:nvSpPr>
        <p:spPr>
          <a:xfrm>
            <a:off x="1216034" y="1924905"/>
            <a:ext cx="9899270" cy="1827697"/>
          </a:xfrm>
          <a:ln w="12700">
            <a:solidFill>
              <a:srgbClr val="FF0066"/>
            </a:solidFill>
          </a:ln>
        </p:spPr>
        <p:txBody>
          <a:bodyPr>
            <a:normAutofit/>
          </a:bodyPr>
          <a:lstStyle/>
          <a:p>
            <a:pPr algn="just"/>
            <a:r>
              <a:rPr lang="en-US" sz="2400" dirty="0">
                <a:solidFill>
                  <a:schemeClr val="tx1"/>
                </a:solidFill>
                <a:latin typeface="Times New Roman" panose="02020603050405020304" pitchFamily="18" charset="0"/>
                <a:cs typeface="Times New Roman" panose="02020603050405020304" pitchFamily="18" charset="0"/>
              </a:rPr>
              <a:t>In this sense, it has been studied specific and differentiated teaching methodologies for this area of knowledge that favor the development of skills and learning. One is the method from the investigation and </a:t>
            </a:r>
            <a:r>
              <a:rPr lang="en-US" sz="2400" dirty="0" err="1">
                <a:solidFill>
                  <a:schemeClr val="tx1"/>
                </a:solidFill>
                <a:latin typeface="Times New Roman" panose="02020603050405020304" pitchFamily="18" charset="0"/>
                <a:cs typeface="Times New Roman" panose="02020603050405020304" pitchFamily="18" charset="0"/>
              </a:rPr>
              <a:t>problematization</a:t>
            </a:r>
            <a:r>
              <a:rPr lang="en-US" sz="2400" dirty="0">
                <a:solidFill>
                  <a:schemeClr val="tx1"/>
                </a:solidFill>
                <a:latin typeface="Times New Roman" panose="02020603050405020304" pitchFamily="18" charset="0"/>
                <a:cs typeface="Times New Roman" panose="02020603050405020304" pitchFamily="18" charset="0"/>
              </a:rPr>
              <a:t> of the contents, constituting the scope of this study. </a:t>
            </a:r>
            <a:endParaRPr lang="pt-B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6955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323725"/>
            <a:ext cx="10058400" cy="1450757"/>
          </a:xfrm>
        </p:spPr>
        <p:txBody>
          <a:bodyPr>
            <a:normAutofit/>
          </a:bodyPr>
          <a:lstStyle/>
          <a:p>
            <a:pPr algn="ctr"/>
            <a:r>
              <a:rPr lang="pt-BR" sz="3200" b="1" dirty="0">
                <a:solidFill>
                  <a:schemeClr val="bg2">
                    <a:lumMod val="50000"/>
                  </a:schemeClr>
                </a:solidFill>
                <a:latin typeface="Times New Roman" panose="02020603050405020304" pitchFamily="18" charset="0"/>
                <a:cs typeface="Times New Roman" panose="02020603050405020304" pitchFamily="18" charset="0"/>
              </a:rPr>
              <a:t>RESULTS AND CONCLUSIONS</a:t>
            </a:r>
            <a:endParaRPr lang="pt-BR" sz="32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Espaço Reservado para Conteúdo 2"/>
          <p:cNvSpPr>
            <a:spLocks noGrp="1"/>
          </p:cNvSpPr>
          <p:nvPr>
            <p:ph idx="1"/>
          </p:nvPr>
        </p:nvSpPr>
        <p:spPr>
          <a:xfrm>
            <a:off x="1187532" y="2189987"/>
            <a:ext cx="9968148" cy="1764496"/>
          </a:xfrm>
          <a:ln w="12700">
            <a:solidFill>
              <a:srgbClr val="FF0066"/>
            </a:solidFill>
          </a:ln>
        </p:spPr>
        <p:txBody>
          <a:bodyPr>
            <a:noAutofit/>
          </a:bodyPr>
          <a:lstStyle/>
          <a:p>
            <a:pPr algn="just"/>
            <a:r>
              <a:rPr lang="en-US" sz="2400" dirty="0" smtClean="0">
                <a:solidFill>
                  <a:schemeClr val="tx1"/>
                </a:solidFill>
                <a:latin typeface="Times New Roman" panose="02020603050405020304" pitchFamily="18" charset="0"/>
                <a:cs typeface="Times New Roman" panose="02020603050405020304" pitchFamily="18" charset="0"/>
              </a:rPr>
              <a:t>The results infer about the effectiveness of teaching methods through research and </a:t>
            </a:r>
            <a:r>
              <a:rPr lang="en-US" sz="2400" dirty="0" err="1" smtClean="0">
                <a:solidFill>
                  <a:schemeClr val="tx1"/>
                </a:solidFill>
                <a:latin typeface="Times New Roman" panose="02020603050405020304" pitchFamily="18" charset="0"/>
                <a:cs typeface="Times New Roman" panose="02020603050405020304" pitchFamily="18" charset="0"/>
              </a:rPr>
              <a:t>problematization</a:t>
            </a:r>
            <a:r>
              <a:rPr lang="en-US" sz="2400" dirty="0" smtClean="0">
                <a:solidFill>
                  <a:schemeClr val="tx1"/>
                </a:solidFill>
                <a:latin typeface="Times New Roman" panose="02020603050405020304" pitchFamily="18" charset="0"/>
                <a:cs typeface="Times New Roman" panose="02020603050405020304" pitchFamily="18" charset="0"/>
              </a:rPr>
              <a:t> activities because stimulated the interest of students in the study of matter, searching for answers and autonomy in the construction of knowledge. Moreover, contextualized approach to student reality provides evidence of the students learned about the topics discussed.</a:t>
            </a:r>
            <a:endParaRPr lang="pt-BR" sz="2400" dirty="0" smtClean="0">
              <a:solidFill>
                <a:schemeClr val="tx1"/>
              </a:solidFill>
              <a:latin typeface="Times New Roman" panose="02020603050405020304" pitchFamily="18" charset="0"/>
              <a:cs typeface="Times New Roman" panose="02020603050405020304" pitchFamily="18" charset="0"/>
            </a:endParaRPr>
          </a:p>
          <a:p>
            <a:pPr algn="just"/>
            <a:endParaRPr lang="pt-BR" sz="2400" dirty="0">
              <a:solidFill>
                <a:schemeClr val="tx1"/>
              </a:solidFill>
              <a:latin typeface="Times New Roman" panose="02020603050405020304" pitchFamily="18" charset="0"/>
              <a:cs typeface="Times New Roman" panose="02020603050405020304" pitchFamily="18" charset="0"/>
            </a:endParaRPr>
          </a:p>
        </p:txBody>
      </p:sp>
      <p:sp>
        <p:nvSpPr>
          <p:cNvPr id="4" name="Espaço Reservado para Conteúdo 2"/>
          <p:cNvSpPr txBox="1">
            <a:spLocks/>
          </p:cNvSpPr>
          <p:nvPr/>
        </p:nvSpPr>
        <p:spPr>
          <a:xfrm>
            <a:off x="1187532" y="4110358"/>
            <a:ext cx="9968148" cy="2100437"/>
          </a:xfrm>
          <a:prstGeom prst="rect">
            <a:avLst/>
          </a:prstGeom>
          <a:ln w="12700">
            <a:solidFill>
              <a:srgbClr val="00B050"/>
            </a:solidFill>
          </a:ln>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just"/>
            <a:r>
              <a:rPr lang="pt-BR" sz="2400" dirty="0" smtClean="0">
                <a:solidFill>
                  <a:schemeClr val="tx1"/>
                </a:solidFill>
                <a:latin typeface="Times New Roman" panose="02020603050405020304" pitchFamily="18" charset="0"/>
                <a:cs typeface="Times New Roman" panose="02020603050405020304" pitchFamily="18" charset="0"/>
              </a:rPr>
              <a:t>Os resultados obtidos inferem sobre a eficácia do método de ensino por meio de atividades de investigação e problematização, pois estimulou o interesse dos estudantes pelo estudo da matéria, a busca por respostas e a autonomia na construção de conhecimentos. Além disso, a abordagem contextualizada com a realidade dos alunos forneceu indícios de que houve aprendizagem sobre os assuntos abordados. </a:t>
            </a:r>
          </a:p>
          <a:p>
            <a:pPr algn="just"/>
            <a:endParaRPr lang="pt-BR" sz="2400" dirty="0" smtClean="0">
              <a:solidFill>
                <a:schemeClr val="tx1"/>
              </a:solidFill>
              <a:latin typeface="Times New Roman" panose="02020603050405020304" pitchFamily="18" charset="0"/>
              <a:cs typeface="Times New Roman" panose="02020603050405020304" pitchFamily="18" charset="0"/>
            </a:endParaRPr>
          </a:p>
          <a:p>
            <a:pPr algn="just"/>
            <a:endParaRPr lang="pt-B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8647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sz="3200" b="1" dirty="0">
                <a:solidFill>
                  <a:schemeClr val="bg2">
                    <a:lumMod val="50000"/>
                  </a:schemeClr>
                </a:solidFill>
                <a:latin typeface="Times New Roman" panose="02020603050405020304" pitchFamily="18" charset="0"/>
                <a:cs typeface="Times New Roman" panose="02020603050405020304" pitchFamily="18" charset="0"/>
              </a:rPr>
              <a:t>FALSE COGNATES</a:t>
            </a:r>
            <a:endParaRPr lang="pt-BR" sz="3200"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Espaço Reservado para Conteúdo 2"/>
          <p:cNvSpPr>
            <a:spLocks noGrp="1"/>
          </p:cNvSpPr>
          <p:nvPr>
            <p:ph idx="1"/>
          </p:nvPr>
        </p:nvSpPr>
        <p:spPr/>
        <p:txBody>
          <a:bodyPr>
            <a:normAutofit/>
          </a:bodyPr>
          <a:lstStyle/>
          <a:p>
            <a:pPr>
              <a:buFont typeface="Wingdings" panose="05000000000000000000" pitchFamily="2" charset="2"/>
              <a:buChar char="Ø"/>
            </a:pPr>
            <a:endParaRPr lang="pt-BR" sz="2400" b="1" dirty="0" smtClean="0">
              <a:solidFill>
                <a:srgbClr val="FF000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pt-BR" sz="2400" b="1" dirty="0" smtClean="0">
                <a:solidFill>
                  <a:srgbClr val="FF0000"/>
                </a:solidFill>
                <a:latin typeface="Times New Roman" panose="02020603050405020304" pitchFamily="18" charset="0"/>
                <a:cs typeface="Times New Roman" panose="02020603050405020304" pitchFamily="18" charset="0"/>
              </a:rPr>
              <a:t>   </a:t>
            </a:r>
            <a:r>
              <a:rPr lang="pt-BR" sz="2400" b="1" dirty="0" err="1" smtClean="0">
                <a:solidFill>
                  <a:srgbClr val="FF0000"/>
                </a:solidFill>
                <a:latin typeface="Times New Roman" panose="02020603050405020304" pitchFamily="18" charset="0"/>
                <a:cs typeface="Times New Roman" panose="02020603050405020304" pitchFamily="18" charset="0"/>
              </a:rPr>
              <a:t>Contents</a:t>
            </a:r>
            <a:r>
              <a:rPr lang="pt-BR" sz="2400" b="1" dirty="0" smtClean="0">
                <a:solidFill>
                  <a:srgbClr val="FF0000"/>
                </a:solidFill>
                <a:latin typeface="Times New Roman" panose="02020603050405020304" pitchFamily="18" charset="0"/>
                <a:cs typeface="Times New Roman" panose="02020603050405020304" pitchFamily="18" charset="0"/>
              </a:rPr>
              <a:t>  =  Conteúdo </a:t>
            </a:r>
          </a:p>
          <a:p>
            <a:pPr>
              <a:buFont typeface="Wingdings" panose="05000000000000000000" pitchFamily="2" charset="2"/>
              <a:buChar char="Ø"/>
            </a:pPr>
            <a:r>
              <a:rPr lang="pt-BR" sz="2400" b="1" dirty="0">
                <a:solidFill>
                  <a:srgbClr val="FF0000"/>
                </a:solidFill>
                <a:latin typeface="Times New Roman" panose="02020603050405020304" pitchFamily="18" charset="0"/>
                <a:cs typeface="Times New Roman" panose="02020603050405020304" pitchFamily="18" charset="0"/>
              </a:rPr>
              <a:t> </a:t>
            </a:r>
            <a:r>
              <a:rPr lang="pt-BR" sz="2400" b="1" dirty="0" smtClean="0">
                <a:solidFill>
                  <a:srgbClr val="FF0000"/>
                </a:solidFill>
                <a:latin typeface="Times New Roman" panose="02020603050405020304" pitchFamily="18" charset="0"/>
                <a:cs typeface="Times New Roman" panose="02020603050405020304" pitchFamily="18" charset="0"/>
              </a:rPr>
              <a:t>  </a:t>
            </a:r>
            <a:r>
              <a:rPr lang="pt-BR" sz="2400" b="1" dirty="0" err="1" smtClean="0">
                <a:solidFill>
                  <a:srgbClr val="FF0000"/>
                </a:solidFill>
                <a:latin typeface="Times New Roman" panose="02020603050405020304" pitchFamily="18" charset="0"/>
                <a:cs typeface="Times New Roman" panose="02020603050405020304" pitchFamily="18" charset="0"/>
              </a:rPr>
              <a:t>Study</a:t>
            </a:r>
            <a:r>
              <a:rPr lang="pt-BR" sz="2400" b="1" dirty="0" smtClean="0">
                <a:solidFill>
                  <a:srgbClr val="FF0000"/>
                </a:solidFill>
                <a:latin typeface="Times New Roman" panose="02020603050405020304" pitchFamily="18" charset="0"/>
                <a:cs typeface="Times New Roman" panose="02020603050405020304" pitchFamily="18" charset="0"/>
              </a:rPr>
              <a:t>       =  Estudo</a:t>
            </a:r>
          </a:p>
          <a:p>
            <a:pPr>
              <a:buFont typeface="Wingdings" panose="05000000000000000000" pitchFamily="2" charset="2"/>
              <a:buChar char="Ø"/>
            </a:pPr>
            <a:r>
              <a:rPr lang="pt-BR" sz="2400" b="1" dirty="0">
                <a:solidFill>
                  <a:srgbClr val="FF0000"/>
                </a:solidFill>
                <a:latin typeface="Times New Roman" panose="02020603050405020304" pitchFamily="18" charset="0"/>
                <a:cs typeface="Times New Roman" panose="02020603050405020304" pitchFamily="18" charset="0"/>
              </a:rPr>
              <a:t>   </a:t>
            </a:r>
            <a:r>
              <a:rPr lang="pt-BR" sz="2400" b="1" dirty="0" err="1" smtClean="0">
                <a:solidFill>
                  <a:srgbClr val="FF0000"/>
                </a:solidFill>
                <a:latin typeface="Times New Roman" panose="02020603050405020304" pitchFamily="18" charset="0"/>
                <a:cs typeface="Times New Roman" panose="02020603050405020304" pitchFamily="18" charset="0"/>
              </a:rPr>
              <a:t>Sense</a:t>
            </a:r>
            <a:r>
              <a:rPr lang="pt-BR" sz="2400" b="1" dirty="0" smtClean="0">
                <a:solidFill>
                  <a:srgbClr val="FF0000"/>
                </a:solidFill>
                <a:latin typeface="Times New Roman" panose="02020603050405020304" pitchFamily="18" charset="0"/>
                <a:cs typeface="Times New Roman" panose="02020603050405020304" pitchFamily="18" charset="0"/>
              </a:rPr>
              <a:t>       =  Sentido</a:t>
            </a:r>
          </a:p>
          <a:p>
            <a:pPr>
              <a:buFont typeface="Wingdings" panose="05000000000000000000" pitchFamily="2" charset="2"/>
              <a:buChar char="Ø"/>
            </a:pPr>
            <a:r>
              <a:rPr lang="pt-BR" sz="2400" b="1" dirty="0">
                <a:solidFill>
                  <a:srgbClr val="FF0000"/>
                </a:solidFill>
                <a:latin typeface="Times New Roman" panose="02020603050405020304" pitchFamily="18" charset="0"/>
                <a:cs typeface="Times New Roman" panose="02020603050405020304" pitchFamily="18" charset="0"/>
              </a:rPr>
              <a:t> </a:t>
            </a:r>
            <a:r>
              <a:rPr lang="pt-BR" sz="2400" b="1" dirty="0" smtClean="0">
                <a:solidFill>
                  <a:srgbClr val="FF0000"/>
                </a:solidFill>
                <a:latin typeface="Times New Roman" panose="02020603050405020304" pitchFamily="18" charset="0"/>
                <a:cs typeface="Times New Roman" panose="02020603050405020304" pitchFamily="18" charset="0"/>
              </a:rPr>
              <a:t>  </a:t>
            </a:r>
            <a:r>
              <a:rPr lang="pt-BR" sz="2400" b="1" dirty="0" err="1" smtClean="0">
                <a:solidFill>
                  <a:srgbClr val="FF0000"/>
                </a:solidFill>
                <a:latin typeface="Times New Roman" panose="02020603050405020304" pitchFamily="18" charset="0"/>
                <a:cs typeface="Times New Roman" panose="02020603050405020304" pitchFamily="18" charset="0"/>
              </a:rPr>
              <a:t>Many</a:t>
            </a:r>
            <a:r>
              <a:rPr lang="pt-BR" sz="2400" b="1" dirty="0" smtClean="0">
                <a:solidFill>
                  <a:srgbClr val="FF0000"/>
                </a:solidFill>
                <a:latin typeface="Times New Roman" panose="02020603050405020304" pitchFamily="18" charset="0"/>
                <a:cs typeface="Times New Roman" panose="02020603050405020304" pitchFamily="18" charset="0"/>
              </a:rPr>
              <a:t>       =  Muitas</a:t>
            </a:r>
            <a:endParaRPr lang="pt-BR" sz="2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0137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sz="3200" b="1" dirty="0">
                <a:solidFill>
                  <a:schemeClr val="bg2">
                    <a:lumMod val="50000"/>
                  </a:schemeClr>
                </a:solidFill>
                <a:latin typeface="Times New Roman" panose="02020603050405020304" pitchFamily="18" charset="0"/>
                <a:cs typeface="Times New Roman" panose="02020603050405020304" pitchFamily="18" charset="0"/>
              </a:rPr>
              <a:t>REFERÊNCIA</a:t>
            </a:r>
            <a:endParaRPr lang="pt-BR" sz="3200"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Espaço Reservado para Conteúdo 2"/>
          <p:cNvSpPr>
            <a:spLocks noGrp="1"/>
          </p:cNvSpPr>
          <p:nvPr>
            <p:ph idx="1"/>
          </p:nvPr>
        </p:nvSpPr>
        <p:spPr>
          <a:xfrm>
            <a:off x="1097280" y="2665132"/>
            <a:ext cx="10058400" cy="4023360"/>
          </a:xfrm>
        </p:spPr>
        <p:txBody>
          <a:bodyPr>
            <a:normAutofit/>
          </a:bodyPr>
          <a:lstStyle/>
          <a:p>
            <a:pPr algn="just"/>
            <a:r>
              <a:rPr lang="pt-BR" sz="2400" dirty="0" smtClean="0">
                <a:solidFill>
                  <a:schemeClr val="tx1"/>
                </a:solidFill>
                <a:latin typeface="Times New Roman" panose="02020603050405020304" pitchFamily="18" charset="0"/>
                <a:cs typeface="Times New Roman" panose="02020603050405020304" pitchFamily="18" charset="0"/>
              </a:rPr>
              <a:t>MOREIRA, Lídia.; SOUZA, </a:t>
            </a:r>
            <a:r>
              <a:rPr lang="pt-BR" sz="2400" dirty="0" err="1" smtClean="0">
                <a:solidFill>
                  <a:schemeClr val="tx1"/>
                </a:solidFill>
                <a:latin typeface="Times New Roman" panose="02020603050405020304" pitchFamily="18" charset="0"/>
                <a:cs typeface="Times New Roman" panose="02020603050405020304" pitchFamily="18" charset="0"/>
              </a:rPr>
              <a:t>Girlene</a:t>
            </a:r>
            <a:r>
              <a:rPr lang="pt-BR" sz="2400" dirty="0" smtClean="0">
                <a:solidFill>
                  <a:schemeClr val="tx1"/>
                </a:solidFill>
                <a:latin typeface="Times New Roman" panose="02020603050405020304" pitchFamily="18" charset="0"/>
                <a:cs typeface="Times New Roman" panose="02020603050405020304" pitchFamily="18" charset="0"/>
              </a:rPr>
              <a:t>.; </a:t>
            </a:r>
            <a:r>
              <a:rPr lang="pt-BR" sz="2400" b="1" dirty="0" smtClean="0">
                <a:solidFill>
                  <a:schemeClr val="tx1"/>
                </a:solidFill>
                <a:latin typeface="Times New Roman" panose="02020603050405020304" pitchFamily="18" charset="0"/>
                <a:cs typeface="Times New Roman" panose="02020603050405020304" pitchFamily="18" charset="0"/>
              </a:rPr>
              <a:t>O USO DE ATIVIDADES INVESTIGATIVAS COMO ESTRATÉGIA METODOLÓGICA NO ENSINO DE MICROBIOLOGIA: UM RELATO DE EXPERIÊNCIA COM ESTUDANTES DO ENSINO MÉDIO</a:t>
            </a:r>
            <a:r>
              <a:rPr lang="pt-BR" sz="2400" dirty="0" smtClean="0">
                <a:solidFill>
                  <a:schemeClr val="tx1"/>
                </a:solidFill>
                <a:latin typeface="Times New Roman" panose="02020603050405020304" pitchFamily="18" charset="0"/>
                <a:cs typeface="Times New Roman" panose="02020603050405020304" pitchFamily="18" charset="0"/>
              </a:rPr>
              <a:t>. Ex</a:t>
            </a:r>
            <a:r>
              <a:rPr lang="pt-BR" sz="2400" dirty="0" smtClean="0">
                <a:solidFill>
                  <a:schemeClr val="tx1"/>
                </a:solidFill>
                <a:latin typeface="Times New Roman" panose="02020603050405020304" pitchFamily="18" charset="0"/>
                <a:cs typeface="Times New Roman" panose="02020603050405020304" pitchFamily="18" charset="0"/>
              </a:rPr>
              <a:t>periências em Ensino de Ciências V.11, No.3. 2016.</a:t>
            </a:r>
            <a:endParaRPr lang="pt-BR" sz="2400" dirty="0" smtClean="0">
              <a:solidFill>
                <a:schemeClr val="tx1"/>
              </a:solidFill>
              <a:latin typeface="Times New Roman" panose="02020603050405020304" pitchFamily="18" charset="0"/>
              <a:cs typeface="Times New Roman" panose="02020603050405020304" pitchFamily="18" charset="0"/>
            </a:endParaRPr>
          </a:p>
          <a:p>
            <a:pPr algn="just"/>
            <a:r>
              <a:rPr lang="pt-BR" sz="2400" dirty="0" smtClean="0">
                <a:solidFill>
                  <a:schemeClr val="tx1"/>
                </a:solidFill>
                <a:latin typeface="Times New Roman" panose="02020603050405020304" pitchFamily="18" charset="0"/>
                <a:cs typeface="Times New Roman" panose="02020603050405020304" pitchFamily="18" charset="0"/>
              </a:rPr>
              <a:t> </a:t>
            </a:r>
          </a:p>
          <a:p>
            <a:pPr algn="just"/>
            <a:endParaRPr lang="pt-BR"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7795816"/>
      </p:ext>
    </p:extLst>
  </p:cSld>
  <p:clrMapOvr>
    <a:masterClrMapping/>
  </p:clrMapOvr>
</p:sld>
</file>

<file path=ppt/theme/theme1.xml><?xml version="1.0" encoding="utf-8"?>
<a:theme xmlns:a="http://schemas.openxmlformats.org/drawingml/2006/main" name="Retrospectiva">
  <a:themeElements>
    <a:clrScheme name="Retrospectiva">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32</TotalTime>
  <Words>353</Words>
  <Application>Microsoft Office PowerPoint</Application>
  <PresentationFormat>Widescreen</PresentationFormat>
  <Paragraphs>21</Paragraphs>
  <Slides>6</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6</vt:i4>
      </vt:variant>
    </vt:vector>
  </HeadingPairs>
  <TitlesOfParts>
    <vt:vector size="12" baseType="lpstr">
      <vt:lpstr>Arial</vt:lpstr>
      <vt:lpstr>Calibri</vt:lpstr>
      <vt:lpstr>Calibri Light</vt:lpstr>
      <vt:lpstr>Times New Roman</vt:lpstr>
      <vt:lpstr>Wingdings</vt:lpstr>
      <vt:lpstr>Retrospectiva</vt:lpstr>
      <vt:lpstr> The use of investigative activities as strategy in teaching methodology of microbiology: an experience report to students of secondary education </vt:lpstr>
      <vt:lpstr>Apresentação do PowerPoint</vt:lpstr>
      <vt:lpstr>THE METHODOLOGY </vt:lpstr>
      <vt:lpstr>RESULTS AND CONCLUSIONS</vt:lpstr>
      <vt:lpstr>FALSE COGNATES</vt:lpstr>
      <vt:lpstr>REFERÊNCIA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use of investigative activities as strategy in teaching methodology of microbiology: an experience report to students of secondary education</dc:title>
  <dc:creator>Windows 8.1 Pro</dc:creator>
  <cp:lastModifiedBy>Windows 8.1 Pro</cp:lastModifiedBy>
  <cp:revision>6</cp:revision>
  <dcterms:created xsi:type="dcterms:W3CDTF">2019-09-09T15:33:36Z</dcterms:created>
  <dcterms:modified xsi:type="dcterms:W3CDTF">2019-09-09T16:06:29Z</dcterms:modified>
</cp:coreProperties>
</file>