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2" r:id="rId3"/>
    <p:sldId id="263" r:id="rId4"/>
    <p:sldId id="258" r:id="rId5"/>
    <p:sldId id="260" r:id="rId6"/>
    <p:sldId id="264" r:id="rId7"/>
    <p:sldId id="265" r:id="rId8"/>
    <p:sldId id="261" r:id="rId9"/>
    <p:sldId id="266" r:id="rId10"/>
    <p:sldId id="267" r:id="rId11"/>
    <p:sldId id="268" r:id="rId12"/>
    <p:sldId id="270" r:id="rId13"/>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2" autoAdjust="0"/>
    <p:restoredTop sz="94660"/>
  </p:normalViewPr>
  <p:slideViewPr>
    <p:cSldViewPr snapToGrid="0">
      <p:cViewPr varScale="1">
        <p:scale>
          <a:sx n="72" d="100"/>
          <a:sy n="72" d="100"/>
        </p:scale>
        <p:origin x="5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79FFB1-CC35-4EC0-899D-01B641DA59E9}"/>
              </a:ext>
            </a:extLst>
          </p:cNvPr>
          <p:cNvSpPr>
            <a:spLocks noGrp="1"/>
          </p:cNvSpPr>
          <p:nvPr>
            <p:ph type="ctrTitle"/>
          </p:nvPr>
        </p:nvSpPr>
        <p:spPr>
          <a:xfrm>
            <a:off x="1010194" y="1756523"/>
            <a:ext cx="10526487" cy="2216738"/>
          </a:xfrm>
          <a:solidFill>
            <a:srgbClr val="002060"/>
          </a:solidFill>
          <a:ln>
            <a:noFill/>
          </a:ln>
          <a:effectLst>
            <a:outerShdw blurRad="152400" dist="317500" dir="5400000" sx="90000" sy="-19000" rotWithShape="0">
              <a:prstClr val="black">
                <a:alpha val="15000"/>
              </a:prstClr>
            </a:outerShdw>
          </a:effectLst>
          <a:scene3d>
            <a:camera prst="orthographicFront">
              <a:rot lat="0" lon="0" rev="0"/>
            </a:camera>
            <a:lightRig rig="glow" dir="t">
              <a:rot lat="0" lon="0" rev="4800000"/>
            </a:lightRig>
          </a:scene3d>
          <a:sp3d prstMaterial="matte">
            <a:bevelT w="127000" h="63500"/>
          </a:sp3d>
        </p:spPr>
        <p:txBody>
          <a:bodyPr anchor="b"/>
          <a:lstStyle>
            <a:lvl1pPr algn="ctr">
              <a:defRPr sz="6000" b="1">
                <a:solidFill>
                  <a:srgbClr val="FFFF00"/>
                </a:solidFill>
                <a:latin typeface="Times New Roman" panose="02020603050405020304" pitchFamily="18" charset="0"/>
                <a:cs typeface="Times New Roman" panose="02020603050405020304" pitchFamily="18" charset="0"/>
              </a:defRPr>
            </a:lvl1pPr>
          </a:lstStyle>
          <a:p>
            <a:r>
              <a:rPr lang="pt-BR"/>
              <a:t>Clique para editar o título Mestre</a:t>
            </a:r>
            <a:endParaRPr lang="pt-BR" dirty="0"/>
          </a:p>
        </p:txBody>
      </p:sp>
      <p:sp>
        <p:nvSpPr>
          <p:cNvPr id="12" name="Espaço Reservado para Data 11">
            <a:extLst>
              <a:ext uri="{FF2B5EF4-FFF2-40B4-BE49-F238E27FC236}">
                <a16:creationId xmlns:a16="http://schemas.microsoft.com/office/drawing/2014/main" id="{7B4BE1F4-4E24-48C5-87D6-C50A6808D949}"/>
              </a:ext>
            </a:extLst>
          </p:cNvPr>
          <p:cNvSpPr>
            <a:spLocks noGrp="1"/>
          </p:cNvSpPr>
          <p:nvPr>
            <p:ph type="dt" sz="half" idx="10"/>
          </p:nvPr>
        </p:nvSpPr>
        <p:spPr>
          <a:xfrm>
            <a:off x="772887" y="6048740"/>
            <a:ext cx="2743200" cy="365125"/>
          </a:xfrm>
          <a:solidFill>
            <a:srgbClr val="002060"/>
          </a:solidFill>
        </p:spPr>
        <p:txBody>
          <a:bodyPr/>
          <a:lstStyle>
            <a:lvl1pPr>
              <a:defRPr sz="1500">
                <a:solidFill>
                  <a:schemeClr val="bg1"/>
                </a:solidFill>
              </a:defRPr>
            </a:lvl1pPr>
          </a:lstStyle>
          <a:p>
            <a:fld id="{4826264C-9391-4AC3-8B63-81D328A662B6}" type="datetimeFigureOut">
              <a:rPr lang="pt-BR" smtClean="0"/>
              <a:t>18/04/2020</a:t>
            </a:fld>
            <a:endParaRPr lang="pt-BR"/>
          </a:p>
        </p:txBody>
      </p:sp>
      <p:sp>
        <p:nvSpPr>
          <p:cNvPr id="13" name="Espaço Reservado para Rodapé 12">
            <a:extLst>
              <a:ext uri="{FF2B5EF4-FFF2-40B4-BE49-F238E27FC236}">
                <a16:creationId xmlns:a16="http://schemas.microsoft.com/office/drawing/2014/main" id="{348B279D-9BB4-4646-88BB-0C60A48A29AF}"/>
              </a:ext>
            </a:extLst>
          </p:cNvPr>
          <p:cNvSpPr>
            <a:spLocks noGrp="1"/>
          </p:cNvSpPr>
          <p:nvPr>
            <p:ph type="ftr" sz="quarter" idx="11"/>
          </p:nvPr>
        </p:nvSpPr>
        <p:spPr>
          <a:xfrm>
            <a:off x="4038600" y="6038216"/>
            <a:ext cx="4114800" cy="365125"/>
          </a:xfrm>
          <a:solidFill>
            <a:srgbClr val="002060"/>
          </a:solidFill>
        </p:spPr>
        <p:txBody>
          <a:bodyPr/>
          <a:lstStyle>
            <a:lvl1pPr>
              <a:defRPr sz="1500">
                <a:solidFill>
                  <a:schemeClr val="bg1"/>
                </a:solidFill>
              </a:defRPr>
            </a:lvl1pPr>
          </a:lstStyle>
          <a:p>
            <a:endParaRPr lang="pt-BR"/>
          </a:p>
        </p:txBody>
      </p:sp>
      <p:sp>
        <p:nvSpPr>
          <p:cNvPr id="14" name="Espaço Reservado para Número de Slide 13">
            <a:extLst>
              <a:ext uri="{FF2B5EF4-FFF2-40B4-BE49-F238E27FC236}">
                <a16:creationId xmlns:a16="http://schemas.microsoft.com/office/drawing/2014/main" id="{B078332F-927D-48A8-9F4A-7DE6FA69A937}"/>
              </a:ext>
            </a:extLst>
          </p:cNvPr>
          <p:cNvSpPr>
            <a:spLocks noGrp="1"/>
          </p:cNvSpPr>
          <p:nvPr>
            <p:ph type="sldNum" sz="quarter" idx="12"/>
          </p:nvPr>
        </p:nvSpPr>
        <p:spPr>
          <a:xfrm>
            <a:off x="8556173" y="6038215"/>
            <a:ext cx="2743200" cy="365125"/>
          </a:xfrm>
          <a:solidFill>
            <a:srgbClr val="002060"/>
          </a:solidFill>
        </p:spPr>
        <p:txBody>
          <a:bodyPr/>
          <a:lstStyle>
            <a:lvl1pPr>
              <a:defRPr sz="1500">
                <a:solidFill>
                  <a:schemeClr val="bg1"/>
                </a:solidFill>
              </a:defRPr>
            </a:lvl1pPr>
          </a:lstStyle>
          <a:p>
            <a:fld id="{AA4669F9-B958-43CB-BB51-32C927CE50A9}" type="slidenum">
              <a:rPr lang="pt-BR" smtClean="0"/>
              <a:t>‹nº›</a:t>
            </a:fld>
            <a:endParaRPr lang="pt-BR"/>
          </a:p>
        </p:txBody>
      </p:sp>
      <p:sp>
        <p:nvSpPr>
          <p:cNvPr id="16" name="Fluxograma: Processo 15">
            <a:extLst>
              <a:ext uri="{FF2B5EF4-FFF2-40B4-BE49-F238E27FC236}">
                <a16:creationId xmlns:a16="http://schemas.microsoft.com/office/drawing/2014/main" id="{ABA58FE1-7FB4-4A70-ACB3-AB3B96FFB7B9}"/>
              </a:ext>
            </a:extLst>
          </p:cNvPr>
          <p:cNvSpPr/>
          <p:nvPr/>
        </p:nvSpPr>
        <p:spPr>
          <a:xfrm>
            <a:off x="288474" y="431074"/>
            <a:ext cx="446313" cy="5995852"/>
          </a:xfrm>
          <a:prstGeom prst="flowChartProcess">
            <a:avLst/>
          </a:prstGeom>
          <a:solidFill>
            <a:srgbClr val="00206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pt-BR" sz="2000" i="1" dirty="0">
                <a:latin typeface="Times New Roman" panose="02020603050405020304" pitchFamily="18" charset="0"/>
                <a:cs typeface="Times New Roman" panose="02020603050405020304" pitchFamily="18" charset="0"/>
              </a:rPr>
              <a:t>P</a:t>
            </a:r>
          </a:p>
          <a:p>
            <a:pPr algn="ctr"/>
            <a:r>
              <a:rPr lang="pt-BR" sz="2000" i="1" dirty="0">
                <a:latin typeface="Times New Roman" panose="02020603050405020304" pitchFamily="18" charset="0"/>
                <a:cs typeface="Times New Roman" panose="02020603050405020304" pitchFamily="18" charset="0"/>
              </a:rPr>
              <a:t>R</a:t>
            </a:r>
          </a:p>
          <a:p>
            <a:pPr algn="ctr"/>
            <a:r>
              <a:rPr lang="pt-BR" sz="2000" i="1" dirty="0">
                <a:latin typeface="Times New Roman" panose="02020603050405020304" pitchFamily="18" charset="0"/>
                <a:cs typeface="Times New Roman" panose="02020603050405020304" pitchFamily="18" charset="0"/>
              </a:rPr>
              <a:t>O</a:t>
            </a:r>
          </a:p>
          <a:p>
            <a:pPr algn="ctr"/>
            <a:r>
              <a:rPr lang="pt-BR" sz="2000" i="1" dirty="0">
                <a:latin typeface="Times New Roman" panose="02020603050405020304" pitchFamily="18" charset="0"/>
                <a:cs typeface="Times New Roman" panose="02020603050405020304" pitchFamily="18" charset="0"/>
              </a:rPr>
              <a:t>F.</a:t>
            </a:r>
          </a:p>
          <a:p>
            <a:pPr algn="ctr"/>
            <a:endParaRPr lang="pt-BR" sz="2000" i="1" dirty="0">
              <a:latin typeface="Times New Roman" panose="02020603050405020304" pitchFamily="18" charset="0"/>
              <a:cs typeface="Times New Roman" panose="02020603050405020304" pitchFamily="18" charset="0"/>
            </a:endParaRPr>
          </a:p>
          <a:p>
            <a:pPr algn="ctr"/>
            <a:r>
              <a:rPr lang="pt-BR" sz="2000" i="1" dirty="0">
                <a:latin typeface="Times New Roman" panose="02020603050405020304" pitchFamily="18" charset="0"/>
                <a:cs typeface="Times New Roman" panose="02020603050405020304" pitchFamily="18" charset="0"/>
              </a:rPr>
              <a:t>F</a:t>
            </a:r>
          </a:p>
          <a:p>
            <a:pPr algn="ctr"/>
            <a:r>
              <a:rPr lang="pt-BR" sz="2000" i="1" dirty="0">
                <a:latin typeface="Times New Roman" panose="02020603050405020304" pitchFamily="18" charset="0"/>
                <a:cs typeface="Times New Roman" panose="02020603050405020304" pitchFamily="18" charset="0"/>
              </a:rPr>
              <a:t>I</a:t>
            </a:r>
          </a:p>
          <a:p>
            <a:pPr algn="ctr"/>
            <a:r>
              <a:rPr lang="pt-BR" sz="2000" i="1" dirty="0">
                <a:latin typeface="Times New Roman" panose="02020603050405020304" pitchFamily="18" charset="0"/>
                <a:cs typeface="Times New Roman" panose="02020603050405020304" pitchFamily="18" charset="0"/>
              </a:rPr>
              <a:t>L</a:t>
            </a:r>
          </a:p>
          <a:p>
            <a:pPr algn="ctr"/>
            <a:r>
              <a:rPr lang="pt-BR" sz="2000" i="1" dirty="0">
                <a:latin typeface="Times New Roman" panose="02020603050405020304" pitchFamily="18" charset="0"/>
                <a:cs typeface="Times New Roman" panose="02020603050405020304" pitchFamily="18" charset="0"/>
              </a:rPr>
              <a:t>I</a:t>
            </a:r>
          </a:p>
          <a:p>
            <a:pPr algn="ctr"/>
            <a:r>
              <a:rPr lang="pt-BR" sz="2000" i="1" dirty="0">
                <a:latin typeface="Times New Roman" panose="02020603050405020304" pitchFamily="18" charset="0"/>
                <a:cs typeface="Times New Roman" panose="02020603050405020304" pitchFamily="18" charset="0"/>
              </a:rPr>
              <a:t>P</a:t>
            </a:r>
          </a:p>
          <a:p>
            <a:pPr algn="ctr"/>
            <a:r>
              <a:rPr lang="pt-BR" sz="2000" i="1" dirty="0">
                <a:latin typeface="Times New Roman" panose="02020603050405020304" pitchFamily="18" charset="0"/>
                <a:cs typeface="Times New Roman" panose="02020603050405020304" pitchFamily="18" charset="0"/>
              </a:rPr>
              <a:t>E</a:t>
            </a:r>
          </a:p>
        </p:txBody>
      </p:sp>
    </p:spTree>
    <p:extLst>
      <p:ext uri="{BB962C8B-B14F-4D97-AF65-F5344CB8AC3E}">
        <p14:creationId xmlns:p14="http://schemas.microsoft.com/office/powerpoint/2010/main" val="2088015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Layout Filipe">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3CBE87-2E72-424C-ACFD-0F4DBE30CB70}"/>
              </a:ext>
            </a:extLst>
          </p:cNvPr>
          <p:cNvSpPr>
            <a:spLocks noGrp="1"/>
          </p:cNvSpPr>
          <p:nvPr>
            <p:ph type="title"/>
          </p:nvPr>
        </p:nvSpPr>
        <p:spPr>
          <a:xfrm>
            <a:off x="890454" y="365127"/>
            <a:ext cx="10813868" cy="1124041"/>
          </a:xfrm>
          <a:solidFill>
            <a:srgbClr val="002060"/>
          </a:solidFill>
        </p:spPr>
        <p:txBody>
          <a:bodyPr>
            <a:normAutofit/>
          </a:bodyPr>
          <a:lstStyle>
            <a:lvl1pPr>
              <a:defRPr sz="4000" b="1" i="1">
                <a:solidFill>
                  <a:srgbClr val="FFFF00"/>
                </a:solidFill>
                <a:latin typeface="Times New Roman" panose="02020603050405020304" pitchFamily="18" charset="0"/>
                <a:cs typeface="Times New Roman" panose="02020603050405020304" pitchFamily="18" charset="0"/>
              </a:defRPr>
            </a:lvl1pPr>
          </a:lstStyle>
          <a:p>
            <a:r>
              <a:rPr lang="pt-BR"/>
              <a:t>Clique para editar o título Mestre</a:t>
            </a:r>
            <a:endParaRPr lang="pt-BR" dirty="0"/>
          </a:p>
        </p:txBody>
      </p:sp>
      <p:sp>
        <p:nvSpPr>
          <p:cNvPr id="3" name="Espaço Reservado para Conteúdo 2">
            <a:extLst>
              <a:ext uri="{FF2B5EF4-FFF2-40B4-BE49-F238E27FC236}">
                <a16:creationId xmlns:a16="http://schemas.microsoft.com/office/drawing/2014/main" id="{9B249FA9-37BD-4843-B690-C67B1C2901B0}"/>
              </a:ext>
            </a:extLst>
          </p:cNvPr>
          <p:cNvSpPr>
            <a:spLocks noGrp="1"/>
          </p:cNvSpPr>
          <p:nvPr>
            <p:ph idx="1" hasCustomPrompt="1"/>
          </p:nvPr>
        </p:nvSpPr>
        <p:spPr>
          <a:xfrm>
            <a:off x="903514" y="1619794"/>
            <a:ext cx="10800807" cy="4441372"/>
          </a:xfrm>
        </p:spPr>
        <p:txBody>
          <a:bodyPr>
            <a:normAutofit/>
          </a:bodyPr>
          <a:lstStyle>
            <a:lvl1pPr marL="0" indent="0">
              <a:buNone/>
              <a:defRPr sz="3000">
                <a:latin typeface="Times New Roman" panose="02020603050405020304" pitchFamily="18" charset="0"/>
                <a:cs typeface="Times New Roman" panose="02020603050405020304" pitchFamily="18" charset="0"/>
              </a:defRPr>
            </a:lvl1pPr>
          </a:lstStyle>
          <a:p>
            <a:pPr lvl="0"/>
            <a:r>
              <a:rPr lang="pt-BR" dirty="0"/>
              <a:t>Digite aqui seu texto</a:t>
            </a:r>
          </a:p>
        </p:txBody>
      </p:sp>
      <p:sp>
        <p:nvSpPr>
          <p:cNvPr id="12" name="Fluxograma: Processo 11">
            <a:extLst>
              <a:ext uri="{FF2B5EF4-FFF2-40B4-BE49-F238E27FC236}">
                <a16:creationId xmlns:a16="http://schemas.microsoft.com/office/drawing/2014/main" id="{DCCF11A5-7868-4A10-8EB7-4E304B020493}"/>
              </a:ext>
            </a:extLst>
          </p:cNvPr>
          <p:cNvSpPr/>
          <p:nvPr/>
        </p:nvSpPr>
        <p:spPr>
          <a:xfrm>
            <a:off x="206832" y="365125"/>
            <a:ext cx="446313" cy="6257744"/>
          </a:xfrm>
          <a:prstGeom prst="flowChartProcess">
            <a:avLst/>
          </a:prstGeom>
          <a:solidFill>
            <a:srgbClr val="00206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pt-BR" sz="2000" i="1" dirty="0">
                <a:latin typeface="Times New Roman" panose="02020603050405020304" pitchFamily="18" charset="0"/>
                <a:cs typeface="Times New Roman" panose="02020603050405020304" pitchFamily="18" charset="0"/>
              </a:rPr>
              <a:t>T</a:t>
            </a:r>
          </a:p>
          <a:p>
            <a:pPr algn="ctr"/>
            <a:r>
              <a:rPr lang="pt-BR" sz="2000" i="1" dirty="0">
                <a:latin typeface="Times New Roman" panose="02020603050405020304" pitchFamily="18" charset="0"/>
                <a:cs typeface="Times New Roman" panose="02020603050405020304" pitchFamily="18" charset="0"/>
              </a:rPr>
              <a:t>E</a:t>
            </a:r>
          </a:p>
          <a:p>
            <a:pPr algn="ctr"/>
            <a:r>
              <a:rPr lang="pt-BR" sz="2000" i="1" dirty="0">
                <a:latin typeface="Times New Roman" panose="02020603050405020304" pitchFamily="18" charset="0"/>
                <a:cs typeface="Times New Roman" panose="02020603050405020304" pitchFamily="18" charset="0"/>
              </a:rPr>
              <a:t>O</a:t>
            </a:r>
          </a:p>
          <a:p>
            <a:pPr algn="ctr"/>
            <a:r>
              <a:rPr lang="pt-BR" sz="2000" i="1" dirty="0">
                <a:latin typeface="Times New Roman" panose="02020603050405020304" pitchFamily="18" charset="0"/>
                <a:cs typeface="Times New Roman" panose="02020603050405020304" pitchFamily="18" charset="0"/>
              </a:rPr>
              <a:t>R</a:t>
            </a:r>
          </a:p>
          <a:p>
            <a:pPr algn="ctr"/>
            <a:r>
              <a:rPr lang="pt-BR" sz="2000" i="1" dirty="0">
                <a:latin typeface="Times New Roman" panose="02020603050405020304" pitchFamily="18" charset="0"/>
                <a:cs typeface="Times New Roman" panose="02020603050405020304" pitchFamily="18" charset="0"/>
              </a:rPr>
              <a:t>I</a:t>
            </a:r>
          </a:p>
          <a:p>
            <a:pPr algn="ctr"/>
            <a:r>
              <a:rPr lang="pt-BR" sz="2000" i="1" dirty="0">
                <a:latin typeface="Times New Roman" panose="02020603050405020304" pitchFamily="18" charset="0"/>
                <a:cs typeface="Times New Roman" panose="02020603050405020304" pitchFamily="18" charset="0"/>
              </a:rPr>
              <a:t>A</a:t>
            </a:r>
          </a:p>
          <a:p>
            <a:pPr algn="ctr"/>
            <a:endParaRPr lang="pt-BR" sz="20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61899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DB5E9965-8D63-4AD5-AFA4-FBC531B56A6C}"/>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FE189CFD-D60B-4AF6-A4D3-6A52146C67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548AC0CF-C92D-483E-A66B-83D8E1BD7676}"/>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26264C-9391-4AC3-8B63-81D328A662B6}" type="datetimeFigureOut">
              <a:rPr lang="pt-BR" smtClean="0"/>
              <a:t>18/04/2020</a:t>
            </a:fld>
            <a:endParaRPr lang="pt-BR"/>
          </a:p>
        </p:txBody>
      </p:sp>
      <p:sp>
        <p:nvSpPr>
          <p:cNvPr id="5" name="Espaço Reservado para Rodapé 4">
            <a:extLst>
              <a:ext uri="{FF2B5EF4-FFF2-40B4-BE49-F238E27FC236}">
                <a16:creationId xmlns:a16="http://schemas.microsoft.com/office/drawing/2014/main" id="{484F83E2-C1A3-47E6-9FDB-A92FCD7D68CC}"/>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2E9F5838-6F3D-4BA9-A7DB-12B94D8D30C2}"/>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669F9-B958-43CB-BB51-32C927CE50A9}" type="slidenum">
              <a:rPr lang="pt-BR" smtClean="0"/>
              <a:t>‹nº›</a:t>
            </a:fld>
            <a:endParaRPr lang="pt-BR"/>
          </a:p>
        </p:txBody>
      </p:sp>
    </p:spTree>
    <p:extLst>
      <p:ext uri="{BB962C8B-B14F-4D97-AF65-F5344CB8AC3E}">
        <p14:creationId xmlns:p14="http://schemas.microsoft.com/office/powerpoint/2010/main" val="3783277065"/>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phet.colorado.edu/sims/html/balancing-chemical-equations/latest/balancing-chemical-equations_en.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BA9B4E-237E-4A06-8977-C56207A2EADB}"/>
              </a:ext>
            </a:extLst>
          </p:cNvPr>
          <p:cNvSpPr>
            <a:spLocks noGrp="1"/>
          </p:cNvSpPr>
          <p:nvPr>
            <p:ph type="ctrTitle"/>
          </p:nvPr>
        </p:nvSpPr>
        <p:spPr>
          <a:xfrm>
            <a:off x="1142716" y="2511896"/>
            <a:ext cx="10526487" cy="1344487"/>
          </a:xfrm>
        </p:spPr>
        <p:txBody>
          <a:bodyPr>
            <a:normAutofit/>
          </a:bodyPr>
          <a:lstStyle/>
          <a:p>
            <a:r>
              <a:rPr lang="pt-BR" sz="7200" b="1" dirty="0"/>
              <a:t>CHEMICAL BALANCE</a:t>
            </a:r>
            <a:endParaRPr lang="pt-BR" sz="7200" dirty="0"/>
          </a:p>
        </p:txBody>
      </p:sp>
    </p:spTree>
    <p:extLst>
      <p:ext uri="{BB962C8B-B14F-4D97-AF65-F5344CB8AC3E}">
        <p14:creationId xmlns:p14="http://schemas.microsoft.com/office/powerpoint/2010/main" val="38839784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6D39AE3-BD42-4FA2-9B94-6AFC660F2E84}"/>
              </a:ext>
            </a:extLst>
          </p:cNvPr>
          <p:cNvSpPr>
            <a:spLocks noGrp="1"/>
          </p:cNvSpPr>
          <p:nvPr>
            <p:ph idx="1"/>
          </p:nvPr>
        </p:nvSpPr>
        <p:spPr>
          <a:xfrm>
            <a:off x="1380593" y="1871587"/>
            <a:ext cx="9936764" cy="1918536"/>
          </a:xfrm>
          <a:ln w="57150">
            <a:solidFill>
              <a:srgbClr val="FF0000"/>
            </a:solidFill>
            <a:prstDash val="lgDash"/>
          </a:ln>
        </p:spPr>
        <p:txBody>
          <a:bodyPr>
            <a:normAutofit/>
          </a:bodyPr>
          <a:lstStyle/>
          <a:p>
            <a:pPr algn="ctr"/>
            <a:r>
              <a:rPr lang="pt-BR" sz="4000" dirty="0">
                <a:hlinkClick r:id="rId2"/>
              </a:rPr>
              <a:t>https://phet.colorado.edu/sims/html/balancing-chemical-equations/latest/balancing-chemical-equations_en.html</a:t>
            </a:r>
            <a:endParaRPr lang="pt-BR" sz="4000" dirty="0"/>
          </a:p>
        </p:txBody>
      </p:sp>
    </p:spTree>
    <p:extLst>
      <p:ext uri="{BB962C8B-B14F-4D97-AF65-F5344CB8AC3E}">
        <p14:creationId xmlns:p14="http://schemas.microsoft.com/office/powerpoint/2010/main" val="1076981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a:extLst>
              <a:ext uri="{FF2B5EF4-FFF2-40B4-BE49-F238E27FC236}">
                <a16:creationId xmlns:a16="http://schemas.microsoft.com/office/drawing/2014/main" id="{B489E776-73E9-4267-A2F0-609B223D4054}"/>
              </a:ext>
            </a:extLst>
          </p:cNvPr>
          <p:cNvPicPr>
            <a:picLocks noChangeAspect="1"/>
          </p:cNvPicPr>
          <p:nvPr/>
        </p:nvPicPr>
        <p:blipFill>
          <a:blip r:embed="rId2"/>
          <a:stretch>
            <a:fillRect/>
          </a:stretch>
        </p:blipFill>
        <p:spPr>
          <a:xfrm>
            <a:off x="0" y="1673"/>
            <a:ext cx="12192000" cy="6854653"/>
          </a:xfrm>
          <a:prstGeom prst="rect">
            <a:avLst/>
          </a:prstGeom>
        </p:spPr>
      </p:pic>
    </p:spTree>
    <p:extLst>
      <p:ext uri="{BB962C8B-B14F-4D97-AF65-F5344CB8AC3E}">
        <p14:creationId xmlns:p14="http://schemas.microsoft.com/office/powerpoint/2010/main" val="314618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CC55AE-F941-4D9E-B9A7-A7C0BB955B6C}"/>
              </a:ext>
            </a:extLst>
          </p:cNvPr>
          <p:cNvSpPr>
            <a:spLocks noGrp="1"/>
          </p:cNvSpPr>
          <p:nvPr>
            <p:ph type="ctrTitle"/>
          </p:nvPr>
        </p:nvSpPr>
        <p:spPr>
          <a:xfrm>
            <a:off x="832756" y="484314"/>
            <a:ext cx="10526487" cy="1225216"/>
          </a:xfrm>
        </p:spPr>
        <p:txBody>
          <a:bodyPr>
            <a:normAutofit/>
          </a:bodyPr>
          <a:lstStyle/>
          <a:p>
            <a:r>
              <a:rPr lang="pt-BR" sz="7200" dirty="0"/>
              <a:t>CONCLUSIONS</a:t>
            </a:r>
          </a:p>
        </p:txBody>
      </p:sp>
      <p:pic>
        <p:nvPicPr>
          <p:cNvPr id="4098" name="Picture 2" descr="Resultado de imagem para IDEIA">
            <a:extLst>
              <a:ext uri="{FF2B5EF4-FFF2-40B4-BE49-F238E27FC236}">
                <a16:creationId xmlns:a16="http://schemas.microsoft.com/office/drawing/2014/main" id="{F60A1608-BDF2-4410-8D1B-57AD5442CF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756" y="1759226"/>
            <a:ext cx="10526486" cy="49066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9996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67397C-A48F-45D7-8DEF-81A45651FA60}"/>
              </a:ext>
            </a:extLst>
          </p:cNvPr>
          <p:cNvSpPr>
            <a:spLocks noGrp="1"/>
          </p:cNvSpPr>
          <p:nvPr>
            <p:ph type="title"/>
          </p:nvPr>
        </p:nvSpPr>
        <p:spPr/>
        <p:txBody>
          <a:bodyPr/>
          <a:lstStyle/>
          <a:p>
            <a:r>
              <a:rPr lang="pt-BR" dirty="0"/>
              <a:t>GOALS</a:t>
            </a:r>
          </a:p>
        </p:txBody>
      </p:sp>
      <p:sp>
        <p:nvSpPr>
          <p:cNvPr id="3" name="Espaço Reservado para Conteúdo 2">
            <a:extLst>
              <a:ext uri="{FF2B5EF4-FFF2-40B4-BE49-F238E27FC236}">
                <a16:creationId xmlns:a16="http://schemas.microsoft.com/office/drawing/2014/main" id="{9BC40CEF-4CE7-4499-A9A1-1ABEED9E8E54}"/>
              </a:ext>
            </a:extLst>
          </p:cNvPr>
          <p:cNvSpPr>
            <a:spLocks noGrp="1"/>
          </p:cNvSpPr>
          <p:nvPr>
            <p:ph idx="1"/>
          </p:nvPr>
        </p:nvSpPr>
        <p:spPr>
          <a:xfrm>
            <a:off x="890454" y="2640210"/>
            <a:ext cx="10800807" cy="2289599"/>
          </a:xfrm>
          <a:ln w="57150">
            <a:solidFill>
              <a:srgbClr val="FF0000"/>
            </a:solidFill>
          </a:ln>
        </p:spPr>
        <p:txBody>
          <a:bodyPr>
            <a:noAutofit/>
          </a:bodyPr>
          <a:lstStyle/>
          <a:p>
            <a:pPr algn="ctr"/>
            <a:r>
              <a:rPr lang="pt-BR" sz="3600" b="1" dirty="0"/>
              <a:t>MAIN GOAL</a:t>
            </a:r>
            <a:r>
              <a:rPr lang="pt-BR" sz="3600" dirty="0"/>
              <a:t> </a:t>
            </a:r>
          </a:p>
          <a:p>
            <a:pPr algn="just"/>
            <a:r>
              <a:rPr lang="en-US" sz="3200" dirty="0"/>
              <a:t>Understand the main characteristics of the chemical balance theme and the importance of the English language to enable access to information relevant to this theme.</a:t>
            </a:r>
            <a:endParaRPr lang="pt-BR" sz="3200" dirty="0"/>
          </a:p>
        </p:txBody>
      </p:sp>
    </p:spTree>
    <p:extLst>
      <p:ext uri="{BB962C8B-B14F-4D97-AF65-F5344CB8AC3E}">
        <p14:creationId xmlns:p14="http://schemas.microsoft.com/office/powerpoint/2010/main" val="4209921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67397C-A48F-45D7-8DEF-81A45651FA60}"/>
              </a:ext>
            </a:extLst>
          </p:cNvPr>
          <p:cNvSpPr>
            <a:spLocks noGrp="1"/>
          </p:cNvSpPr>
          <p:nvPr>
            <p:ph type="title"/>
          </p:nvPr>
        </p:nvSpPr>
        <p:spPr/>
        <p:txBody>
          <a:bodyPr/>
          <a:lstStyle/>
          <a:p>
            <a:r>
              <a:rPr lang="pt-BR" dirty="0"/>
              <a:t>GOALS</a:t>
            </a:r>
          </a:p>
        </p:txBody>
      </p:sp>
      <p:sp>
        <p:nvSpPr>
          <p:cNvPr id="4" name="Espaço Reservado para Conteúdo 2">
            <a:extLst>
              <a:ext uri="{FF2B5EF4-FFF2-40B4-BE49-F238E27FC236}">
                <a16:creationId xmlns:a16="http://schemas.microsoft.com/office/drawing/2014/main" id="{E8132258-B2DD-43DE-A38C-23E2F8981EEB}"/>
              </a:ext>
            </a:extLst>
          </p:cNvPr>
          <p:cNvSpPr txBox="1">
            <a:spLocks/>
          </p:cNvSpPr>
          <p:nvPr/>
        </p:nvSpPr>
        <p:spPr>
          <a:xfrm>
            <a:off x="890454" y="1895061"/>
            <a:ext cx="10813868" cy="4214191"/>
          </a:xfrm>
          <a:prstGeom prst="rect">
            <a:avLst/>
          </a:prstGeom>
          <a:ln w="57150">
            <a:solidFill>
              <a:srgbClr val="FF0000"/>
            </a:solidFill>
          </a:ln>
        </p:spPr>
        <p:txBody>
          <a:bodyPr vert="horz" lIns="91440" tIns="45720" rIns="91440" bIns="45720" rtlCol="0">
            <a:normAutofit/>
          </a:bodyPr>
          <a:lstStyle>
            <a:lvl1pPr marL="0" indent="0" algn="l" defTabSz="914377" rtl="0" eaLnBrk="1" latinLnBrk="0" hangingPunct="1">
              <a:lnSpc>
                <a:spcPct val="90000"/>
              </a:lnSpc>
              <a:spcBef>
                <a:spcPts val="1000"/>
              </a:spcBef>
              <a:buFont typeface="Arial" panose="020B0604020202020204" pitchFamily="34" charset="0"/>
              <a:buNone/>
              <a:defRPr sz="3000" kern="1200">
                <a:solidFill>
                  <a:schemeClr val="tx1"/>
                </a:solidFill>
                <a:latin typeface="Times New Roman" panose="02020603050405020304" pitchFamily="18" charset="0"/>
                <a:ea typeface="+mn-ea"/>
                <a:cs typeface="Times New Roman" panose="02020603050405020304" pitchFamily="18"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pt-BR" sz="3600" b="1" dirty="0"/>
              <a:t>SPECIFIC OBJECTIVES</a:t>
            </a:r>
          </a:p>
          <a:p>
            <a:pPr marL="457200" indent="-457200" algn="just">
              <a:buFont typeface="Wingdings" panose="05000000000000000000" pitchFamily="2" charset="2"/>
              <a:buChar char="q"/>
            </a:pPr>
            <a:r>
              <a:rPr lang="en-US" sz="3200" dirty="0"/>
              <a:t>Identify the main points addressed in the theme chemical equilibrium;</a:t>
            </a:r>
          </a:p>
          <a:p>
            <a:pPr marL="457200" indent="-457200" algn="just">
              <a:buFont typeface="Wingdings" panose="05000000000000000000" pitchFamily="2" charset="2"/>
              <a:buChar char="q"/>
            </a:pPr>
            <a:r>
              <a:rPr lang="en-US" sz="3200" dirty="0"/>
              <a:t>Analyze national and international scientific materials related to the theme under study;</a:t>
            </a:r>
          </a:p>
          <a:p>
            <a:pPr marL="457200" indent="-457200" algn="just">
              <a:buFont typeface="Wingdings" panose="05000000000000000000" pitchFamily="2" charset="2"/>
              <a:buChar char="q"/>
            </a:pPr>
            <a:r>
              <a:rPr lang="en-US" sz="3200" dirty="0"/>
              <a:t>Recognize the importance of English as a means of facilitating access to information and knowledge about chemical balance.</a:t>
            </a:r>
            <a:endParaRPr lang="pt-BR" sz="3200" dirty="0"/>
          </a:p>
        </p:txBody>
      </p:sp>
    </p:spTree>
    <p:extLst>
      <p:ext uri="{BB962C8B-B14F-4D97-AF65-F5344CB8AC3E}">
        <p14:creationId xmlns:p14="http://schemas.microsoft.com/office/powerpoint/2010/main" val="3707167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36723F-46E6-4DE1-839B-ADD7DE41B82C}"/>
              </a:ext>
            </a:extLst>
          </p:cNvPr>
          <p:cNvSpPr>
            <a:spLocks noGrp="1"/>
          </p:cNvSpPr>
          <p:nvPr>
            <p:ph type="title"/>
          </p:nvPr>
        </p:nvSpPr>
        <p:spPr>
          <a:xfrm>
            <a:off x="890454" y="365127"/>
            <a:ext cx="10813868" cy="1124041"/>
          </a:xfrm>
        </p:spPr>
        <p:txBody>
          <a:bodyPr/>
          <a:lstStyle/>
          <a:p>
            <a:r>
              <a:rPr lang="pt-BR" dirty="0"/>
              <a:t>INTRODUCTION</a:t>
            </a:r>
          </a:p>
        </p:txBody>
      </p:sp>
      <p:pic>
        <p:nvPicPr>
          <p:cNvPr id="2050" name="Picture 2" descr="Imagem relacionada">
            <a:extLst>
              <a:ext uri="{FF2B5EF4-FFF2-40B4-BE49-F238E27FC236}">
                <a16:creationId xmlns:a16="http://schemas.microsoft.com/office/drawing/2014/main" id="{808FCC50-ED54-4304-867E-7EC95A14A0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10128" y="2686254"/>
            <a:ext cx="4171743" cy="4171743"/>
          </a:xfrm>
          <a:prstGeom prst="rect">
            <a:avLst/>
          </a:prstGeom>
          <a:noFill/>
          <a:extLst>
            <a:ext uri="{909E8E84-426E-40DD-AFC4-6F175D3DCCD1}">
              <a14:hiddenFill xmlns:a14="http://schemas.microsoft.com/office/drawing/2010/main">
                <a:solidFill>
                  <a:srgbClr val="FFFFFF"/>
                </a:solidFill>
              </a14:hiddenFill>
            </a:ext>
          </a:extLst>
        </p:spPr>
      </p:pic>
      <p:sp>
        <p:nvSpPr>
          <p:cNvPr id="5" name="Balão de Pensamento: Nuvem 4">
            <a:extLst>
              <a:ext uri="{FF2B5EF4-FFF2-40B4-BE49-F238E27FC236}">
                <a16:creationId xmlns:a16="http://schemas.microsoft.com/office/drawing/2014/main" id="{4E544531-7C24-430F-BE33-90B4395C9060}"/>
              </a:ext>
            </a:extLst>
          </p:cNvPr>
          <p:cNvSpPr/>
          <p:nvPr/>
        </p:nvSpPr>
        <p:spPr>
          <a:xfrm rot="910863">
            <a:off x="6358936" y="1630768"/>
            <a:ext cx="4050765" cy="2372139"/>
          </a:xfrm>
          <a:prstGeom prst="cloudCallou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rgbClr val="FFFF00"/>
                </a:solidFill>
                <a:latin typeface="Times New Roman" panose="02020603050405020304" pitchFamily="18" charset="0"/>
                <a:cs typeface="Times New Roman" panose="02020603050405020304" pitchFamily="18" charset="0"/>
              </a:rPr>
              <a:t>WHAT IS CHEMICAL BALANCE?</a:t>
            </a:r>
          </a:p>
        </p:txBody>
      </p:sp>
    </p:spTree>
    <p:extLst>
      <p:ext uri="{BB962C8B-B14F-4D97-AF65-F5344CB8AC3E}">
        <p14:creationId xmlns:p14="http://schemas.microsoft.com/office/powerpoint/2010/main" val="1291712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18CB44-5945-4A53-A3D9-C5828943E89F}"/>
              </a:ext>
            </a:extLst>
          </p:cNvPr>
          <p:cNvSpPr>
            <a:spLocks noGrp="1"/>
          </p:cNvSpPr>
          <p:nvPr>
            <p:ph type="title"/>
          </p:nvPr>
        </p:nvSpPr>
        <p:spPr/>
        <p:txBody>
          <a:bodyPr/>
          <a:lstStyle/>
          <a:p>
            <a:r>
              <a:rPr lang="pt-BR" dirty="0"/>
              <a:t>CONCEPTING ...</a:t>
            </a:r>
          </a:p>
        </p:txBody>
      </p:sp>
      <p:pic>
        <p:nvPicPr>
          <p:cNvPr id="1026" name="Picture 2" descr="Resultado de imagem para REAÇÕES QUÍMICAS GIF">
            <a:extLst>
              <a:ext uri="{FF2B5EF4-FFF2-40B4-BE49-F238E27FC236}">
                <a16:creationId xmlns:a16="http://schemas.microsoft.com/office/drawing/2014/main" id="{0D0D1D17-E056-4D47-A197-0C426CE40236}"/>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420639" y="2367978"/>
            <a:ext cx="1867847" cy="3113078"/>
          </a:xfrm>
          <a:prstGeom prst="rect">
            <a:avLst/>
          </a:prstGeom>
          <a:noFill/>
          <a:extLst>
            <a:ext uri="{909E8E84-426E-40DD-AFC4-6F175D3DCCD1}">
              <a14:hiddenFill xmlns:a14="http://schemas.microsoft.com/office/drawing/2010/main">
                <a:solidFill>
                  <a:srgbClr val="FFFFFF"/>
                </a:solidFill>
              </a14:hiddenFill>
            </a:ext>
          </a:extLst>
        </p:spPr>
      </p:pic>
      <p:sp>
        <p:nvSpPr>
          <p:cNvPr id="4" name="Rolagem: Horizontal 3">
            <a:extLst>
              <a:ext uri="{FF2B5EF4-FFF2-40B4-BE49-F238E27FC236}">
                <a16:creationId xmlns:a16="http://schemas.microsoft.com/office/drawing/2014/main" id="{34D3583C-1629-4929-859C-EA9806EA25C7}"/>
              </a:ext>
            </a:extLst>
          </p:cNvPr>
          <p:cNvSpPr/>
          <p:nvPr/>
        </p:nvSpPr>
        <p:spPr>
          <a:xfrm>
            <a:off x="903514" y="1974574"/>
            <a:ext cx="8054956" cy="4518299"/>
          </a:xfrm>
          <a:prstGeom prst="horizontalScroll">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200" b="1" i="1" dirty="0">
                <a:solidFill>
                  <a:srgbClr val="FFFF00"/>
                </a:solidFill>
                <a:latin typeface="Times New Roman" panose="02020603050405020304" pitchFamily="18" charset="0"/>
                <a:cs typeface="Times New Roman" panose="02020603050405020304" pitchFamily="18" charset="0"/>
              </a:rPr>
              <a:t>“Branch of Physicochemical that studies any and all reversible reactions, in which there are two possible reactions, one direct (in which reactants become products) and an inverse (in which products become reactants).”</a:t>
            </a:r>
            <a:endParaRPr lang="pt-BR" sz="3200" b="1" i="1"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141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B663D8-11C3-4D09-B57F-D5BEFAEC8ACF}"/>
              </a:ext>
            </a:extLst>
          </p:cNvPr>
          <p:cNvSpPr>
            <a:spLocks noGrp="1"/>
          </p:cNvSpPr>
          <p:nvPr>
            <p:ph type="title"/>
          </p:nvPr>
        </p:nvSpPr>
        <p:spPr/>
        <p:txBody>
          <a:bodyPr>
            <a:normAutofit fontScale="90000"/>
          </a:bodyPr>
          <a:lstStyle/>
          <a:p>
            <a:r>
              <a:rPr lang="pt-BR" dirty="0"/>
              <a:t>REVERSIBLE AND IRREVERSIBLE REACTIONS</a:t>
            </a:r>
          </a:p>
        </p:txBody>
      </p:sp>
      <p:sp>
        <p:nvSpPr>
          <p:cNvPr id="4" name="Retângulo 3">
            <a:extLst>
              <a:ext uri="{FF2B5EF4-FFF2-40B4-BE49-F238E27FC236}">
                <a16:creationId xmlns:a16="http://schemas.microsoft.com/office/drawing/2014/main" id="{025A6260-55F3-4F74-A7DD-2645BFE049AC}"/>
              </a:ext>
            </a:extLst>
          </p:cNvPr>
          <p:cNvSpPr/>
          <p:nvPr/>
        </p:nvSpPr>
        <p:spPr>
          <a:xfrm>
            <a:off x="1015755" y="1766026"/>
            <a:ext cx="10351232" cy="923330"/>
          </a:xfrm>
          <a:prstGeom prst="rect">
            <a:avLst/>
          </a:prstGeom>
          <a:ln w="57150">
            <a:solidFill>
              <a:srgbClr val="FF0000"/>
            </a:solidFill>
          </a:ln>
        </p:spPr>
        <p:txBody>
          <a:bodyPr wrap="none">
            <a:spAutoFit/>
          </a:bodyPr>
          <a:lstStyle/>
          <a:p>
            <a:r>
              <a:rPr lang="pt-BR" sz="5400" b="1" dirty="0">
                <a:latin typeface="Times New Roman" panose="02020603050405020304" pitchFamily="18" charset="0"/>
                <a:cs typeface="Times New Roman" panose="02020603050405020304" pitchFamily="18" charset="0"/>
              </a:rPr>
              <a:t>O</a:t>
            </a:r>
            <a:r>
              <a:rPr lang="pt-BR" sz="5400" b="1" baseline="-25000" dirty="0">
                <a:latin typeface="Times New Roman" panose="02020603050405020304" pitchFamily="18" charset="0"/>
                <a:cs typeface="Times New Roman" panose="02020603050405020304" pitchFamily="18" charset="0"/>
              </a:rPr>
              <a:t>3</a:t>
            </a:r>
            <a:r>
              <a:rPr lang="pt-BR" sz="5400" b="1" dirty="0">
                <a:latin typeface="Times New Roman" panose="02020603050405020304" pitchFamily="18" charset="0"/>
                <a:cs typeface="Times New Roman" panose="02020603050405020304" pitchFamily="18" charset="0"/>
              </a:rPr>
              <a:t> + UV (λ &lt; 320 </a:t>
            </a:r>
            <a:r>
              <a:rPr lang="pt-BR" sz="5400" b="1" dirty="0" err="1">
                <a:latin typeface="Times New Roman" panose="02020603050405020304" pitchFamily="18" charset="0"/>
                <a:cs typeface="Times New Roman" panose="02020603050405020304" pitchFamily="18" charset="0"/>
              </a:rPr>
              <a:t>nm</a:t>
            </a:r>
            <a:r>
              <a:rPr lang="pt-BR" sz="5400" b="1" dirty="0">
                <a:latin typeface="Times New Roman" panose="02020603050405020304" pitchFamily="18" charset="0"/>
                <a:cs typeface="Times New Roman" panose="02020603050405020304" pitchFamily="18" charset="0"/>
              </a:rPr>
              <a:t>) → O</a:t>
            </a:r>
            <a:r>
              <a:rPr lang="pt-BR" sz="5400" b="1" baseline="-25000" dirty="0">
                <a:latin typeface="Times New Roman" panose="02020603050405020304" pitchFamily="18" charset="0"/>
                <a:cs typeface="Times New Roman" panose="02020603050405020304" pitchFamily="18" charset="0"/>
              </a:rPr>
              <a:t>2</a:t>
            </a:r>
            <a:r>
              <a:rPr lang="pt-BR" sz="5400" b="1" dirty="0">
                <a:latin typeface="Times New Roman" panose="02020603050405020304" pitchFamily="18" charset="0"/>
                <a:cs typeface="Times New Roman" panose="02020603050405020304" pitchFamily="18" charset="0"/>
              </a:rPr>
              <a:t>* + O*</a:t>
            </a:r>
            <a:endParaRPr lang="pt-BR" sz="5400" dirty="0">
              <a:latin typeface="Times New Roman" panose="02020603050405020304" pitchFamily="18" charset="0"/>
              <a:cs typeface="Times New Roman" panose="02020603050405020304" pitchFamily="18" charset="0"/>
            </a:endParaRPr>
          </a:p>
        </p:txBody>
      </p:sp>
      <p:pic>
        <p:nvPicPr>
          <p:cNvPr id="2052" name="Picture 4" descr="Resultado de imagem para reação do comprimido efervescente com a água">
            <a:extLst>
              <a:ext uri="{FF2B5EF4-FFF2-40B4-BE49-F238E27FC236}">
                <a16:creationId xmlns:a16="http://schemas.microsoft.com/office/drawing/2014/main" id="{419F5128-93B7-4759-992C-C19F1D483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99487" y="3159206"/>
            <a:ext cx="6193026" cy="3483577"/>
          </a:xfrm>
          <a:prstGeom prst="rect">
            <a:avLst/>
          </a:prstGeom>
          <a:noFill/>
          <a:ln w="57150">
            <a:solidFill>
              <a:srgbClr val="FF000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3771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4D5FB6-9B2F-41D9-9A93-8CE209B3059A}"/>
              </a:ext>
            </a:extLst>
          </p:cNvPr>
          <p:cNvSpPr>
            <a:spLocks noGrp="1"/>
          </p:cNvSpPr>
          <p:nvPr>
            <p:ph type="title"/>
          </p:nvPr>
        </p:nvSpPr>
        <p:spPr/>
        <p:txBody>
          <a:bodyPr/>
          <a:lstStyle/>
          <a:p>
            <a:r>
              <a:rPr lang="pt-BR" dirty="0"/>
              <a:t>FACTORS AFFECTING CHEMICAL BALANCE</a:t>
            </a:r>
          </a:p>
        </p:txBody>
      </p:sp>
      <p:sp>
        <p:nvSpPr>
          <p:cNvPr id="7" name="Retângulo: Cantos Arredondados 6">
            <a:extLst>
              <a:ext uri="{FF2B5EF4-FFF2-40B4-BE49-F238E27FC236}">
                <a16:creationId xmlns:a16="http://schemas.microsoft.com/office/drawing/2014/main" id="{70E7524F-5D71-4CEE-A228-D2E8E666815F}"/>
              </a:ext>
            </a:extLst>
          </p:cNvPr>
          <p:cNvSpPr/>
          <p:nvPr/>
        </p:nvSpPr>
        <p:spPr>
          <a:xfrm>
            <a:off x="1159569" y="2560237"/>
            <a:ext cx="3962399" cy="1124041"/>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rgbClr val="FFFF00"/>
                </a:solidFill>
                <a:latin typeface="Times New Roman" panose="02020603050405020304" pitchFamily="18" charset="0"/>
                <a:cs typeface="Times New Roman" panose="02020603050405020304" pitchFamily="18" charset="0"/>
              </a:rPr>
              <a:t>TEMPERATURE</a:t>
            </a:r>
          </a:p>
        </p:txBody>
      </p:sp>
      <p:sp>
        <p:nvSpPr>
          <p:cNvPr id="8" name="Retângulo: Cantos Arredondados 7">
            <a:extLst>
              <a:ext uri="{FF2B5EF4-FFF2-40B4-BE49-F238E27FC236}">
                <a16:creationId xmlns:a16="http://schemas.microsoft.com/office/drawing/2014/main" id="{5A1082FE-8E24-4170-B3ED-2AEA90E3BE40}"/>
              </a:ext>
            </a:extLst>
          </p:cNvPr>
          <p:cNvSpPr/>
          <p:nvPr/>
        </p:nvSpPr>
        <p:spPr>
          <a:xfrm>
            <a:off x="4426229" y="4750905"/>
            <a:ext cx="3962399" cy="1124041"/>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rgbClr val="FFFF00"/>
                </a:solidFill>
                <a:latin typeface="Times New Roman" panose="02020603050405020304" pitchFamily="18" charset="0"/>
                <a:cs typeface="Times New Roman" panose="02020603050405020304" pitchFamily="18" charset="0"/>
              </a:rPr>
              <a:t>PRESSURE</a:t>
            </a:r>
          </a:p>
        </p:txBody>
      </p:sp>
      <p:sp>
        <p:nvSpPr>
          <p:cNvPr id="9" name="Retângulo: Cantos Arredondados 8">
            <a:extLst>
              <a:ext uri="{FF2B5EF4-FFF2-40B4-BE49-F238E27FC236}">
                <a16:creationId xmlns:a16="http://schemas.microsoft.com/office/drawing/2014/main" id="{150724D8-96F5-406E-A4B5-57444C284A8C}"/>
              </a:ext>
            </a:extLst>
          </p:cNvPr>
          <p:cNvSpPr/>
          <p:nvPr/>
        </p:nvSpPr>
        <p:spPr>
          <a:xfrm>
            <a:off x="7209186" y="2560237"/>
            <a:ext cx="3962399" cy="1124041"/>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rgbClr val="FFFF00"/>
                </a:solidFill>
                <a:latin typeface="Times New Roman" panose="02020603050405020304" pitchFamily="18" charset="0"/>
                <a:cs typeface="Times New Roman" panose="02020603050405020304" pitchFamily="18" charset="0"/>
              </a:rPr>
              <a:t>CONCENTRATION</a:t>
            </a:r>
          </a:p>
        </p:txBody>
      </p:sp>
    </p:spTree>
    <p:extLst>
      <p:ext uri="{BB962C8B-B14F-4D97-AF65-F5344CB8AC3E}">
        <p14:creationId xmlns:p14="http://schemas.microsoft.com/office/powerpoint/2010/main" val="424911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6F6C9EC-0EC0-45F1-9AE6-3AECCA16BC53}"/>
              </a:ext>
            </a:extLst>
          </p:cNvPr>
          <p:cNvSpPr>
            <a:spLocks noGrp="1"/>
          </p:cNvSpPr>
          <p:nvPr>
            <p:ph type="title"/>
          </p:nvPr>
        </p:nvSpPr>
        <p:spPr/>
        <p:txBody>
          <a:bodyPr>
            <a:normAutofit/>
          </a:bodyPr>
          <a:lstStyle/>
          <a:p>
            <a:r>
              <a:rPr lang="pt-BR" dirty="0"/>
              <a:t>CHEMICAL BALANCING</a:t>
            </a:r>
          </a:p>
        </p:txBody>
      </p:sp>
      <p:sp>
        <p:nvSpPr>
          <p:cNvPr id="3" name="Espaço Reservado para Conteúdo 2">
            <a:extLst>
              <a:ext uri="{FF2B5EF4-FFF2-40B4-BE49-F238E27FC236}">
                <a16:creationId xmlns:a16="http://schemas.microsoft.com/office/drawing/2014/main" id="{08E0036D-E1B2-4F18-9C53-5F02E986B976}"/>
              </a:ext>
            </a:extLst>
          </p:cNvPr>
          <p:cNvSpPr>
            <a:spLocks noGrp="1"/>
          </p:cNvSpPr>
          <p:nvPr>
            <p:ph idx="1"/>
          </p:nvPr>
        </p:nvSpPr>
        <p:spPr>
          <a:xfrm>
            <a:off x="1126435" y="2760961"/>
            <a:ext cx="10577887" cy="1691769"/>
          </a:xfrm>
          <a:ln w="57150">
            <a:solidFill>
              <a:srgbClr val="FF0000"/>
            </a:solidFill>
          </a:ln>
        </p:spPr>
        <p:txBody>
          <a:bodyPr>
            <a:normAutofit/>
          </a:bodyPr>
          <a:lstStyle/>
          <a:p>
            <a:pPr algn="just"/>
            <a:r>
              <a:rPr lang="en-US" sz="3600" dirty="0"/>
              <a:t>“In a chemical reaction done in a sealed container, the sum of the reagent masses is equal to the sum of the product masses.”</a:t>
            </a:r>
            <a:endParaRPr lang="pt-BR" sz="3600" dirty="0"/>
          </a:p>
        </p:txBody>
      </p:sp>
    </p:spTree>
    <p:extLst>
      <p:ext uri="{BB962C8B-B14F-4D97-AF65-F5344CB8AC3E}">
        <p14:creationId xmlns:p14="http://schemas.microsoft.com/office/powerpoint/2010/main" val="20222404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8DB575-302E-4F67-9276-70635C46D68C}"/>
              </a:ext>
            </a:extLst>
          </p:cNvPr>
          <p:cNvSpPr>
            <a:spLocks noGrp="1"/>
          </p:cNvSpPr>
          <p:nvPr>
            <p:ph type="ctrTitle"/>
          </p:nvPr>
        </p:nvSpPr>
        <p:spPr>
          <a:xfrm>
            <a:off x="1089708" y="450575"/>
            <a:ext cx="10526487" cy="1336078"/>
          </a:xfrm>
        </p:spPr>
        <p:txBody>
          <a:bodyPr/>
          <a:lstStyle/>
          <a:p>
            <a:r>
              <a:rPr lang="pt-BR" dirty="0"/>
              <a:t>EVALUATING DYNAMICS</a:t>
            </a:r>
          </a:p>
        </p:txBody>
      </p:sp>
      <p:pic>
        <p:nvPicPr>
          <p:cNvPr id="3074" name="Picture 2" descr="Resultado de imagem para DINAMICA">
            <a:extLst>
              <a:ext uri="{FF2B5EF4-FFF2-40B4-BE49-F238E27FC236}">
                <a16:creationId xmlns:a16="http://schemas.microsoft.com/office/drawing/2014/main" id="{36689FE9-D7D5-4E80-B981-18E98AE99F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9217" y="2396531"/>
            <a:ext cx="7148720" cy="43289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4750916"/>
      </p:ext>
    </p:extLst>
  </p:cSld>
  <p:clrMapOvr>
    <a:masterClrMapping/>
  </p:clrMapOvr>
</p:sld>
</file>

<file path=ppt/theme/theme1.xml><?xml version="1.0" encoding="utf-8"?>
<a:theme xmlns:a="http://schemas.openxmlformats.org/drawingml/2006/main" name="Layout Filip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Layout Filipe</Template>
  <TotalTime>77</TotalTime>
  <Words>203</Words>
  <Application>Microsoft Office PowerPoint</Application>
  <PresentationFormat>Widescreen</PresentationFormat>
  <Paragraphs>24</Paragraphs>
  <Slides>12</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12</vt:i4>
      </vt:variant>
    </vt:vector>
  </HeadingPairs>
  <TitlesOfParts>
    <vt:vector size="18" baseType="lpstr">
      <vt:lpstr>Arial</vt:lpstr>
      <vt:lpstr>Calibri</vt:lpstr>
      <vt:lpstr>Calibri Light</vt:lpstr>
      <vt:lpstr>Times New Roman</vt:lpstr>
      <vt:lpstr>Wingdings</vt:lpstr>
      <vt:lpstr>Layout Filipe</vt:lpstr>
      <vt:lpstr>CHEMICAL BALANCE</vt:lpstr>
      <vt:lpstr>GOALS</vt:lpstr>
      <vt:lpstr>GOALS</vt:lpstr>
      <vt:lpstr>INTRODUCTION</vt:lpstr>
      <vt:lpstr>CONCEPTING ...</vt:lpstr>
      <vt:lpstr>REVERSIBLE AND IRREVERSIBLE REACTIONS</vt:lpstr>
      <vt:lpstr>FACTORS AFFECTING CHEMICAL BALANCE</vt:lpstr>
      <vt:lpstr>CHEMICAL BALANCING</vt:lpstr>
      <vt:lpstr>EVALUATING DYNAMICS</vt:lpstr>
      <vt:lpstr>Apresentação do PowerPoint</vt:lpstr>
      <vt:lpstr>Apresentação do PowerPoint</vt:lpstr>
      <vt:lpstr>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CHEMICAL BALANCE</dc:title>
  <dc:creator>filipe souza</dc:creator>
  <cp:lastModifiedBy>filipe souza</cp:lastModifiedBy>
  <cp:revision>10</cp:revision>
  <dcterms:created xsi:type="dcterms:W3CDTF">2019-11-12T11:49:05Z</dcterms:created>
  <dcterms:modified xsi:type="dcterms:W3CDTF">2020-04-18T15:37:11Z</dcterms:modified>
</cp:coreProperties>
</file>