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0" r:id="rId2"/>
  </p:sldMasterIdLst>
  <p:sldIdLst>
    <p:sldId id="257" r:id="rId3"/>
    <p:sldId id="278" r:id="rId4"/>
    <p:sldId id="279" r:id="rId5"/>
    <p:sldId id="284" r:id="rId6"/>
    <p:sldId id="280" r:id="rId7"/>
    <p:sldId id="285" r:id="rId8"/>
    <p:sldId id="281" r:id="rId9"/>
    <p:sldId id="286" r:id="rId10"/>
    <p:sldId id="282" r:id="rId11"/>
    <p:sldId id="283" r:id="rId12"/>
    <p:sldId id="288" r:id="rId13"/>
    <p:sldId id="287" r:id="rId1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8D230F3-CF80-4859-8CE7-A43EE81993B5}" styleName="Estilo Claro 1 - Ênfase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1E4AEA4-8DFA-4A89-87EB-49C32662AFE0}" styleName="Estilo Médio 2 - Ênfas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B4B98B0-60AC-42C2-AFA5-B58CD77FA1E5}" styleName="Estilo Claro 1 - Ênfas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12C8C85-51F0-491E-9774-3900AFEF0FD7}" styleName="Estilo Claro 2 - Ênfase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2A488322-F2BA-4B5B-9748-0D474271808F}" styleName="Estilo Médio 3 - Ênfase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868" autoAdjust="0"/>
    <p:restoredTop sz="94660"/>
  </p:normalViewPr>
  <p:slideViewPr>
    <p:cSldViewPr snapToGrid="0">
      <p:cViewPr varScale="1">
        <p:scale>
          <a:sx n="72" d="100"/>
          <a:sy n="72" d="100"/>
        </p:scale>
        <p:origin x="540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05516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C878EED-760B-470B-9733-C727C57C00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304801"/>
            <a:ext cx="5181600" cy="781049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Perpetua Titling MT" panose="020205020605050208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lipse 2">
            <a:extLst>
              <a:ext uri="{FF2B5EF4-FFF2-40B4-BE49-F238E27FC236}">
                <a16:creationId xmlns:a16="http://schemas.microsoft.com/office/drawing/2014/main" id="{20C9F519-31FD-47A0-A7D7-9866106E75FE}"/>
              </a:ext>
            </a:extLst>
          </p:cNvPr>
          <p:cNvSpPr/>
          <p:nvPr userDrawn="1"/>
        </p:nvSpPr>
        <p:spPr>
          <a:xfrm>
            <a:off x="11010900" y="190500"/>
            <a:ext cx="781050" cy="781049"/>
          </a:xfrm>
          <a:prstGeom prst="ellipse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5374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Imagem 43">
            <a:extLst>
              <a:ext uri="{FF2B5EF4-FFF2-40B4-BE49-F238E27FC236}">
                <a16:creationId xmlns:a16="http://schemas.microsoft.com/office/drawing/2014/main" id="{73E942B4-4866-41ED-99A9-878C84BC9B3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30" y="2224100"/>
            <a:ext cx="5162550" cy="1799517"/>
          </a:xfrm>
          <a:prstGeom prst="rect">
            <a:avLst/>
          </a:prstGeom>
        </p:spPr>
      </p:pic>
      <p:sp>
        <p:nvSpPr>
          <p:cNvPr id="17" name="Forma Livre: Forma 16">
            <a:extLst>
              <a:ext uri="{FF2B5EF4-FFF2-40B4-BE49-F238E27FC236}">
                <a16:creationId xmlns:a16="http://schemas.microsoft.com/office/drawing/2014/main" id="{D054FE69-5892-435F-9D21-D0B6DD605ECE}"/>
              </a:ext>
            </a:extLst>
          </p:cNvPr>
          <p:cNvSpPr/>
          <p:nvPr userDrawn="1"/>
        </p:nvSpPr>
        <p:spPr>
          <a:xfrm>
            <a:off x="2016366" y="3974870"/>
            <a:ext cx="3670777" cy="2902158"/>
          </a:xfrm>
          <a:custGeom>
            <a:avLst/>
            <a:gdLst>
              <a:gd name="connsiteX0" fmla="*/ 1652154 w 3670777"/>
              <a:gd name="connsiteY0" fmla="*/ 0 h 2902158"/>
              <a:gd name="connsiteX1" fmla="*/ 3670777 w 3670777"/>
              <a:gd name="connsiteY1" fmla="*/ 0 h 2902158"/>
              <a:gd name="connsiteX2" fmla="*/ 2010627 w 3670777"/>
              <a:gd name="connsiteY2" fmla="*/ 2902158 h 2902158"/>
              <a:gd name="connsiteX3" fmla="*/ 2010627 w 3670777"/>
              <a:gd name="connsiteY3" fmla="*/ 2888180 h 2902158"/>
              <a:gd name="connsiteX4" fmla="*/ 0 w 3670777"/>
              <a:gd name="connsiteY4" fmla="*/ 2888180 h 29021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70777" h="2902158">
                <a:moveTo>
                  <a:pt x="1652154" y="0"/>
                </a:moveTo>
                <a:lnTo>
                  <a:pt x="3670777" y="0"/>
                </a:lnTo>
                <a:lnTo>
                  <a:pt x="2010627" y="2902158"/>
                </a:lnTo>
                <a:lnTo>
                  <a:pt x="2010627" y="2888180"/>
                </a:lnTo>
                <a:lnTo>
                  <a:pt x="0" y="2888180"/>
                </a:lnTo>
                <a:close/>
              </a:path>
            </a:pathLst>
          </a:custGeom>
          <a:solidFill>
            <a:schemeClr val="accent6">
              <a:lumMod val="40000"/>
              <a:lumOff val="6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pt-BR"/>
          </a:p>
        </p:txBody>
      </p:sp>
      <p:sp>
        <p:nvSpPr>
          <p:cNvPr id="22" name="Forma Livre: Forma 21">
            <a:extLst>
              <a:ext uri="{FF2B5EF4-FFF2-40B4-BE49-F238E27FC236}">
                <a16:creationId xmlns:a16="http://schemas.microsoft.com/office/drawing/2014/main" id="{7AAC5263-EA80-4132-A770-841B39481F95}"/>
              </a:ext>
            </a:extLst>
          </p:cNvPr>
          <p:cNvSpPr/>
          <p:nvPr userDrawn="1"/>
        </p:nvSpPr>
        <p:spPr>
          <a:xfrm>
            <a:off x="4010952" y="-2"/>
            <a:ext cx="8181049" cy="6896575"/>
          </a:xfrm>
          <a:custGeom>
            <a:avLst/>
            <a:gdLst>
              <a:gd name="connsiteX0" fmla="*/ 3919790 w 8181049"/>
              <a:gd name="connsiteY0" fmla="*/ 0 h 6896575"/>
              <a:gd name="connsiteX1" fmla="*/ 8181049 w 8181049"/>
              <a:gd name="connsiteY1" fmla="*/ 0 h 6896575"/>
              <a:gd name="connsiteX2" fmla="*/ 8181049 w 8181049"/>
              <a:gd name="connsiteY2" fmla="*/ 6896575 h 6896575"/>
              <a:gd name="connsiteX3" fmla="*/ 0 w 8181049"/>
              <a:gd name="connsiteY3" fmla="*/ 6896575 h 6896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181049" h="6896575">
                <a:moveTo>
                  <a:pt x="3919790" y="0"/>
                </a:moveTo>
                <a:lnTo>
                  <a:pt x="8181049" y="0"/>
                </a:lnTo>
                <a:lnTo>
                  <a:pt x="8181049" y="6896575"/>
                </a:lnTo>
                <a:lnTo>
                  <a:pt x="0" y="6896575"/>
                </a:lnTo>
                <a:close/>
              </a:path>
            </a:pathLst>
          </a:cu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pt-BR"/>
          </a:p>
        </p:txBody>
      </p:sp>
      <p:sp>
        <p:nvSpPr>
          <p:cNvPr id="10" name="Paralelogramo 9">
            <a:extLst>
              <a:ext uri="{FF2B5EF4-FFF2-40B4-BE49-F238E27FC236}">
                <a16:creationId xmlns:a16="http://schemas.microsoft.com/office/drawing/2014/main" id="{07477CCD-12A7-4EA6-B344-14DE41D6E174}"/>
              </a:ext>
            </a:extLst>
          </p:cNvPr>
          <p:cNvSpPr/>
          <p:nvPr userDrawn="1"/>
        </p:nvSpPr>
        <p:spPr>
          <a:xfrm>
            <a:off x="5682628" y="-1"/>
            <a:ext cx="4336402" cy="3981993"/>
          </a:xfrm>
          <a:prstGeom prst="parallelogram">
            <a:avLst>
              <a:gd name="adj" fmla="val 56541"/>
            </a:avLst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Paralelogramo 13">
            <a:extLst>
              <a:ext uri="{FF2B5EF4-FFF2-40B4-BE49-F238E27FC236}">
                <a16:creationId xmlns:a16="http://schemas.microsoft.com/office/drawing/2014/main" id="{1D6C45C5-AA73-4759-B328-3843AD59DC8C}"/>
              </a:ext>
            </a:extLst>
          </p:cNvPr>
          <p:cNvSpPr/>
          <p:nvPr userDrawn="1"/>
        </p:nvSpPr>
        <p:spPr>
          <a:xfrm flipV="1">
            <a:off x="3404651" y="-6350"/>
            <a:ext cx="4336402" cy="3981992"/>
          </a:xfrm>
          <a:prstGeom prst="parallelogram">
            <a:avLst>
              <a:gd name="adj" fmla="val 57204"/>
            </a:avLst>
          </a:prstGeom>
          <a:solidFill>
            <a:schemeClr val="accent6">
              <a:lumMod val="40000"/>
              <a:lumOff val="60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0" name="Forma Livre: Forma 19">
            <a:extLst>
              <a:ext uri="{FF2B5EF4-FFF2-40B4-BE49-F238E27FC236}">
                <a16:creationId xmlns:a16="http://schemas.microsoft.com/office/drawing/2014/main" id="{421D3D42-0A30-4856-A421-B5BE59A2974F}"/>
              </a:ext>
            </a:extLst>
          </p:cNvPr>
          <p:cNvSpPr/>
          <p:nvPr userDrawn="1"/>
        </p:nvSpPr>
        <p:spPr>
          <a:xfrm flipV="1">
            <a:off x="3656241" y="3975560"/>
            <a:ext cx="3705840" cy="2901468"/>
          </a:xfrm>
          <a:custGeom>
            <a:avLst/>
            <a:gdLst>
              <a:gd name="connsiteX0" fmla="*/ 0 w 3705840"/>
              <a:gd name="connsiteY0" fmla="*/ 2901468 h 2901468"/>
              <a:gd name="connsiteX1" fmla="*/ 2046084 w 3705840"/>
              <a:gd name="connsiteY1" fmla="*/ 2901468 h 2901468"/>
              <a:gd name="connsiteX2" fmla="*/ 3705840 w 3705840"/>
              <a:gd name="connsiteY2" fmla="*/ 0 h 2901468"/>
              <a:gd name="connsiteX3" fmla="*/ 1659756 w 3705840"/>
              <a:gd name="connsiteY3" fmla="*/ 0 h 2901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705840" h="2901468">
                <a:moveTo>
                  <a:pt x="0" y="2901468"/>
                </a:moveTo>
                <a:lnTo>
                  <a:pt x="2046084" y="2901468"/>
                </a:lnTo>
                <a:lnTo>
                  <a:pt x="3705840" y="0"/>
                </a:lnTo>
                <a:lnTo>
                  <a:pt x="1659756" y="0"/>
                </a:lnTo>
                <a:close/>
              </a:path>
            </a:pathLst>
          </a:custGeom>
          <a:solidFill>
            <a:schemeClr val="accent6">
              <a:lumMod val="75000"/>
              <a:alpha val="6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pt-BR"/>
          </a:p>
        </p:txBody>
      </p:sp>
      <p:sp>
        <p:nvSpPr>
          <p:cNvPr id="21" name="Forma Livre: Forma 20">
            <a:extLst>
              <a:ext uri="{FF2B5EF4-FFF2-40B4-BE49-F238E27FC236}">
                <a16:creationId xmlns:a16="http://schemas.microsoft.com/office/drawing/2014/main" id="{C394AD52-C1B6-4EE3-8142-9BE39CD5D3F6}"/>
              </a:ext>
            </a:extLst>
          </p:cNvPr>
          <p:cNvSpPr/>
          <p:nvPr userDrawn="1"/>
        </p:nvSpPr>
        <p:spPr>
          <a:xfrm flipV="1">
            <a:off x="6948166" y="5477171"/>
            <a:ext cx="1397136" cy="1425752"/>
          </a:xfrm>
          <a:custGeom>
            <a:avLst/>
            <a:gdLst>
              <a:gd name="connsiteX0" fmla="*/ 0 w 1397136"/>
              <a:gd name="connsiteY0" fmla="*/ 1425752 h 1425752"/>
              <a:gd name="connsiteX1" fmla="*/ 558056 w 1397136"/>
              <a:gd name="connsiteY1" fmla="*/ 1425752 h 1425752"/>
              <a:gd name="connsiteX2" fmla="*/ 1397136 w 1397136"/>
              <a:gd name="connsiteY2" fmla="*/ 0 h 1425752"/>
              <a:gd name="connsiteX3" fmla="*/ 839080 w 1397136"/>
              <a:gd name="connsiteY3" fmla="*/ 0 h 14257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97136" h="1425752">
                <a:moveTo>
                  <a:pt x="0" y="1425752"/>
                </a:moveTo>
                <a:lnTo>
                  <a:pt x="558056" y="1425752"/>
                </a:lnTo>
                <a:lnTo>
                  <a:pt x="1397136" y="0"/>
                </a:lnTo>
                <a:lnTo>
                  <a:pt x="839080" y="0"/>
                </a:lnTo>
                <a:close/>
              </a:path>
            </a:pathLst>
          </a:custGeom>
          <a:solidFill>
            <a:schemeClr val="accent6">
              <a:lumMod val="40000"/>
              <a:lumOff val="60000"/>
              <a:alpha val="6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pt-BR"/>
          </a:p>
        </p:txBody>
      </p:sp>
      <p:sp>
        <p:nvSpPr>
          <p:cNvPr id="13" name="Forma Livre: Forma 12">
            <a:extLst>
              <a:ext uri="{FF2B5EF4-FFF2-40B4-BE49-F238E27FC236}">
                <a16:creationId xmlns:a16="http://schemas.microsoft.com/office/drawing/2014/main" id="{46EAEE00-5FFE-4149-A733-4D7E76FE9E6C}"/>
              </a:ext>
            </a:extLst>
          </p:cNvPr>
          <p:cNvSpPr/>
          <p:nvPr userDrawn="1"/>
        </p:nvSpPr>
        <p:spPr>
          <a:xfrm flipV="1">
            <a:off x="2528888" y="-13064"/>
            <a:ext cx="1561642" cy="1705280"/>
          </a:xfrm>
          <a:custGeom>
            <a:avLst/>
            <a:gdLst>
              <a:gd name="connsiteX0" fmla="*/ 0 w 1561642"/>
              <a:gd name="connsiteY0" fmla="*/ 1705280 h 1705280"/>
              <a:gd name="connsiteX1" fmla="*/ 558056 w 1561642"/>
              <a:gd name="connsiteY1" fmla="*/ 1705280 h 1705280"/>
              <a:gd name="connsiteX2" fmla="*/ 1561642 w 1561642"/>
              <a:gd name="connsiteY2" fmla="*/ 0 h 1705280"/>
              <a:gd name="connsiteX3" fmla="*/ 1003586 w 1561642"/>
              <a:gd name="connsiteY3" fmla="*/ 0 h 1705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61642" h="1705280">
                <a:moveTo>
                  <a:pt x="0" y="1705280"/>
                </a:moveTo>
                <a:lnTo>
                  <a:pt x="558056" y="1705280"/>
                </a:lnTo>
                <a:lnTo>
                  <a:pt x="1561642" y="0"/>
                </a:lnTo>
                <a:lnTo>
                  <a:pt x="1003586" y="0"/>
                </a:lnTo>
                <a:close/>
              </a:path>
            </a:pathLst>
          </a:custGeom>
          <a:solidFill>
            <a:schemeClr val="accent6">
              <a:lumMod val="40000"/>
              <a:lumOff val="60000"/>
              <a:alpha val="6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65986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Conector reto 7">
            <a:extLst>
              <a:ext uri="{FF2B5EF4-FFF2-40B4-BE49-F238E27FC236}">
                <a16:creationId xmlns:a16="http://schemas.microsoft.com/office/drawing/2014/main" id="{8919E849-DBD3-429F-84CF-4E3B86C6A09E}"/>
              </a:ext>
            </a:extLst>
          </p:cNvPr>
          <p:cNvCxnSpPr>
            <a:cxnSpLocks/>
          </p:cNvCxnSpPr>
          <p:nvPr userDrawn="1"/>
        </p:nvCxnSpPr>
        <p:spPr>
          <a:xfrm>
            <a:off x="3924300" y="552450"/>
            <a:ext cx="7962900" cy="0"/>
          </a:xfrm>
          <a:prstGeom prst="line">
            <a:avLst/>
          </a:prstGeom>
          <a:ln w="7620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pic>
        <p:nvPicPr>
          <p:cNvPr id="11" name="Imagem 10">
            <a:extLst>
              <a:ext uri="{FF2B5EF4-FFF2-40B4-BE49-F238E27FC236}">
                <a16:creationId xmlns:a16="http://schemas.microsoft.com/office/drawing/2014/main" id="{C508690A-50DA-4636-B7DA-F640992080B7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60868" y="5805739"/>
            <a:ext cx="2226332" cy="776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68943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AC0C888-E007-4F41-8CF7-4D508582262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777948" y="4151088"/>
            <a:ext cx="6257117" cy="491331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pt-BR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States</a:t>
            </a:r>
            <a:r>
              <a:rPr lang="pt-BR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pt-BR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aggregation</a:t>
            </a:r>
            <a:r>
              <a:rPr lang="pt-BR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pt-BR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matter</a:t>
            </a:r>
            <a:endParaRPr lang="pt-BR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93635649-815A-46EA-B2B7-CCA54D38F0A0}"/>
              </a:ext>
            </a:extLst>
          </p:cNvPr>
          <p:cNvSpPr txBox="1"/>
          <p:nvPr/>
        </p:nvSpPr>
        <p:spPr>
          <a:xfrm>
            <a:off x="7977809" y="6135757"/>
            <a:ext cx="40572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Kelly Aline Hipólito de Medeiros</a:t>
            </a:r>
          </a:p>
        </p:txBody>
      </p:sp>
    </p:spTree>
    <p:extLst>
      <p:ext uri="{BB962C8B-B14F-4D97-AF65-F5344CB8AC3E}">
        <p14:creationId xmlns:p14="http://schemas.microsoft.com/office/powerpoint/2010/main" val="14697358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094339-AB19-420E-A134-CEBF33CDE7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250" y="323852"/>
            <a:ext cx="5048250" cy="895349"/>
          </a:xfrm>
        </p:spPr>
        <p:txBody>
          <a:bodyPr/>
          <a:lstStyle/>
          <a:p>
            <a:r>
              <a:rPr lang="pt-BR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Questions</a:t>
            </a:r>
            <a:endParaRPr lang="pt-B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1A5AC54-E477-4866-8004-8AD8D53208BA}"/>
              </a:ext>
            </a:extLst>
          </p:cNvPr>
          <p:cNvSpPr txBox="1"/>
          <p:nvPr/>
        </p:nvSpPr>
        <p:spPr>
          <a:xfrm>
            <a:off x="476250" y="1487606"/>
            <a:ext cx="10399594" cy="39039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pt-B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What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are </a:t>
            </a:r>
            <a:r>
              <a:rPr lang="pt-B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three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states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aggregation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one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same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substance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457200" lvl="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pt-B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What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practical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significance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transition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phenomena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matter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from </a:t>
            </a:r>
            <a:r>
              <a:rPr lang="pt-B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one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state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another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marL="457200" lvl="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pt-B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What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determines a particular </a:t>
            </a:r>
            <a:r>
              <a:rPr lang="pt-B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state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matter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marL="457200" lvl="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pt-B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What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are </a:t>
            </a:r>
            <a:r>
              <a:rPr lang="pt-B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features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molecular </a:t>
            </a:r>
            <a:r>
              <a:rPr lang="pt-B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structure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gases, </a:t>
            </a:r>
            <a:r>
              <a:rPr lang="pt-B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liquids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solids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457200" lvl="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pt-B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How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does </a:t>
            </a:r>
            <a:r>
              <a:rPr lang="pt-B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internal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energy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body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pt-B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transition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from </a:t>
            </a:r>
            <a:r>
              <a:rPr lang="pt-B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solid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liquid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from </a:t>
            </a:r>
            <a:r>
              <a:rPr lang="pt-B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liquid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gaseous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7318791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AA29D317-BD70-458C-ACBC-8196207A650C}"/>
              </a:ext>
            </a:extLst>
          </p:cNvPr>
          <p:cNvSpPr txBox="1"/>
          <p:nvPr/>
        </p:nvSpPr>
        <p:spPr>
          <a:xfrm>
            <a:off x="718782" y="1678674"/>
            <a:ext cx="10754436" cy="39039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pt-P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Quais são os três estados de agregação que podem ter a mesma substância? </a:t>
            </a:r>
          </a:p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pt-P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Qual é o significado prático dos fenômenos de transição da matéria de um estado para outro? </a:t>
            </a:r>
          </a:p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pt-P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que determina um estado particular da matéria? </a:t>
            </a:r>
          </a:p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pt-P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Quais são as características da estrutura molecular de gases, líquidos e sólidos? </a:t>
            </a:r>
          </a:p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pt-P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Como a energia interna do corpo na transição do sólido para o líquido e do líquido para o gasoso?</a:t>
            </a:r>
            <a:endParaRPr lang="pt-B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4422001-F2FB-4046-8C42-0A958D7E5677}"/>
              </a:ext>
            </a:extLst>
          </p:cNvPr>
          <p:cNvSpPr txBox="1"/>
          <p:nvPr/>
        </p:nvSpPr>
        <p:spPr>
          <a:xfrm>
            <a:off x="718782" y="580452"/>
            <a:ext cx="30980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Questões</a:t>
            </a:r>
          </a:p>
        </p:txBody>
      </p:sp>
    </p:spTree>
    <p:extLst>
      <p:ext uri="{BB962C8B-B14F-4D97-AF65-F5344CB8AC3E}">
        <p14:creationId xmlns:p14="http://schemas.microsoft.com/office/powerpoint/2010/main" val="39663680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273F0068-F609-4BF3-B053-4306505C03F9}"/>
              </a:ext>
            </a:extLst>
          </p:cNvPr>
          <p:cNvSpPr txBox="1"/>
          <p:nvPr/>
        </p:nvSpPr>
        <p:spPr>
          <a:xfrm>
            <a:off x="1314734" y="2633962"/>
            <a:ext cx="968991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Sobre o plano de aula:</a:t>
            </a:r>
          </a:p>
        </p:txBody>
      </p:sp>
    </p:spTree>
    <p:extLst>
      <p:ext uri="{BB962C8B-B14F-4D97-AF65-F5344CB8AC3E}">
        <p14:creationId xmlns:p14="http://schemas.microsoft.com/office/powerpoint/2010/main" val="11209937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094339-AB19-420E-A134-CEBF33CDE7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610366"/>
            <a:ext cx="5048250" cy="895349"/>
          </a:xfrm>
        </p:spPr>
        <p:txBody>
          <a:bodyPr/>
          <a:lstStyle/>
          <a:p>
            <a:pPr algn="ctr"/>
            <a:r>
              <a:rPr lang="pt-BR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States</a:t>
            </a:r>
            <a:r>
              <a:rPr lang="pt-B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pt-B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aggregation</a:t>
            </a:r>
            <a:r>
              <a:rPr lang="pt-B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pt-B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matter</a:t>
            </a:r>
            <a:endParaRPr lang="pt-B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Imagem 4" descr="Uma imagem contendo garrafa&#10;&#10;Descrição gerada automaticamente">
            <a:extLst>
              <a:ext uri="{FF2B5EF4-FFF2-40B4-BE49-F238E27FC236}">
                <a16:creationId xmlns:a16="http://schemas.microsoft.com/office/drawing/2014/main" id="{614FF3B0-2730-41A4-A378-C28C7837B50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0955" y="1911204"/>
            <a:ext cx="9010089" cy="35615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4740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094339-AB19-420E-A134-CEBF33CDE7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250" y="323852"/>
            <a:ext cx="5048250" cy="895349"/>
          </a:xfrm>
        </p:spPr>
        <p:txBody>
          <a:bodyPr/>
          <a:lstStyle/>
          <a:p>
            <a:r>
              <a:rPr lang="pt-B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Solids</a:t>
            </a:r>
            <a:endParaRPr lang="pt-B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3509B82-39E9-4F97-BF38-A5C71C886FF0}"/>
              </a:ext>
            </a:extLst>
          </p:cNvPr>
          <p:cNvSpPr txBox="1"/>
          <p:nvPr/>
        </p:nvSpPr>
        <p:spPr>
          <a:xfrm>
            <a:off x="476250" y="1584969"/>
            <a:ext cx="9200013" cy="36880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pt-B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properties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solids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are:</a:t>
            </a:r>
          </a:p>
          <a:p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pt-B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mass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>
              <a:lnSpc>
                <a:spcPct val="150000"/>
              </a:lnSpc>
            </a:pPr>
            <a:r>
              <a:rPr lang="pt-B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take up a </a:t>
            </a:r>
            <a:r>
              <a:rPr lang="pt-B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place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pt-B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space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>
              <a:lnSpc>
                <a:spcPct val="150000"/>
              </a:lnSpc>
            </a:pPr>
            <a:r>
              <a:rPr lang="pt-B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pt-B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definite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volume that does </a:t>
            </a:r>
            <a:r>
              <a:rPr lang="pt-B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not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change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>
              <a:lnSpc>
                <a:spcPct val="150000"/>
              </a:lnSpc>
            </a:pPr>
            <a:r>
              <a:rPr lang="pt-B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cannot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change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their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shape </a:t>
            </a:r>
            <a:r>
              <a:rPr lang="pt-B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easily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6" name="Imagem 5" descr="Uma imagem contendo recipiente, vidro, caneca, copo&#10;&#10;Descrição gerada automaticamente">
            <a:extLst>
              <a:ext uri="{FF2B5EF4-FFF2-40B4-BE49-F238E27FC236}">
                <a16:creationId xmlns:a16="http://schemas.microsoft.com/office/drawing/2014/main" id="{521BD186-A02C-407E-B405-5F43ED3AF0E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9862" y="1325295"/>
            <a:ext cx="3181563" cy="3947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777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 descr="Uma imagem contendo colar, desenho&#10;&#10;Descrição gerada automaticamente">
            <a:extLst>
              <a:ext uri="{FF2B5EF4-FFF2-40B4-BE49-F238E27FC236}">
                <a16:creationId xmlns:a16="http://schemas.microsoft.com/office/drawing/2014/main" id="{EC146946-688E-4362-B298-A3F56F6119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9695" y="1770136"/>
            <a:ext cx="4749706" cy="3847261"/>
          </a:xfrm>
          <a:prstGeom prst="rect">
            <a:avLst/>
          </a:prstGeom>
        </p:spPr>
      </p:pic>
      <p:pic>
        <p:nvPicPr>
          <p:cNvPr id="8" name="Imagem 7" descr="Uma imagem contendo água, pequeno, mesa, vidro&#10;&#10;Descrição gerada automaticamente">
            <a:extLst>
              <a:ext uri="{FF2B5EF4-FFF2-40B4-BE49-F238E27FC236}">
                <a16:creationId xmlns:a16="http://schemas.microsoft.com/office/drawing/2014/main" id="{1136EF74-2FCB-485B-9A22-DE741FEB716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2599" y="1142692"/>
            <a:ext cx="4096745" cy="307581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34763625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094339-AB19-420E-A134-CEBF33CDE7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250" y="323852"/>
            <a:ext cx="5048250" cy="895349"/>
          </a:xfrm>
        </p:spPr>
        <p:txBody>
          <a:bodyPr/>
          <a:lstStyle/>
          <a:p>
            <a:r>
              <a:rPr lang="pt-BR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Liquids</a:t>
            </a:r>
            <a:endParaRPr lang="pt-B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6089526D-19E0-4A9F-9810-B8572BA7549D}"/>
              </a:ext>
            </a:extLst>
          </p:cNvPr>
          <p:cNvSpPr txBox="1"/>
          <p:nvPr/>
        </p:nvSpPr>
        <p:spPr>
          <a:xfrm>
            <a:off x="476250" y="1423918"/>
            <a:ext cx="7465325" cy="43237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pt-B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properties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liquids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are:</a:t>
            </a:r>
          </a:p>
          <a:p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pt-B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mass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lnSpc>
                <a:spcPct val="150000"/>
              </a:lnSpc>
            </a:pPr>
            <a:r>
              <a:rPr lang="pt-B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take up a </a:t>
            </a:r>
            <a:r>
              <a:rPr lang="pt-B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place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pt-B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space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lnSpc>
                <a:spcPct val="150000"/>
              </a:lnSpc>
            </a:pPr>
            <a:r>
              <a:rPr lang="pt-B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pt-B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definite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volume that does </a:t>
            </a:r>
            <a:r>
              <a:rPr lang="pt-B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not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change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lnSpc>
                <a:spcPct val="150000"/>
              </a:lnSpc>
            </a:pPr>
            <a:r>
              <a:rPr lang="pt-B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flow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lnSpc>
                <a:spcPct val="150000"/>
              </a:lnSpc>
            </a:pPr>
            <a:r>
              <a:rPr lang="pt-B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take </a:t>
            </a:r>
            <a:r>
              <a:rPr lang="pt-B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shape </a:t>
            </a:r>
            <a:r>
              <a:rPr lang="pt-B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their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container.</a:t>
            </a:r>
          </a:p>
        </p:txBody>
      </p:sp>
      <p:pic>
        <p:nvPicPr>
          <p:cNvPr id="8" name="Imagem 7" descr="Uma imagem contendo recipiente, vidro, caneca, mesa&#10;&#10;Descrição gerada automaticamente">
            <a:extLst>
              <a:ext uri="{FF2B5EF4-FFF2-40B4-BE49-F238E27FC236}">
                <a16:creationId xmlns:a16="http://schemas.microsoft.com/office/drawing/2014/main" id="{72BA6F22-D6E3-46EF-A842-66941DD9642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44778" y="1495373"/>
            <a:ext cx="2856647" cy="3867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13060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0B8110FE-F220-4AD6-9E96-F1C63726E2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9962" y="1685499"/>
            <a:ext cx="3743130" cy="3487002"/>
          </a:xfrm>
          <a:prstGeom prst="rect">
            <a:avLst/>
          </a:prstGeom>
        </p:spPr>
      </p:pic>
      <p:pic>
        <p:nvPicPr>
          <p:cNvPr id="6" name="Imagem 5" descr="Recipiente de vidro&#10;&#10;Descrição gerada automaticamente">
            <a:extLst>
              <a:ext uri="{FF2B5EF4-FFF2-40B4-BE49-F238E27FC236}">
                <a16:creationId xmlns:a16="http://schemas.microsoft.com/office/drawing/2014/main" id="{BD8B317C-4F3C-477E-9BB1-084A89EDFA8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3170" y="1535000"/>
            <a:ext cx="4897129" cy="334275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9767788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094339-AB19-420E-A134-CEBF33CDE7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250" y="323852"/>
            <a:ext cx="5048250" cy="895349"/>
          </a:xfrm>
        </p:spPr>
        <p:txBody>
          <a:bodyPr/>
          <a:lstStyle/>
          <a:p>
            <a:r>
              <a:rPr lang="pt-B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Gases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724947B-8E29-4933-B4CD-10D5E5DF2394}"/>
              </a:ext>
            </a:extLst>
          </p:cNvPr>
          <p:cNvSpPr txBox="1"/>
          <p:nvPr/>
        </p:nvSpPr>
        <p:spPr>
          <a:xfrm>
            <a:off x="476250" y="1624084"/>
            <a:ext cx="8749637" cy="44579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pt-B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properties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gases are:</a:t>
            </a:r>
          </a:p>
          <a:p>
            <a:pPr algn="just">
              <a:lnSpc>
                <a:spcPct val="150000"/>
              </a:lnSpc>
            </a:pPr>
            <a:endParaRPr lang="pt-B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pt-B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mass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>
              <a:lnSpc>
                <a:spcPct val="150000"/>
              </a:lnSpc>
            </a:pPr>
            <a:r>
              <a:rPr lang="pt-B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take up a </a:t>
            </a:r>
            <a:r>
              <a:rPr lang="pt-B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place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pt-B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space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>
              <a:lnSpc>
                <a:spcPct val="150000"/>
              </a:lnSpc>
            </a:pPr>
            <a:r>
              <a:rPr lang="pt-B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take up </a:t>
            </a:r>
            <a:r>
              <a:rPr lang="pt-B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all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available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space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>
              <a:lnSpc>
                <a:spcPct val="150000"/>
              </a:lnSpc>
            </a:pPr>
            <a:r>
              <a:rPr lang="pt-B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take </a:t>
            </a:r>
            <a:r>
              <a:rPr lang="pt-B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shape </a:t>
            </a:r>
            <a:r>
              <a:rPr lang="pt-B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their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container;</a:t>
            </a:r>
          </a:p>
          <a:p>
            <a:pPr algn="just">
              <a:lnSpc>
                <a:spcPct val="150000"/>
              </a:lnSpc>
            </a:pPr>
            <a:r>
              <a:rPr lang="pt-B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mix </a:t>
            </a:r>
            <a:r>
              <a:rPr lang="pt-B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readily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gases;</a:t>
            </a:r>
          </a:p>
          <a:p>
            <a:pPr algn="just">
              <a:lnSpc>
                <a:spcPct val="150000"/>
              </a:lnSpc>
            </a:pPr>
            <a:r>
              <a:rPr lang="pt-B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compress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into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pt-B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small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space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thet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expand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6" name="Imagem 5" descr="Uma imagem contendo vidro, desenho, atletismo&#10;&#10;Descrição gerada automaticamente">
            <a:extLst>
              <a:ext uri="{FF2B5EF4-FFF2-40B4-BE49-F238E27FC236}">
                <a16:creationId xmlns:a16="http://schemas.microsoft.com/office/drawing/2014/main" id="{9D1B552E-1C80-4F36-A6D6-6D1709F4BC2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0938" y="1516215"/>
            <a:ext cx="2640487" cy="3717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25193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Uma imagem contendo água, ao ar livre, oceano, andando de&#10;&#10;Descrição gerada automaticamente">
            <a:extLst>
              <a:ext uri="{FF2B5EF4-FFF2-40B4-BE49-F238E27FC236}">
                <a16:creationId xmlns:a16="http://schemas.microsoft.com/office/drawing/2014/main" id="{CC023191-F0C6-4A87-96F5-39AC168563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213" y="1665025"/>
            <a:ext cx="4420306" cy="2941093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pic>
        <p:nvPicPr>
          <p:cNvPr id="6" name="Imagem 5" descr="Uma imagem contendo ao ar livre, voando, azul, grande&#10;&#10;Descrição gerada automaticamente">
            <a:extLst>
              <a:ext uri="{FF2B5EF4-FFF2-40B4-BE49-F238E27FC236}">
                <a16:creationId xmlns:a16="http://schemas.microsoft.com/office/drawing/2014/main" id="{32C2B610-4E39-4540-B4DF-5EF39D335AB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8481" y="2152500"/>
            <a:ext cx="4097600" cy="3071180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20086733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094339-AB19-420E-A134-CEBF33CDE7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3420" y="665046"/>
            <a:ext cx="5048250" cy="895349"/>
          </a:xfrm>
        </p:spPr>
        <p:txBody>
          <a:bodyPr/>
          <a:lstStyle/>
          <a:p>
            <a:r>
              <a:rPr lang="pt-BR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Don’t</a:t>
            </a:r>
            <a:r>
              <a:rPr lang="pt-B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</a:t>
            </a:r>
            <a:r>
              <a:rPr lang="pt-B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confused</a:t>
            </a:r>
            <a:r>
              <a:rPr lang="pt-B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about</a:t>
            </a:r>
            <a:r>
              <a:rPr lang="pt-B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endParaRPr lang="pt-B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920E235D-D3D3-4675-AE0D-6489274C03A3}"/>
              </a:ext>
            </a:extLst>
          </p:cNvPr>
          <p:cNvSpPr txBox="1"/>
          <p:nvPr/>
        </p:nvSpPr>
        <p:spPr>
          <a:xfrm>
            <a:off x="353420" y="1705970"/>
            <a:ext cx="10905983" cy="38928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Molecules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are </a:t>
            </a:r>
            <a:r>
              <a:rPr lang="pt-B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very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small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pt-B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any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small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piece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matter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pt-B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thousand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millions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molecules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>
              <a:lnSpc>
                <a:spcPct val="150000"/>
              </a:lnSpc>
            </a:pPr>
            <a:r>
              <a:rPr lang="pt-B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Molecules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pt-B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not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expand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compresse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pt-B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molecules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move </a:t>
            </a:r>
            <a:r>
              <a:rPr lang="pt-B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away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approach;</a:t>
            </a:r>
          </a:p>
          <a:p>
            <a:pPr algn="just">
              <a:lnSpc>
                <a:spcPct val="150000"/>
              </a:lnSpc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pt-B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speed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molecules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does </a:t>
            </a:r>
            <a:r>
              <a:rPr lang="pt-B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not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change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temperature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does </a:t>
            </a:r>
            <a:r>
              <a:rPr lang="pt-B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not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change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5621008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lano nacional de educação (1)[2830] [Somente leitura]" id="{A676AA8F-7211-4C18-B804-5B5962B1C434}" vid="{C70627E5-6B37-4E5B-9FCF-980666C218AB}"/>
    </a:ext>
  </a:extLst>
</a:theme>
</file>

<file path=ppt/theme/theme2.xml><?xml version="1.0" encoding="utf-8"?>
<a:theme xmlns:a="http://schemas.openxmlformats.org/drawingml/2006/main" name="Personalizar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lano nacional de educação (1)[2830] [Somente leitura]" id="{A676AA8F-7211-4C18-B804-5B5962B1C434}" vid="{14D3D628-40B3-46DA-B3AD-E0FAFA6F8DC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SLIDE IFRN 2018</Template>
  <TotalTime>152</TotalTime>
  <Words>353</Words>
  <Application>Microsoft Office PowerPoint</Application>
  <PresentationFormat>Widescreen</PresentationFormat>
  <Paragraphs>44</Paragraphs>
  <Slides>12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12</vt:i4>
      </vt:variant>
    </vt:vector>
  </HeadingPairs>
  <TitlesOfParts>
    <vt:vector size="18" baseType="lpstr">
      <vt:lpstr>Arial</vt:lpstr>
      <vt:lpstr>Calibri</vt:lpstr>
      <vt:lpstr>Perpetua Titling MT</vt:lpstr>
      <vt:lpstr>Times New Roman</vt:lpstr>
      <vt:lpstr>Tema do Office</vt:lpstr>
      <vt:lpstr>Personalizar design</vt:lpstr>
      <vt:lpstr>States of aggregation of matter</vt:lpstr>
      <vt:lpstr>States of aggregation of matter</vt:lpstr>
      <vt:lpstr>Solids</vt:lpstr>
      <vt:lpstr>Apresentação do PowerPoint</vt:lpstr>
      <vt:lpstr>Liquids</vt:lpstr>
      <vt:lpstr>Apresentação do PowerPoint</vt:lpstr>
      <vt:lpstr>Gases</vt:lpstr>
      <vt:lpstr>Apresentação do PowerPoint</vt:lpstr>
      <vt:lpstr>Don’t be confused about this</vt:lpstr>
      <vt:lpstr>Questions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States of aggregation of matter</dc:title>
  <dc:creator>Kelly Medeiros</dc:creator>
  <cp:lastModifiedBy>Kelly Medeiros</cp:lastModifiedBy>
  <cp:revision>10</cp:revision>
  <dcterms:created xsi:type="dcterms:W3CDTF">2019-11-18T10:01:11Z</dcterms:created>
  <dcterms:modified xsi:type="dcterms:W3CDTF">2019-11-18T15:56:44Z</dcterms:modified>
</cp:coreProperties>
</file>