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sldIdLst>
    <p:sldId id="266" r:id="rId3"/>
    <p:sldId id="257" r:id="rId4"/>
    <p:sldId id="272" r:id="rId5"/>
    <p:sldId id="262" r:id="rId6"/>
    <p:sldId id="267" r:id="rId7"/>
    <p:sldId id="284" r:id="rId8"/>
    <p:sldId id="259" r:id="rId9"/>
    <p:sldId id="285" r:id="rId10"/>
    <p:sldId id="273" r:id="rId11"/>
    <p:sldId id="274" r:id="rId12"/>
    <p:sldId id="276" r:id="rId13"/>
    <p:sldId id="288" r:id="rId14"/>
    <p:sldId id="286" r:id="rId15"/>
    <p:sldId id="287" r:id="rId16"/>
    <p:sldId id="275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0" d="100"/>
          <a:sy n="60" d="100"/>
        </p:scale>
        <p:origin x="-274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C7331E0-CD35-4B85-BAC4-290262BC1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313B53-A9CC-4BED-8445-F339516459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781B69C-09A5-4FFA-9D75-AD0D446482DF}" type="datetimeFigureOut">
              <a:rPr lang="pt-BR"/>
              <a:pPr>
                <a:defRPr/>
              </a:pPr>
              <a:t>13/08/2020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EAAEDE4-257D-4509-A437-09248E400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46554BF-A7E6-49C6-8371-250C15DE2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8594B4-3461-42A0-B3DC-FA8133B4DA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D917C2-63DF-49A8-980B-EB77E4B35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818CC9-F929-4F28-915E-A608C937DBB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1E3909E-B72E-42A1-A08A-F81CA846D8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FA7D359F-96A7-43A5-8976-14E0E9F348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D940345D-6FA6-4733-A64C-C33CFD86B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651EF6-D58A-4213-96B9-40E61FEA6001}" type="slidenum">
              <a:rPr lang="pt-BR" altLang="en-US"/>
              <a:pPr/>
              <a:t>13</a:t>
            </a:fld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5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7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>
            <a:extLst>
              <a:ext uri="{FF2B5EF4-FFF2-40B4-BE49-F238E27FC236}">
                <a16:creationId xmlns:a16="http://schemas.microsoft.com/office/drawing/2014/main" id="{E703A58E-FC4B-4043-9DB8-0AA8394D35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F199F6A8-9594-4B9A-B9C9-162B52507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gif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FEFC9911-1780-4C05-864B-651B823B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420938"/>
            <a:ext cx="17287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CaixaDeTexto 4">
            <a:extLst>
              <a:ext uri="{FF2B5EF4-FFF2-40B4-BE49-F238E27FC236}">
                <a16:creationId xmlns:a16="http://schemas.microsoft.com/office/drawing/2014/main" id="{CF3986C5-665D-4DE6-B6DF-C4ECB80E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5661025"/>
            <a:ext cx="5005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Professor(a): Mayara Sousa</a:t>
            </a:r>
            <a:endParaRPr lang="pt-BR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pt-BR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pt-BR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pt-BR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ítulo 1">
            <a:extLst>
              <a:ext uri="{FF2B5EF4-FFF2-40B4-BE49-F238E27FC236}">
                <a16:creationId xmlns:a16="http://schemas.microsoft.com/office/drawing/2014/main" id="{7219B801-5517-4859-A158-98FA9A993DC5}"/>
              </a:ext>
            </a:extLst>
          </p:cNvPr>
          <p:cNvSpPr txBox="1">
            <a:spLocks/>
          </p:cNvSpPr>
          <p:nvPr/>
        </p:nvSpPr>
        <p:spPr bwMode="auto">
          <a:xfrm>
            <a:off x="395288" y="3567113"/>
            <a:ext cx="8170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AND MIXTURES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347070D8-6B4E-4B1D-97E3-F19DAA09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16063"/>
            <a:ext cx="83534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MIXTURE CLASSIFICATION</a:t>
            </a:r>
          </a:p>
          <a:p>
            <a:pPr algn="just"/>
            <a:endParaRPr lang="pt-B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PHASE: 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uma mistura, é cada uma das porções que apresenta aspecto homogêneo ou uniforme.</a:t>
            </a:r>
          </a:p>
          <a:p>
            <a:pPr algn="just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MIXTURE: 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toda mistura que apresenta uma única fase.</a:t>
            </a:r>
          </a:p>
          <a:p>
            <a:pPr algn="just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MIXTURE: 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toda mistura que apresenta pelo menos duas fases. </a:t>
            </a:r>
            <a:endParaRPr lang="pt-B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D65F62-14E5-4601-9CA5-B7BA098841B1}"/>
              </a:ext>
            </a:extLst>
          </p:cNvPr>
          <p:cNvSpPr/>
          <p:nvPr/>
        </p:nvSpPr>
        <p:spPr>
          <a:xfrm>
            <a:off x="652463" y="722313"/>
            <a:ext cx="792162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Homogeneous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mixtures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não é possível distinguir os componentes da mistura, mesmo observando ao microscópio. </a:t>
            </a:r>
          </a:p>
          <a:p>
            <a:pPr marL="285750" indent="-285750" algn="just">
              <a:buFont typeface="Wingdings" pitchFamily="2" charset="2"/>
              <a:buChar char="v"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8">
            <a:extLst>
              <a:ext uri="{FF2B5EF4-FFF2-40B4-BE49-F238E27FC236}">
                <a16:creationId xmlns:a16="http://schemas.microsoft.com/office/drawing/2014/main" id="{79AAF09A-E5AD-4A7D-BF68-DD621106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28775"/>
            <a:ext cx="562927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">
            <a:extLst>
              <a:ext uri="{FF2B5EF4-FFF2-40B4-BE49-F238E27FC236}">
                <a16:creationId xmlns:a16="http://schemas.microsoft.com/office/drawing/2014/main" id="{52A8C078-899E-4A03-9D85-B011446A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29013"/>
            <a:ext cx="4154487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CaixaDeTexto 3">
            <a:extLst>
              <a:ext uri="{FF2B5EF4-FFF2-40B4-BE49-F238E27FC236}">
                <a16:creationId xmlns:a16="http://schemas.microsoft.com/office/drawing/2014/main" id="{249CED8E-8D42-4E1C-8EDE-B208CA04C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6223000"/>
            <a:ext cx="350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ÁGUA + SAL</a:t>
            </a:r>
          </a:p>
        </p:txBody>
      </p:sp>
      <p:sp>
        <p:nvSpPr>
          <p:cNvPr id="13318" name="AutoShape 11" descr="Resultado de imagem para AGUA E SAL MISTURAS">
            <a:extLst>
              <a:ext uri="{FF2B5EF4-FFF2-40B4-BE49-F238E27FC236}">
                <a16:creationId xmlns:a16="http://schemas.microsoft.com/office/drawing/2014/main" id="{819F91A3-FC92-479E-ABA7-688BA5765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19" name="Picture 12">
            <a:extLst>
              <a:ext uri="{FF2B5EF4-FFF2-40B4-BE49-F238E27FC236}">
                <a16:creationId xmlns:a16="http://schemas.microsoft.com/office/drawing/2014/main" id="{ECA45949-684A-4C52-8205-17C7536E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29013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CaixaDeTexto 14">
            <a:extLst>
              <a:ext uri="{FF2B5EF4-FFF2-40B4-BE49-F238E27FC236}">
                <a16:creationId xmlns:a16="http://schemas.microsoft.com/office/drawing/2014/main" id="{35E32EE2-A20B-4B84-B6D3-BB924B29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6300788"/>
            <a:ext cx="350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ÁGUA + ÁLCOOL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DE8A57B4-26EB-41D7-A98F-3B74D640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Mixtures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é possível distinguir, à vista os diferentes componentes que a constituem.</a:t>
            </a:r>
          </a:p>
          <a:p>
            <a:endParaRPr lang="pt-BR" altLang="en-US" sz="2400"/>
          </a:p>
        </p:txBody>
      </p:sp>
      <p:sp>
        <p:nvSpPr>
          <p:cNvPr id="14339" name="AutoShape 2" descr="Resultado de imagem para misturas heterogeneas">
            <a:extLst>
              <a:ext uri="{FF2B5EF4-FFF2-40B4-BE49-F238E27FC236}">
                <a16:creationId xmlns:a16="http://schemas.microsoft.com/office/drawing/2014/main" id="{886EE64B-44F0-4DC4-838C-FA5D0349E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AF2A787B-DE61-43F4-B2F4-00A1AA1E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76463"/>
            <a:ext cx="446563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1A195EC5-053B-494B-9340-72D8A08F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405188"/>
            <a:ext cx="3871912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CaixaDeTexto 5">
            <a:extLst>
              <a:ext uri="{FF2B5EF4-FFF2-40B4-BE49-F238E27FC236}">
                <a16:creationId xmlns:a16="http://schemas.microsoft.com/office/drawing/2014/main" id="{5593EAFD-5DA5-4D92-A6B7-81C9EED2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6305550"/>
            <a:ext cx="350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ÁGUA + GASOLINA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6FBA66-E059-4E8C-ABEE-C2AF812BBB5B}"/>
              </a:ext>
            </a:extLst>
          </p:cNvPr>
          <p:cNvSpPr txBox="1"/>
          <p:nvPr/>
        </p:nvSpPr>
        <p:spPr>
          <a:xfrm>
            <a:off x="539750" y="620713"/>
            <a:ext cx="813593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FIXAR...</a:t>
            </a: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CLASSIFICAR AS SEGUINTES MISTURAS EM INGLÊS (FASES, ASPECTO VISUAL E COMPONENTES):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Água, gelo e açúcar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Água, óleo e areia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Água e óleo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Água e gasolina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D307B9-82F3-482A-BDFD-57880F1CD1C8}"/>
              </a:ext>
            </a:extLst>
          </p:cNvPr>
          <p:cNvSpPr txBox="1"/>
          <p:nvPr/>
        </p:nvSpPr>
        <p:spPr>
          <a:xfrm>
            <a:off x="539750" y="3808413"/>
            <a:ext cx="8459788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ANSWERS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Two phases: water and ice; Two components: water and sugar.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Three phases: water, oil and sand; Heterogeneous mixture; Three components: sand and water. 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Two phases: water and oil; Heterogeneous mixture; Two components.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Two phases: water and gasoline; Heterogeneous mixture; Two components.</a:t>
            </a:r>
            <a:endParaRPr lang="pt-BR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2">
            <a:extLst>
              <a:ext uri="{FF2B5EF4-FFF2-40B4-BE49-F238E27FC236}">
                <a16:creationId xmlns:a16="http://schemas.microsoft.com/office/drawing/2014/main" id="{1490FF30-FCD1-4503-BEB8-52ED280F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8135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As substâncias químicas podem ser classificadas em simples ou compostas. Indique a alternativa que apresenta três substâncias simples e duas compostas, respectivamente.</a:t>
            </a:r>
          </a:p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O, Hg, HI, Fe,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Au, 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HCl, NaCl,</a:t>
            </a:r>
          </a:p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S, 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Cu,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e) Au, Ag, Cl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pt-BR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CaixaDeTexto 3">
            <a:extLst>
              <a:ext uri="{FF2B5EF4-FFF2-40B4-BE49-F238E27FC236}">
                <a16:creationId xmlns:a16="http://schemas.microsoft.com/office/drawing/2014/main" id="{D939EB2D-B9D8-4C2D-9C61-6C1C0300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49725"/>
            <a:ext cx="8353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c).  </a:t>
            </a:r>
          </a:p>
          <a:p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substances : (S, O2, O3).  </a:t>
            </a:r>
          </a:p>
          <a:p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Substances(CH</a:t>
            </a:r>
            <a:r>
              <a:rPr lang="pt-BR" altLang="en-US" sz="2400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pt-BR" altLang="en-US" sz="2400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pt-BR" altLang="en-US" sz="2400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altLang="en-US" sz="2400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pt-BR" altLang="en-US" sz="2400" baseline="-25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NaCl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4230CCCE-69E5-479C-9F88-2FD602C4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280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leite </a:t>
            </a:r>
            <a:r>
              <a:rPr lang="pt-BR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é homogêneo ou heterogêneo?</a:t>
            </a:r>
          </a:p>
          <a:p>
            <a:endParaRPr lang="pt-BR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3B1AB1-C7D7-42F2-AAE7-7132C933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88" y="1250950"/>
            <a:ext cx="2684462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67A029-073F-4C1A-BA17-1C375F22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613150"/>
            <a:ext cx="3970338" cy="29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Imagem 5">
            <a:extLst>
              <a:ext uri="{FF2B5EF4-FFF2-40B4-BE49-F238E27FC236}">
                <a16:creationId xmlns:a16="http://schemas.microsoft.com/office/drawing/2014/main" id="{F6A2353A-956B-44D9-A1A6-6578C9394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9850"/>
            <a:ext cx="34956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14850FD-A5A3-4C93-8639-1501BD34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34499" r="54961" b="24571"/>
          <a:stretch>
            <a:fillRect/>
          </a:stretch>
        </p:blipFill>
        <p:spPr bwMode="auto">
          <a:xfrm>
            <a:off x="611188" y="836613"/>
            <a:ext cx="7847012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A57051-9E80-4E90-AA66-5A6B82E4F2AB}"/>
              </a:ext>
            </a:extLst>
          </p:cNvPr>
          <p:cNvSpPr txBox="1"/>
          <p:nvPr/>
        </p:nvSpPr>
        <p:spPr>
          <a:xfrm>
            <a:off x="611188" y="5507038"/>
            <a:ext cx="82819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rgbClr val="00B050"/>
              </a:buClr>
              <a:buSzPct val="120000"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Portanto, o 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leite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 considerado uma </a:t>
            </a:r>
            <a:r>
              <a:rPr lang="pt-BR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heterogeneous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6F38955-BF13-4216-80B9-FDAB96684599}"/>
              </a:ext>
            </a:extLst>
          </p:cNvPr>
          <p:cNvSpPr txBox="1">
            <a:spLocks/>
          </p:cNvSpPr>
          <p:nvPr/>
        </p:nvSpPr>
        <p:spPr>
          <a:xfrm>
            <a:off x="398463" y="692150"/>
            <a:ext cx="842486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MISCIBLE AND IMISCABLE SUBSTANCES</a:t>
            </a:r>
          </a:p>
          <a:p>
            <a:pPr marL="0" indent="0" algn="ctr">
              <a:buFont typeface="Arial" charset="0"/>
              <a:buNone/>
              <a:defRPr/>
            </a:pPr>
            <a:endParaRPr lang="pt-BR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Miscible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é a capacidade de duas ou mais substâncias    líquidas se misturarem entre si, apresentando aspecto monofásico.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C5D4F418-E7F8-4979-BE53-A56054D8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9"/>
          <a:stretch>
            <a:fillRect/>
          </a:stretch>
        </p:blipFill>
        <p:spPr bwMode="auto">
          <a:xfrm>
            <a:off x="1593850" y="2771775"/>
            <a:ext cx="52562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tângulo 3">
            <a:extLst>
              <a:ext uri="{FF2B5EF4-FFF2-40B4-BE49-F238E27FC236}">
                <a16:creationId xmlns:a16="http://schemas.microsoft.com/office/drawing/2014/main" id="{4A1813DE-AB58-4DE1-A650-A55207B5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61610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Fonte:photo-physics-miscible-liquids-1-of.html&amp;psig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BA874461-C4C1-46D6-822A-BC11E84EBBB9}"/>
              </a:ext>
            </a:extLst>
          </p:cNvPr>
          <p:cNvSpPr txBox="1">
            <a:spLocks/>
          </p:cNvSpPr>
          <p:nvPr/>
        </p:nvSpPr>
        <p:spPr bwMode="auto">
          <a:xfrm>
            <a:off x="395288" y="903288"/>
            <a:ext cx="86328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Imiscible liquid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Quando duas substâncias </a:t>
            </a:r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são insolúveis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elas formam fases separadas quando são misturadas, ou seja, não se misturam.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D2D89-4AB4-4C66-A645-075DC6E1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43125"/>
            <a:ext cx="3673475" cy="416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tângulo 3">
            <a:extLst>
              <a:ext uri="{FF2B5EF4-FFF2-40B4-BE49-F238E27FC236}">
                <a16:creationId xmlns:a16="http://schemas.microsoft.com/office/drawing/2014/main" id="{7D973D87-202A-4BF3-A6F8-B040C2D6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303963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Fonte:photo-physics-miscible-liquids-1-of.html&amp;psig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>
            <a:extLst>
              <a:ext uri="{FF2B5EF4-FFF2-40B4-BE49-F238E27FC236}">
                <a16:creationId xmlns:a16="http://schemas.microsoft.com/office/drawing/2014/main" id="{EC21E560-BF36-425E-82E0-6D0C7D9B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84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MIXING SEPARATION PROCESS</a:t>
            </a:r>
          </a:p>
        </p:txBody>
      </p:sp>
      <p:sp>
        <p:nvSpPr>
          <p:cNvPr id="21507" name="Retângulo 2">
            <a:extLst>
              <a:ext uri="{FF2B5EF4-FFF2-40B4-BE49-F238E27FC236}">
                <a16:creationId xmlns:a16="http://schemas.microsoft.com/office/drawing/2014/main" id="{42BF4281-9304-4DD3-B5EA-282108C9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28775"/>
            <a:ext cx="7921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São as técnicas usadas para separar misturas, e que se fundamentam nas diferentes propriedades físicas das substâncias que constituem as misturas.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B000837-A6A5-44E3-979B-811EABCDB39A}"/>
              </a:ext>
            </a:extLst>
          </p:cNvPr>
          <p:cNvSpPr/>
          <p:nvPr/>
        </p:nvSpPr>
        <p:spPr>
          <a:xfrm>
            <a:off x="971550" y="3357563"/>
            <a:ext cx="77771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Para separar uma mistura devemos seguir os seguintes passos:</a:t>
            </a:r>
          </a:p>
          <a:p>
            <a:pPr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Verificar se é HOMO ou HETERO;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Verificar ESTADO FÍSICO;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Escolher o método.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F059FFC-C692-4FDB-84F4-B1AEBE1F6F54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7845425" cy="7921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PARA PENSAR!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CFC6146-CE74-4E9F-9AC4-1F7E47BEBB51}"/>
              </a:ext>
            </a:extLst>
          </p:cNvPr>
          <p:cNvSpPr txBox="1">
            <a:spLocks/>
          </p:cNvSpPr>
          <p:nvPr/>
        </p:nvSpPr>
        <p:spPr>
          <a:xfrm>
            <a:off x="611188" y="1268413"/>
            <a:ext cx="8229600" cy="45259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Vamos observar o mundo ao nosso redor e como ele é constituído...</a:t>
            </a:r>
          </a:p>
          <a:p>
            <a:pPr algn="just">
              <a:defRPr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Na piscina ou no mar, podemos observar a presença de água. Mas será que a água da piscina ou do mar são formadas somente por água? O que elas tem em comum? Que diferenças existem entre elas? Essas águas são substâncias puras ou misturas?</a:t>
            </a:r>
          </a:p>
          <a:p>
            <a:pPr algn="just">
              <a:defRPr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E o que é substância pura? O que é mistura? É possível separar os componentes de uma mistura?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964588F9-B6D5-4FBE-8018-97EA494B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33711" r="29723" b="12302"/>
          <a:stretch>
            <a:fillRect/>
          </a:stretch>
        </p:blipFill>
        <p:spPr bwMode="auto">
          <a:xfrm>
            <a:off x="539750" y="630238"/>
            <a:ext cx="8135938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176BC9F2-1E81-4761-8E6B-CEB27A30A24C}"/>
              </a:ext>
            </a:extLst>
          </p:cNvPr>
          <p:cNvSpPr txBox="1">
            <a:spLocks/>
          </p:cNvSpPr>
          <p:nvPr/>
        </p:nvSpPr>
        <p:spPr bwMode="auto">
          <a:xfrm>
            <a:off x="1093788" y="708025"/>
            <a:ext cx="7756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MATERIALS MADE OF?</a:t>
            </a:r>
          </a:p>
        </p:txBody>
      </p:sp>
      <p:sp>
        <p:nvSpPr>
          <p:cNvPr id="5" name="Seta em curva para a direita 4">
            <a:extLst>
              <a:ext uri="{FF2B5EF4-FFF2-40B4-BE49-F238E27FC236}">
                <a16:creationId xmlns:a16="http://schemas.microsoft.com/office/drawing/2014/main" id="{587920C5-2E6F-48E6-955D-E1BE2928609E}"/>
              </a:ext>
            </a:extLst>
          </p:cNvPr>
          <p:cNvSpPr/>
          <p:nvPr/>
        </p:nvSpPr>
        <p:spPr>
          <a:xfrm>
            <a:off x="561975" y="836613"/>
            <a:ext cx="696913" cy="17256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CA9CDF-70B4-4925-ABD8-C2AE6DDB7616}"/>
              </a:ext>
            </a:extLst>
          </p:cNvPr>
          <p:cNvSpPr txBox="1"/>
          <p:nvPr/>
        </p:nvSpPr>
        <p:spPr>
          <a:xfrm>
            <a:off x="1763713" y="1408113"/>
            <a:ext cx="3857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falamos em substâncias, temos que lembrar que elas são compostas por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átoms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AE077BA-9F91-49E4-91AE-A1F5B2DE05A0}"/>
              </a:ext>
            </a:extLst>
          </p:cNvPr>
          <p:cNvCxnSpPr/>
          <p:nvPr/>
        </p:nvCxnSpPr>
        <p:spPr>
          <a:xfrm flipV="1">
            <a:off x="2700338" y="3476625"/>
            <a:ext cx="0" cy="131921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B5E29A1-C2EA-4988-823C-DB722CD012D3}"/>
              </a:ext>
            </a:extLst>
          </p:cNvPr>
          <p:cNvCxnSpPr/>
          <p:nvPr/>
        </p:nvCxnSpPr>
        <p:spPr>
          <a:xfrm flipH="1" flipV="1">
            <a:off x="4600575" y="2879725"/>
            <a:ext cx="865188" cy="7239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2C666136-69CB-4459-8335-1FDCF7AF1AEA}"/>
              </a:ext>
            </a:extLst>
          </p:cNvPr>
          <p:cNvSpPr txBox="1">
            <a:spLocks/>
          </p:cNvSpPr>
          <p:nvPr/>
        </p:nvSpPr>
        <p:spPr>
          <a:xfrm>
            <a:off x="5033963" y="4143375"/>
            <a:ext cx="3816350" cy="133191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Átomo é a estrutura que forma a matéria.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C63C56-BAEB-48A6-A488-F6F3926B3DA4}"/>
              </a:ext>
            </a:extLst>
          </p:cNvPr>
          <p:cNvSpPr txBox="1"/>
          <p:nvPr/>
        </p:nvSpPr>
        <p:spPr>
          <a:xfrm>
            <a:off x="730250" y="4471988"/>
            <a:ext cx="3455988" cy="200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Moléculas, são átomos iguais ou diferentes, que unem-se entre si, para a formação das mesmas.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4">
            <a:extLst>
              <a:ext uri="{FF2B5EF4-FFF2-40B4-BE49-F238E27FC236}">
                <a16:creationId xmlns:a16="http://schemas.microsoft.com/office/drawing/2014/main" id="{57DDDBD9-51F4-46BA-88DF-DB4FCDDE8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85750"/>
            <a:ext cx="583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</a:p>
        </p:txBody>
      </p:sp>
      <p:sp>
        <p:nvSpPr>
          <p:cNvPr id="6147" name="CaixaDeTexto 1">
            <a:extLst>
              <a:ext uri="{FF2B5EF4-FFF2-40B4-BE49-F238E27FC236}">
                <a16:creationId xmlns:a16="http://schemas.microsoft.com/office/drawing/2014/main" id="{522BD9E8-CD87-46A8-812D-94A646878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20938"/>
            <a:ext cx="684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CaixaDeTexto 5">
            <a:extLst>
              <a:ext uri="{FF2B5EF4-FFF2-40B4-BE49-F238E27FC236}">
                <a16:creationId xmlns:a16="http://schemas.microsoft.com/office/drawing/2014/main" id="{3CE62441-B0A9-4AD1-A470-888C0F2D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1960563"/>
            <a:ext cx="504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200"/>
              <a:t>+</a:t>
            </a:r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D4DA79D3-5798-4A09-B2F4-3806AA18D74B}"/>
              </a:ext>
            </a:extLst>
          </p:cNvPr>
          <p:cNvSpPr/>
          <p:nvPr/>
        </p:nvSpPr>
        <p:spPr>
          <a:xfrm>
            <a:off x="3790950" y="2047875"/>
            <a:ext cx="1008063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B6E3D90-FA07-457F-9640-772300CFCCF6}"/>
              </a:ext>
            </a:extLst>
          </p:cNvPr>
          <p:cNvSpPr/>
          <p:nvPr/>
        </p:nvSpPr>
        <p:spPr>
          <a:xfrm>
            <a:off x="5795963" y="1960563"/>
            <a:ext cx="720725" cy="7207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C936CED-6B36-4B41-A9A5-C1768324A2E7}"/>
              </a:ext>
            </a:extLst>
          </p:cNvPr>
          <p:cNvSpPr/>
          <p:nvPr/>
        </p:nvSpPr>
        <p:spPr>
          <a:xfrm>
            <a:off x="6327775" y="1960563"/>
            <a:ext cx="719138" cy="7207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E32D18A-B261-4E6D-AB4A-0512EE0A800F}"/>
              </a:ext>
            </a:extLst>
          </p:cNvPr>
          <p:cNvSpPr/>
          <p:nvPr/>
        </p:nvSpPr>
        <p:spPr>
          <a:xfrm>
            <a:off x="611188" y="36449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6153" name="CaixaDeTexto 10">
            <a:extLst>
              <a:ext uri="{FF2B5EF4-FFF2-40B4-BE49-F238E27FC236}">
                <a16:creationId xmlns:a16="http://schemas.microsoft.com/office/drawing/2014/main" id="{05F295DC-8271-4FE6-9879-0D6A5C24C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52850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200"/>
              <a:t>+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7709A74-5BC3-4CC7-967E-836FC00C4B11}"/>
              </a:ext>
            </a:extLst>
          </p:cNvPr>
          <p:cNvSpPr/>
          <p:nvPr/>
        </p:nvSpPr>
        <p:spPr>
          <a:xfrm>
            <a:off x="1692275" y="3644900"/>
            <a:ext cx="647700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6155" name="CaixaDeTexto 12">
            <a:extLst>
              <a:ext uri="{FF2B5EF4-FFF2-40B4-BE49-F238E27FC236}">
                <a16:creationId xmlns:a16="http://schemas.microsoft.com/office/drawing/2014/main" id="{2A33680C-60BE-4979-833B-8254052D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62375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200"/>
              <a:t>+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2C5D7DE-D5FE-4995-A4C9-1BEF620DA81D}"/>
              </a:ext>
            </a:extLst>
          </p:cNvPr>
          <p:cNvSpPr/>
          <p:nvPr/>
        </p:nvSpPr>
        <p:spPr>
          <a:xfrm>
            <a:off x="2916238" y="3644900"/>
            <a:ext cx="647700" cy="6477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</a:t>
            </a:r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8C91BC0C-3120-41AE-9801-888AD560FDA1}"/>
              </a:ext>
            </a:extLst>
          </p:cNvPr>
          <p:cNvSpPr/>
          <p:nvPr/>
        </p:nvSpPr>
        <p:spPr>
          <a:xfrm>
            <a:off x="3851275" y="3806825"/>
            <a:ext cx="1008063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665932A-F41A-42BF-9893-EFE34500B762}"/>
              </a:ext>
            </a:extLst>
          </p:cNvPr>
          <p:cNvSpPr/>
          <p:nvPr/>
        </p:nvSpPr>
        <p:spPr>
          <a:xfrm>
            <a:off x="5724525" y="3711575"/>
            <a:ext cx="719138" cy="719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D4C7E7-69F2-4A8A-A05D-BC2D67F7CE38}"/>
              </a:ext>
            </a:extLst>
          </p:cNvPr>
          <p:cNvSpPr/>
          <p:nvPr/>
        </p:nvSpPr>
        <p:spPr>
          <a:xfrm>
            <a:off x="6372225" y="3711575"/>
            <a:ext cx="720725" cy="719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3D6011C-2101-41D8-9FFA-D106FF06B8E4}"/>
              </a:ext>
            </a:extLst>
          </p:cNvPr>
          <p:cNvSpPr/>
          <p:nvPr/>
        </p:nvSpPr>
        <p:spPr>
          <a:xfrm>
            <a:off x="6084888" y="3238500"/>
            <a:ext cx="719137" cy="7207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FC64C9D-6417-4EF6-90DB-DDEC7012DB57}"/>
              </a:ext>
            </a:extLst>
          </p:cNvPr>
          <p:cNvSpPr/>
          <p:nvPr/>
        </p:nvSpPr>
        <p:spPr>
          <a:xfrm>
            <a:off x="755650" y="1885950"/>
            <a:ext cx="720725" cy="7207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C19C427-0F81-41FE-8A6F-F5FA99CE0F51}"/>
              </a:ext>
            </a:extLst>
          </p:cNvPr>
          <p:cNvSpPr/>
          <p:nvPr/>
        </p:nvSpPr>
        <p:spPr>
          <a:xfrm>
            <a:off x="1835150" y="1851025"/>
            <a:ext cx="720725" cy="719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H</a:t>
            </a:r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1AB1B97F-5433-43C6-B7AF-9D8E419169A8}"/>
              </a:ext>
            </a:extLst>
          </p:cNvPr>
          <p:cNvSpPr/>
          <p:nvPr/>
        </p:nvSpPr>
        <p:spPr>
          <a:xfrm rot="16200000">
            <a:off x="1796257" y="3579018"/>
            <a:ext cx="647700" cy="288766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64" name="CaixaDeTexto 21">
            <a:extLst>
              <a:ext uri="{FF2B5EF4-FFF2-40B4-BE49-F238E27FC236}">
                <a16:creationId xmlns:a16="http://schemas.microsoft.com/office/drawing/2014/main" id="{E6332EBF-87D7-4127-86C3-A0D84797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5932488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</a:p>
        </p:txBody>
      </p:sp>
      <p:sp>
        <p:nvSpPr>
          <p:cNvPr id="23" name="Chave esquerda 22">
            <a:extLst>
              <a:ext uri="{FF2B5EF4-FFF2-40B4-BE49-F238E27FC236}">
                <a16:creationId xmlns:a16="http://schemas.microsoft.com/office/drawing/2014/main" id="{2726A61D-2521-476E-AE2E-216FD266A3F5}"/>
              </a:ext>
            </a:extLst>
          </p:cNvPr>
          <p:cNvSpPr/>
          <p:nvPr/>
        </p:nvSpPr>
        <p:spPr>
          <a:xfrm rot="16200000">
            <a:off x="6407944" y="4020344"/>
            <a:ext cx="649287" cy="23463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66" name="CaixaDeTexto 23">
            <a:extLst>
              <a:ext uri="{FF2B5EF4-FFF2-40B4-BE49-F238E27FC236}">
                <a16:creationId xmlns:a16="http://schemas.microsoft.com/office/drawing/2014/main" id="{8EA0DFD2-93DA-4275-BAF4-5391E2C3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5907088"/>
            <a:ext cx="235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164" grpId="0"/>
      <p:bldP spid="23" grpId="0" animBg="1"/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AC387316-9EAE-4212-927C-BF70B7035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76250"/>
            <a:ext cx="8593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Sabendo disso, vamos aprender o que são elementos, substâncias pura e misturas.</a:t>
            </a:r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0BCBB944-3A7A-422F-B61A-5D51CF71F8ED}"/>
              </a:ext>
            </a:extLst>
          </p:cNvPr>
          <p:cNvSpPr/>
          <p:nvPr/>
        </p:nvSpPr>
        <p:spPr>
          <a:xfrm rot="5400000">
            <a:off x="3929857" y="2815431"/>
            <a:ext cx="998538" cy="53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" name="Retângulo 8">
            <a:extLst>
              <a:ext uri="{FF2B5EF4-FFF2-40B4-BE49-F238E27FC236}">
                <a16:creationId xmlns:a16="http://schemas.microsoft.com/office/drawing/2014/main" id="{75C9E6E5-63A3-4854-AC5F-5686D166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1989138"/>
            <a:ext cx="368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CHEMICAL ELEMENTS</a:t>
            </a:r>
          </a:p>
        </p:txBody>
      </p:sp>
      <p:sp>
        <p:nvSpPr>
          <p:cNvPr id="7173" name="Retângulo 9">
            <a:extLst>
              <a:ext uri="{FF2B5EF4-FFF2-40B4-BE49-F238E27FC236}">
                <a16:creationId xmlns:a16="http://schemas.microsoft.com/office/drawing/2014/main" id="{33D89E46-C8FA-4401-B887-353E804E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3865563"/>
            <a:ext cx="8342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Os elementos químicos são os constituintes básicos  de todas as substâncias. </a:t>
            </a: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seu estado mais simples.</a:t>
            </a: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tângulo 13">
            <a:extLst>
              <a:ext uri="{FF2B5EF4-FFF2-40B4-BE49-F238E27FC236}">
                <a16:creationId xmlns:a16="http://schemas.microsoft.com/office/drawing/2014/main" id="{810826A0-811A-47AD-B2D3-43CA3FCD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732463"/>
            <a:ext cx="356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Ex: H, C, O, N, Na, Al,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3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7173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1">
            <a:extLst>
              <a:ext uri="{FF2B5EF4-FFF2-40B4-BE49-F238E27FC236}">
                <a16:creationId xmlns:a16="http://schemas.microsoft.com/office/drawing/2014/main" id="{5E5B47AB-5567-434E-9C16-9EC2BE60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1204913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PURE SUBSTANCE</a:t>
            </a:r>
          </a:p>
        </p:txBody>
      </p:sp>
      <p:sp>
        <p:nvSpPr>
          <p:cNvPr id="8195" name="Retângulo 2">
            <a:extLst>
              <a:ext uri="{FF2B5EF4-FFF2-40B4-BE49-F238E27FC236}">
                <a16:creationId xmlns:a16="http://schemas.microsoft.com/office/drawing/2014/main" id="{78BA9637-8D21-4A2C-9823-B5AA9B26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63683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É uma combinação de átomos de elementos químicos iguais ou diferentes.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2">
            <a:extLst>
              <a:ext uri="{FF2B5EF4-FFF2-40B4-BE49-F238E27FC236}">
                <a16:creationId xmlns:a16="http://schemas.microsoft.com/office/drawing/2014/main" id="{C4FE5CE5-C0C7-424D-8832-98CE266C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503238"/>
            <a:ext cx="538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SUBSTANCES</a:t>
            </a:r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tângulo 3">
            <a:extLst>
              <a:ext uri="{FF2B5EF4-FFF2-40B4-BE49-F238E27FC236}">
                <a16:creationId xmlns:a16="http://schemas.microsoft.com/office/drawing/2014/main" id="{20D620AE-EA41-45F5-8B09-39B7D1205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1268413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SUBSTANCE</a:t>
            </a:r>
          </a:p>
        </p:txBody>
      </p:sp>
      <p:sp>
        <p:nvSpPr>
          <p:cNvPr id="9220" name="Retângulo 5">
            <a:extLst>
              <a:ext uri="{FF2B5EF4-FFF2-40B4-BE49-F238E27FC236}">
                <a16:creationId xmlns:a16="http://schemas.microsoft.com/office/drawing/2014/main" id="{CE4390C5-FCB4-4010-A698-49AE9846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1136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A substância é formada por apenas um elemento químico de mesma natureza. </a:t>
            </a:r>
          </a:p>
        </p:txBody>
      </p:sp>
      <p:sp>
        <p:nvSpPr>
          <p:cNvPr id="9221" name="Retângulo 6">
            <a:extLst>
              <a:ext uri="{FF2B5EF4-FFF2-40B4-BE49-F238E27FC236}">
                <a16:creationId xmlns:a16="http://schemas.microsoft.com/office/drawing/2014/main" id="{10792717-8592-4F0C-8593-1D441D257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195513"/>
            <a:ext cx="3960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tângulo 10">
            <a:extLst>
              <a:ext uri="{FF2B5EF4-FFF2-40B4-BE49-F238E27FC236}">
                <a16:creationId xmlns:a16="http://schemas.microsoft.com/office/drawing/2014/main" id="{A7193F0B-F710-49CA-ADE7-7EA8E65D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673600"/>
            <a:ext cx="477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3">
            <a:extLst>
              <a:ext uri="{FF2B5EF4-FFF2-40B4-BE49-F238E27FC236}">
                <a16:creationId xmlns:a16="http://schemas.microsoft.com/office/drawing/2014/main" id="{08C8B645-35DF-4C3D-ADA2-FFD9FE2B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8480" r="56041" b="18874"/>
          <a:stretch>
            <a:fillRect/>
          </a:stretch>
        </p:blipFill>
        <p:spPr bwMode="auto">
          <a:xfrm>
            <a:off x="1716088" y="2841625"/>
            <a:ext cx="638492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>
            <a:extLst>
              <a:ext uri="{FF2B5EF4-FFF2-40B4-BE49-F238E27FC236}">
                <a16:creationId xmlns:a16="http://schemas.microsoft.com/office/drawing/2014/main" id="{DA888F8B-E225-4FB3-ADB9-8E1C5AA9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46100"/>
            <a:ext cx="4248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SUBSTANCE</a:t>
            </a:r>
          </a:p>
        </p:txBody>
      </p:sp>
      <p:sp>
        <p:nvSpPr>
          <p:cNvPr id="10243" name="Retângulo 2">
            <a:extLst>
              <a:ext uri="{FF2B5EF4-FFF2-40B4-BE49-F238E27FC236}">
                <a16:creationId xmlns:a16="http://schemas.microsoft.com/office/drawing/2014/main" id="{867022CF-87E1-4763-AD24-917135BA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41287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Composed: </a:t>
            </a: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substância é formada por mais de um elemento químico diferente. 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F69128B0-4121-45AD-B277-63D91E5D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30637" r="53148" b="26961"/>
          <a:stretch>
            <a:fillRect/>
          </a:stretch>
        </p:blipFill>
        <p:spPr bwMode="auto">
          <a:xfrm>
            <a:off x="1312863" y="2387600"/>
            <a:ext cx="75692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437C21-5373-4200-8F58-54D0B167B8FF}"/>
              </a:ext>
            </a:extLst>
          </p:cNvPr>
          <p:cNvSpPr txBox="1">
            <a:spLocks/>
          </p:cNvSpPr>
          <p:nvPr/>
        </p:nvSpPr>
        <p:spPr>
          <a:xfrm>
            <a:off x="323850" y="441325"/>
            <a:ext cx="8712200" cy="6408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00B050"/>
              </a:buClr>
              <a:buSzPct val="120000"/>
              <a:buFont typeface="Arial" charset="0"/>
              <a:buNone/>
              <a:defRPr/>
            </a:pPr>
            <a:r>
              <a:rPr lang="pt-BR" sz="2800" b="1" u="sng" dirty="0">
                <a:latin typeface="Times New Roman" pitchFamily="18" charset="0"/>
                <a:cs typeface="Times New Roman" pitchFamily="18" charset="0"/>
              </a:rPr>
              <a:t>MIXTURES</a:t>
            </a:r>
          </a:p>
          <a:p>
            <a:pPr marL="0" indent="0" algn="ctr">
              <a:lnSpc>
                <a:spcPct val="150000"/>
              </a:lnSpc>
              <a:buClr>
                <a:srgbClr val="00B050"/>
              </a:buClr>
              <a:buSzPct val="120000"/>
              <a:buFont typeface="Arial" charset="0"/>
              <a:buNone/>
              <a:defRPr/>
            </a:pPr>
            <a:endParaRPr lang="pt-BR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É formada por duas, ou mais substâncias, sendo cada uma destas denominada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componente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Temos como exemplos a água potável, água do mar, água da chuva, água poluída, entre outras. 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20000"/>
              <a:buFont typeface="Wingdings" pitchFamily="2" charset="2"/>
              <a:buChar char="ü"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Todas estas formas são misturas, pois são formadas por várias substâncias.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638</Words>
  <Application>Microsoft Office PowerPoint</Application>
  <PresentationFormat>Apresentação na tela (4:3)</PresentationFormat>
  <Paragraphs>110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Marcilio de Carvalho Franca</dc:creator>
  <cp:lastModifiedBy>Usuário desconhecido</cp:lastModifiedBy>
  <cp:revision>133</cp:revision>
  <dcterms:created xsi:type="dcterms:W3CDTF">2013-04-05T20:27:24Z</dcterms:created>
  <dcterms:modified xsi:type="dcterms:W3CDTF">2020-08-13T18:21:45Z</dcterms:modified>
</cp:coreProperties>
</file>