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95" r:id="rId2"/>
    <p:sldId id="396" r:id="rId3"/>
    <p:sldId id="390" r:id="rId4"/>
    <p:sldId id="397" r:id="rId5"/>
    <p:sldId id="398" r:id="rId6"/>
    <p:sldId id="399" r:id="rId7"/>
    <p:sldId id="400" r:id="rId8"/>
    <p:sldId id="401" r:id="rId9"/>
    <p:sldId id="402" r:id="rId10"/>
    <p:sldId id="403" r:id="rId11"/>
    <p:sldId id="404" r:id="rId12"/>
    <p:sldId id="405" r:id="rId13"/>
    <p:sldId id="406" r:id="rId14"/>
    <p:sldId id="407" r:id="rId15"/>
    <p:sldId id="409" r:id="rId16"/>
    <p:sldId id="410" r:id="rId17"/>
    <p:sldId id="411" r:id="rId18"/>
    <p:sldId id="412" r:id="rId19"/>
    <p:sldId id="414" r:id="rId20"/>
    <p:sldId id="413" r:id="rId21"/>
    <p:sldId id="415" r:id="rId22"/>
    <p:sldId id="416" r:id="rId23"/>
    <p:sldId id="418" r:id="rId24"/>
    <p:sldId id="417" r:id="rId2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66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88" autoAdjust="0"/>
    <p:restoredTop sz="94660"/>
  </p:normalViewPr>
  <p:slideViewPr>
    <p:cSldViewPr snapToGrid="0">
      <p:cViewPr varScale="1">
        <p:scale>
          <a:sx n="63" d="100"/>
          <a:sy n="63" d="100"/>
        </p:scale>
        <p:origin x="96" y="3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smtClean="0"/>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CF048667-F375-45C0-81D1-720F09EC4AF0}" type="datetimeFigureOut">
              <a:rPr lang="pt-BR" smtClean="0"/>
              <a:t>11/04/2019</a:t>
            </a:fld>
            <a:endParaRPr lang="pt-BR"/>
          </a:p>
        </p:txBody>
      </p:sp>
      <p:sp>
        <p:nvSpPr>
          <p:cNvPr id="5" name="Footer Placeholder 4"/>
          <p:cNvSpPr>
            <a:spLocks noGrp="1"/>
          </p:cNvSpPr>
          <p:nvPr>
            <p:ph type="ftr" sz="quarter" idx="11"/>
          </p:nvPr>
        </p:nvSpPr>
        <p:spPr/>
        <p:txBody>
          <a:bodyPr/>
          <a:lstStyle/>
          <a:p>
            <a:endParaRPr lang="pt-B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446889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F048667-F375-45C0-81D1-720F09EC4AF0}" type="datetimeFigureOut">
              <a:rPr lang="pt-BR" smtClean="0"/>
              <a:t>11/04/2019</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4237100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smtClean="0"/>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F048667-F375-45C0-81D1-720F09EC4AF0}" type="datetimeFigureOut">
              <a:rPr lang="pt-BR" smtClean="0"/>
              <a:t>11/04/2019</a:t>
            </a:fld>
            <a:endParaRPr lang="pt-BR"/>
          </a:p>
        </p:txBody>
      </p:sp>
      <p:sp>
        <p:nvSpPr>
          <p:cNvPr id="5" name="Footer Placeholder 4"/>
          <p:cNvSpPr>
            <a:spLocks noGrp="1"/>
          </p:cNvSpPr>
          <p:nvPr>
            <p:ph type="ftr" sz="quarter" idx="11"/>
          </p:nvPr>
        </p:nvSpPr>
        <p:spPr/>
        <p:txBody>
          <a:bodyPr/>
          <a:lstStyle/>
          <a:p>
            <a:endParaRPr lang="pt-B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BF4E0A-3ADB-4DD8-A8C6-27CA94F9FB3E}" type="slidenum">
              <a:rPr lang="pt-BR" smtClean="0"/>
              <a:t>‹nº›</a:t>
            </a:fld>
            <a:endParaRPr lang="pt-B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559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11/04/2019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278369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11/04/2019</a:t>
            </a:fld>
            <a:endParaRPr lang="pt-BR"/>
          </a:p>
        </p:txBody>
      </p:sp>
      <p:sp>
        <p:nvSpPr>
          <p:cNvPr id="6" name="Footer Placeholder 5"/>
          <p:cNvSpPr>
            <a:spLocks noGrp="1"/>
          </p:cNvSpPr>
          <p:nvPr>
            <p:ph type="ftr" sz="quarter" idx="11"/>
          </p:nvPr>
        </p:nvSpPr>
        <p:spPr/>
        <p:txBody>
          <a:bodyPr/>
          <a:lstStyle/>
          <a:p>
            <a:endParaRPr lang="pt-B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BF4E0A-3ADB-4DD8-A8C6-27CA94F9FB3E}" type="slidenum">
              <a:rPr lang="pt-BR" smtClean="0"/>
              <a:t>‹nº›</a:t>
            </a:fld>
            <a:endParaRPr lang="pt-B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5263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11/04/2019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477802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F048667-F375-45C0-81D1-720F09EC4AF0}" type="datetimeFigureOut">
              <a:rPr lang="pt-BR" smtClean="0"/>
              <a:t>11/04/2019</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2809465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F048667-F375-45C0-81D1-720F09EC4AF0}" type="datetimeFigureOut">
              <a:rPr lang="pt-BR" smtClean="0"/>
              <a:t>11/04/2019</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70899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smtClean="0"/>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F048667-F375-45C0-81D1-720F09EC4AF0}" type="datetimeFigureOut">
              <a:rPr lang="pt-BR" smtClean="0"/>
              <a:t>11/04/2019</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991180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F048667-F375-45C0-81D1-720F09EC4AF0}" type="datetimeFigureOut">
              <a:rPr lang="pt-BR" smtClean="0"/>
              <a:t>11/04/2019</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1103262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CF048667-F375-45C0-81D1-720F09EC4AF0}" type="datetimeFigureOut">
              <a:rPr lang="pt-BR" smtClean="0"/>
              <a:t>11/04/2019</a:t>
            </a:fld>
            <a:endParaRPr lang="pt-BR"/>
          </a:p>
        </p:txBody>
      </p:sp>
      <p:sp>
        <p:nvSpPr>
          <p:cNvPr id="6" name="Footer Placeholder 5"/>
          <p:cNvSpPr>
            <a:spLocks noGrp="1"/>
          </p:cNvSpPr>
          <p:nvPr>
            <p:ph type="ftr" sz="quarter" idx="11"/>
          </p:nvPr>
        </p:nvSpPr>
        <p:spPr/>
        <p:txBody>
          <a:bodyPr/>
          <a:lstStyle/>
          <a:p>
            <a:endParaRPr lang="pt-B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921780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CF048667-F375-45C0-81D1-720F09EC4AF0}" type="datetimeFigureOut">
              <a:rPr lang="pt-BR" smtClean="0"/>
              <a:t>11/04/2019</a:t>
            </a:fld>
            <a:endParaRPr lang="pt-BR"/>
          </a:p>
        </p:txBody>
      </p:sp>
      <p:sp>
        <p:nvSpPr>
          <p:cNvPr id="8" name="Footer Placeholder 7"/>
          <p:cNvSpPr>
            <a:spLocks noGrp="1"/>
          </p:cNvSpPr>
          <p:nvPr>
            <p:ph type="ftr" sz="quarter" idx="11"/>
          </p:nvPr>
        </p:nvSpPr>
        <p:spPr/>
        <p:txBody>
          <a:bodyPr/>
          <a:lstStyle/>
          <a:p>
            <a:endParaRPr lang="pt-B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2136446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CF048667-F375-45C0-81D1-720F09EC4AF0}" type="datetimeFigureOut">
              <a:rPr lang="pt-BR" smtClean="0"/>
              <a:t>11/04/2019</a:t>
            </a:fld>
            <a:endParaRPr lang="pt-BR"/>
          </a:p>
        </p:txBody>
      </p:sp>
      <p:sp>
        <p:nvSpPr>
          <p:cNvPr id="4" name="Footer Placeholder 3"/>
          <p:cNvSpPr>
            <a:spLocks noGrp="1"/>
          </p:cNvSpPr>
          <p:nvPr>
            <p:ph type="ftr" sz="quarter" idx="11"/>
          </p:nvPr>
        </p:nvSpPr>
        <p:spPr/>
        <p:txBody>
          <a:bodyPr/>
          <a:lstStyle/>
          <a:p>
            <a:endParaRPr lang="pt-B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21459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48667-F375-45C0-81D1-720F09EC4AF0}" type="datetimeFigureOut">
              <a:rPr lang="pt-BR" smtClean="0"/>
              <a:t>11/04/2019</a:t>
            </a:fld>
            <a:endParaRPr lang="pt-BR"/>
          </a:p>
        </p:txBody>
      </p:sp>
      <p:sp>
        <p:nvSpPr>
          <p:cNvPr id="3" name="Footer Placeholder 2"/>
          <p:cNvSpPr>
            <a:spLocks noGrp="1"/>
          </p:cNvSpPr>
          <p:nvPr>
            <p:ph type="ftr" sz="quarter" idx="11"/>
          </p:nvPr>
        </p:nvSpPr>
        <p:spPr/>
        <p:txBody>
          <a:bodyPr/>
          <a:lstStyle/>
          <a:p>
            <a:endParaRPr lang="pt-B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86484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smtClean="0"/>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11/04/2019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235842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11/04/2019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1865883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F048667-F375-45C0-81D1-720F09EC4AF0}" type="datetimeFigureOut">
              <a:rPr lang="pt-BR" smtClean="0"/>
              <a:t>11/04/2019</a:t>
            </a:fld>
            <a:endParaRPr lang="pt-B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3BF4E0A-3ADB-4DD8-A8C6-27CA94F9FB3E}" type="slidenum">
              <a:rPr lang="pt-BR" smtClean="0"/>
              <a:t>‹nº›</a:t>
            </a:fld>
            <a:endParaRPr lang="pt-BR"/>
          </a:p>
        </p:txBody>
      </p:sp>
    </p:spTree>
    <p:extLst>
      <p:ext uri="{BB962C8B-B14F-4D97-AF65-F5344CB8AC3E}">
        <p14:creationId xmlns:p14="http://schemas.microsoft.com/office/powerpoint/2010/main" val="367009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rin.in/tips/tip/how-to-speak-english-fluently-and-confidently--10-simple-tips/15"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effortlessenglishclub.com/learn-english-with-movies-using-this-movie-techniqu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effortlessenglishclub.com/improve-english-speaking-skill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www.rin.in/tips/tip/how-to-speak-english-fluently-and-confidently--10-simple-tips/15"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effortlessenglishclub.com/improve-english-speaking-skill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278917" y="236874"/>
            <a:ext cx="9479973" cy="3170099"/>
          </a:xfrm>
          <a:prstGeom prst="rect">
            <a:avLst/>
          </a:prstGeom>
        </p:spPr>
        <p:txBody>
          <a:bodyPr wrap="square">
            <a:spAutoFit/>
          </a:bodyPr>
          <a:lstStyle/>
          <a:p>
            <a:r>
              <a:rPr lang="pt-BR" sz="5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SELF LEARNING</a:t>
            </a:r>
          </a:p>
          <a:p>
            <a:r>
              <a:rPr lang="pt-BR" sz="50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Estratégias para desenvolver o aprendizado de língua inglesa de forma autônoma.</a:t>
            </a:r>
            <a:endParaRPr lang="pt-BR" sz="5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sp>
        <p:nvSpPr>
          <p:cNvPr id="7" name="Retângulo 6"/>
          <p:cNvSpPr/>
          <p:nvPr/>
        </p:nvSpPr>
        <p:spPr>
          <a:xfrm>
            <a:off x="2278917" y="3780903"/>
            <a:ext cx="4841411" cy="507831"/>
          </a:xfrm>
          <a:prstGeom prst="rect">
            <a:avLst/>
          </a:prstGeom>
        </p:spPr>
        <p:txBody>
          <a:bodyPr wrap="square">
            <a:spAutoFit/>
          </a:bodyPr>
          <a:lstStyle/>
          <a:p>
            <a:r>
              <a:rPr lang="pt-BR" sz="2700" b="1" dirty="0" smtClean="0">
                <a:solidFill>
                  <a:srgbClr val="FF0000"/>
                </a:solidFill>
                <a:latin typeface="Berlin Sans FB Demi" panose="020E0802020502020306" pitchFamily="34" charset="0"/>
              </a:rPr>
              <a:t>CRISTIANE DE BRITO CRUZ</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6514" y="3267012"/>
            <a:ext cx="4193334" cy="3460627"/>
          </a:xfrm>
          <a:prstGeom prst="rect">
            <a:avLst/>
          </a:prstGeom>
        </p:spPr>
      </p:pic>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8" y="0"/>
            <a:ext cx="1810921" cy="2737594"/>
          </a:xfrm>
          <a:prstGeom prst="rect">
            <a:avLst/>
          </a:prstGeom>
        </p:spPr>
      </p:pic>
    </p:spTree>
    <p:extLst>
      <p:ext uri="{BB962C8B-B14F-4D97-AF65-F5344CB8AC3E}">
        <p14:creationId xmlns:p14="http://schemas.microsoft.com/office/powerpoint/2010/main" val="230816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878378" y="2047267"/>
            <a:ext cx="4836622" cy="409445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n-US" sz="3000" b="1" dirty="0">
                <a:solidFill>
                  <a:schemeClr val="tx1"/>
                </a:solidFill>
                <a:latin typeface="Baskerville Old Face" panose="02020602080505020303" pitchFamily="18" charset="0"/>
              </a:rPr>
              <a:t>6. Read full sentences</a:t>
            </a:r>
          </a:p>
          <a:p>
            <a:pPr algn="just"/>
            <a:r>
              <a:rPr lang="en-US" sz="3000" dirty="0">
                <a:solidFill>
                  <a:schemeClr val="tx1"/>
                </a:solidFill>
                <a:latin typeface="Baskerville Old Face" panose="02020602080505020303" pitchFamily="18" charset="0"/>
              </a:rPr>
              <a:t>You learnt Hindi, Tamil or Telugu in full sentences. Then why should learning English be any different. Read full sentences, speak in sentences.</a:t>
            </a:r>
          </a:p>
          <a:p>
            <a:pPr marL="0" indent="0" algn="just">
              <a:buNone/>
            </a:pPr>
            <a:endParaRPr lang="en-US" sz="3000" dirty="0">
              <a:solidFill>
                <a:schemeClr val="tx1"/>
              </a:solidFill>
              <a:latin typeface="Baskerville Old Face" panose="02020602080505020303" pitchFamily="18" charset="0"/>
            </a:endParaRPr>
          </a:p>
        </p:txBody>
      </p:sp>
      <p:sp>
        <p:nvSpPr>
          <p:cNvPr id="3" name="AutoShape 2" descr="Resultado de imagem para I think you shou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4" descr="Resultado de imagem para I think you shoul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Título 1"/>
          <p:cNvSpPr>
            <a:spLocks noGrp="1"/>
          </p:cNvSpPr>
          <p:nvPr>
            <p:ph type="title"/>
          </p:nvPr>
        </p:nvSpPr>
        <p:spPr>
          <a:xfrm>
            <a:off x="1569720" y="-16292"/>
            <a:ext cx="8503920" cy="1565703"/>
          </a:xfrm>
        </p:spPr>
        <p:txBody>
          <a:bodyPr>
            <a:normAutofit/>
          </a:bodyPr>
          <a:lstStyle/>
          <a:p>
            <a:r>
              <a:rPr lang="en-US" sz="4000" b="1" dirty="0">
                <a:solidFill>
                  <a:srgbClr val="0070C0"/>
                </a:solidFill>
                <a:effectLst>
                  <a:outerShdw blurRad="38100" dist="38100" dir="2700000" algn="tl">
                    <a:srgbClr val="000000">
                      <a:alpha val="43137"/>
                    </a:srgbClr>
                  </a:outerShdw>
                </a:effectLst>
              </a:rPr>
              <a:t>How to speak English fluently and </a:t>
            </a:r>
            <a:r>
              <a:rPr lang="en-US" sz="4000" b="1" dirty="0" smtClean="0">
                <a:solidFill>
                  <a:srgbClr val="0070C0"/>
                </a:solidFill>
                <a:effectLst>
                  <a:outerShdw blurRad="38100" dist="38100" dir="2700000" algn="tl">
                    <a:srgbClr val="000000">
                      <a:alpha val="43137"/>
                    </a:srgbClr>
                  </a:outerShdw>
                </a:effectLst>
              </a:rPr>
              <a:t>confidently: </a:t>
            </a:r>
            <a:r>
              <a:rPr lang="en-US" sz="4000" b="1" dirty="0">
                <a:solidFill>
                  <a:srgbClr val="0070C0"/>
                </a:solidFill>
                <a:effectLst>
                  <a:outerShdw blurRad="38100" dist="38100" dir="2700000" algn="tl">
                    <a:srgbClr val="000000">
                      <a:alpha val="43137"/>
                    </a:srgbClr>
                  </a:outerShdw>
                </a:effectLst>
              </a:rPr>
              <a:t>10 simple tips</a:t>
            </a:r>
          </a:p>
        </p:txBody>
      </p:sp>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7" y="1"/>
            <a:ext cx="1382683" cy="2030972"/>
          </a:xfrm>
          <a:prstGeom prst="rect">
            <a:avLst/>
          </a:prstGeom>
        </p:spPr>
      </p:pic>
      <p:pic>
        <p:nvPicPr>
          <p:cNvPr id="4098" name="Picture 2" descr="Resultado de imagem para I WISH i COU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24" y="1427490"/>
            <a:ext cx="5962015" cy="5217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526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765175" y="1984736"/>
            <a:ext cx="6435725" cy="40386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3000" b="1" dirty="0" smtClean="0">
                <a:solidFill>
                  <a:schemeClr val="tx1"/>
                </a:solidFill>
                <a:latin typeface="Baskerville Old Face" panose="02020602080505020303" pitchFamily="18" charset="0"/>
              </a:rPr>
              <a:t>7</a:t>
            </a:r>
            <a:r>
              <a:rPr lang="en-US" sz="3000" b="1" dirty="0">
                <a:solidFill>
                  <a:schemeClr val="tx1"/>
                </a:solidFill>
                <a:latin typeface="Baskerville Old Face" panose="02020602080505020303" pitchFamily="18" charset="0"/>
              </a:rPr>
              <a:t>. Keep calm and do not worry about grammar.</a:t>
            </a:r>
          </a:p>
          <a:p>
            <a:r>
              <a:rPr lang="en-US" sz="3000" dirty="0">
                <a:solidFill>
                  <a:schemeClr val="tx1"/>
                </a:solidFill>
                <a:latin typeface="Baskerville Old Face" panose="02020602080505020303" pitchFamily="18" charset="0"/>
              </a:rPr>
              <a:t>Remember, even those who speak English fluently make grammatical mistakes. But, what they do right, is communicate without worrying about them.</a:t>
            </a:r>
          </a:p>
          <a:p>
            <a:pPr marL="0" indent="0" algn="just">
              <a:buNone/>
            </a:pPr>
            <a:endParaRPr lang="en-US" sz="3000" b="1" dirty="0">
              <a:solidFill>
                <a:schemeClr val="tx1"/>
              </a:solidFill>
              <a:latin typeface="Baskerville Old Face" panose="02020602080505020303" pitchFamily="18" charset="0"/>
            </a:endParaRPr>
          </a:p>
        </p:txBody>
      </p:sp>
      <p:sp>
        <p:nvSpPr>
          <p:cNvPr id="3" name="AutoShape 2" descr="Resultado de imagem para I think you shou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4" descr="Resultado de imagem para I think you shoul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4098" name="Picture 2" descr="Resultado de imagem para grammar mistakes memes"/>
          <p:cNvPicPr>
            <a:picLocks noChangeAspect="1" noChangeArrowheads="1"/>
          </p:cNvPicPr>
          <p:nvPr/>
        </p:nvPicPr>
        <p:blipFill rotWithShape="1">
          <a:blip r:embed="rId2">
            <a:extLst>
              <a:ext uri="{28A0092B-C50C-407E-A947-70E740481C1C}">
                <a14:useLocalDpi xmlns:a14="http://schemas.microsoft.com/office/drawing/2010/main" val="0"/>
              </a:ext>
            </a:extLst>
          </a:blip>
          <a:srcRect b="4166"/>
          <a:stretch/>
        </p:blipFill>
        <p:spPr bwMode="auto">
          <a:xfrm>
            <a:off x="7429499" y="1619250"/>
            <a:ext cx="4649607" cy="5144727"/>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p:cNvSpPr>
            <a:spLocks noGrp="1"/>
          </p:cNvSpPr>
          <p:nvPr>
            <p:ph type="title"/>
          </p:nvPr>
        </p:nvSpPr>
        <p:spPr>
          <a:xfrm>
            <a:off x="1569720" y="-16292"/>
            <a:ext cx="8503920" cy="1565703"/>
          </a:xfrm>
        </p:spPr>
        <p:txBody>
          <a:bodyPr>
            <a:normAutofit/>
          </a:bodyPr>
          <a:lstStyle/>
          <a:p>
            <a:r>
              <a:rPr lang="en-US" sz="4000" b="1" dirty="0">
                <a:solidFill>
                  <a:srgbClr val="0070C0"/>
                </a:solidFill>
                <a:effectLst>
                  <a:outerShdw blurRad="38100" dist="38100" dir="2700000" algn="tl">
                    <a:srgbClr val="000000">
                      <a:alpha val="43137"/>
                    </a:srgbClr>
                  </a:outerShdw>
                </a:effectLst>
              </a:rPr>
              <a:t>How to speak English fluently and </a:t>
            </a:r>
            <a:r>
              <a:rPr lang="en-US" sz="4000" b="1" dirty="0" smtClean="0">
                <a:solidFill>
                  <a:srgbClr val="0070C0"/>
                </a:solidFill>
                <a:effectLst>
                  <a:outerShdw blurRad="38100" dist="38100" dir="2700000" algn="tl">
                    <a:srgbClr val="000000">
                      <a:alpha val="43137"/>
                    </a:srgbClr>
                  </a:outerShdw>
                </a:effectLst>
              </a:rPr>
              <a:t>confidently: </a:t>
            </a:r>
            <a:r>
              <a:rPr lang="en-US" sz="4000" b="1" dirty="0">
                <a:solidFill>
                  <a:srgbClr val="0070C0"/>
                </a:solidFill>
                <a:effectLst>
                  <a:outerShdw blurRad="38100" dist="38100" dir="2700000" algn="tl">
                    <a:srgbClr val="000000">
                      <a:alpha val="43137"/>
                    </a:srgbClr>
                  </a:outerShdw>
                </a:effectLst>
              </a:rPr>
              <a:t>10 simple tips</a:t>
            </a:r>
          </a:p>
        </p:txBody>
      </p:sp>
      <p:pic>
        <p:nvPicPr>
          <p:cNvPr id="10" name="Image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7" y="1"/>
            <a:ext cx="1382683" cy="2030972"/>
          </a:xfrm>
          <a:prstGeom prst="rect">
            <a:avLst/>
          </a:prstGeom>
        </p:spPr>
      </p:pic>
    </p:spTree>
    <p:extLst>
      <p:ext uri="{BB962C8B-B14F-4D97-AF65-F5344CB8AC3E}">
        <p14:creationId xmlns:p14="http://schemas.microsoft.com/office/powerpoint/2010/main" val="1635575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1054735" y="2335256"/>
            <a:ext cx="4523105" cy="325782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3000" b="1" dirty="0">
                <a:solidFill>
                  <a:schemeClr val="tx1"/>
                </a:solidFill>
                <a:latin typeface="Baskerville Old Face" panose="02020602080505020303" pitchFamily="18" charset="0"/>
              </a:rPr>
              <a:t>8. Find an English newspaper and learn a word a </a:t>
            </a:r>
            <a:r>
              <a:rPr lang="en-US" sz="3000" b="1" dirty="0" smtClean="0">
                <a:solidFill>
                  <a:schemeClr val="tx1"/>
                </a:solidFill>
                <a:latin typeface="Baskerville Old Face" panose="02020602080505020303" pitchFamily="18" charset="0"/>
              </a:rPr>
              <a:t>day.</a:t>
            </a:r>
            <a:endParaRPr lang="en-US" sz="3000" b="1" dirty="0">
              <a:solidFill>
                <a:schemeClr val="tx1"/>
              </a:solidFill>
              <a:latin typeface="Baskerville Old Face" panose="02020602080505020303" pitchFamily="18" charset="0"/>
            </a:endParaRPr>
          </a:p>
          <a:p>
            <a:r>
              <a:rPr lang="en-US" sz="3000" dirty="0">
                <a:solidFill>
                  <a:schemeClr val="tx1"/>
                </a:solidFill>
                <a:latin typeface="Baskerville Old Face" panose="02020602080505020303" pitchFamily="18" charset="0"/>
              </a:rPr>
              <a:t>Keep your fear of new English words away</a:t>
            </a:r>
            <a:r>
              <a:rPr lang="en-US" sz="3000" dirty="0" smtClean="0">
                <a:solidFill>
                  <a:schemeClr val="tx1"/>
                </a:solidFill>
                <a:latin typeface="Baskerville Old Face" panose="02020602080505020303" pitchFamily="18" charset="0"/>
              </a:rPr>
              <a:t>.</a:t>
            </a:r>
            <a:endParaRPr lang="en-US" sz="3000" dirty="0">
              <a:solidFill>
                <a:schemeClr val="tx1"/>
              </a:solidFill>
              <a:latin typeface="Baskerville Old Face" panose="02020602080505020303" pitchFamily="18" charset="0"/>
            </a:endParaRPr>
          </a:p>
          <a:p>
            <a:pPr marL="0" indent="0" algn="just">
              <a:buNone/>
            </a:pPr>
            <a:endParaRPr lang="en-US" sz="3000" b="1" dirty="0">
              <a:solidFill>
                <a:schemeClr val="tx1"/>
              </a:solidFill>
              <a:latin typeface="Baskerville Old Face" panose="02020602080505020303" pitchFamily="18" charset="0"/>
            </a:endParaRPr>
          </a:p>
        </p:txBody>
      </p:sp>
      <p:sp>
        <p:nvSpPr>
          <p:cNvPr id="3" name="AutoShape 2" descr="Resultado de imagem para I think you shou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4" descr="Resultado de imagem para I think you shoul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7170" name="Picture 2" descr="Resultado de imagem para SPEAK 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4920" y="1723072"/>
            <a:ext cx="7004186" cy="4616768"/>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p:cNvSpPr>
            <a:spLocks noGrp="1"/>
          </p:cNvSpPr>
          <p:nvPr>
            <p:ph type="title"/>
          </p:nvPr>
        </p:nvSpPr>
        <p:spPr>
          <a:xfrm>
            <a:off x="1569720" y="-16292"/>
            <a:ext cx="8503920" cy="1565703"/>
          </a:xfrm>
        </p:spPr>
        <p:txBody>
          <a:bodyPr>
            <a:normAutofit/>
          </a:bodyPr>
          <a:lstStyle/>
          <a:p>
            <a:r>
              <a:rPr lang="en-US" sz="4000" b="1" dirty="0">
                <a:solidFill>
                  <a:srgbClr val="0070C0"/>
                </a:solidFill>
                <a:effectLst>
                  <a:outerShdw blurRad="38100" dist="38100" dir="2700000" algn="tl">
                    <a:srgbClr val="000000">
                      <a:alpha val="43137"/>
                    </a:srgbClr>
                  </a:outerShdw>
                </a:effectLst>
              </a:rPr>
              <a:t>How to speak English fluently and </a:t>
            </a:r>
            <a:r>
              <a:rPr lang="en-US" sz="4000" b="1" dirty="0" smtClean="0">
                <a:solidFill>
                  <a:srgbClr val="0070C0"/>
                </a:solidFill>
                <a:effectLst>
                  <a:outerShdw blurRad="38100" dist="38100" dir="2700000" algn="tl">
                    <a:srgbClr val="000000">
                      <a:alpha val="43137"/>
                    </a:srgbClr>
                  </a:outerShdw>
                </a:effectLst>
              </a:rPr>
              <a:t>confidently: </a:t>
            </a:r>
            <a:r>
              <a:rPr lang="en-US" sz="4000" b="1" dirty="0">
                <a:solidFill>
                  <a:srgbClr val="0070C0"/>
                </a:solidFill>
                <a:effectLst>
                  <a:outerShdw blurRad="38100" dist="38100" dir="2700000" algn="tl">
                    <a:srgbClr val="000000">
                      <a:alpha val="43137"/>
                    </a:srgbClr>
                  </a:outerShdw>
                </a:effectLst>
              </a:rPr>
              <a:t>10 simple tips</a:t>
            </a:r>
          </a:p>
        </p:txBody>
      </p:sp>
      <p:pic>
        <p:nvPicPr>
          <p:cNvPr id="10" name="Image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7" y="1"/>
            <a:ext cx="1382683" cy="2030972"/>
          </a:xfrm>
          <a:prstGeom prst="rect">
            <a:avLst/>
          </a:prstGeom>
        </p:spPr>
      </p:pic>
    </p:spTree>
    <p:extLst>
      <p:ext uri="{BB962C8B-B14F-4D97-AF65-F5344CB8AC3E}">
        <p14:creationId xmlns:p14="http://schemas.microsoft.com/office/powerpoint/2010/main" val="3428864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765175" y="2392680"/>
            <a:ext cx="5084309" cy="280416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3000" b="1" dirty="0">
                <a:solidFill>
                  <a:schemeClr val="tx1"/>
                </a:solidFill>
                <a:latin typeface="Baskerville Old Face" panose="02020602080505020303" pitchFamily="18" charset="0"/>
              </a:rPr>
              <a:t>9. Use the word before it leaves you.</a:t>
            </a:r>
          </a:p>
          <a:p>
            <a:r>
              <a:rPr lang="en-US" sz="3000" dirty="0">
                <a:solidFill>
                  <a:schemeClr val="tx1"/>
                </a:solidFill>
                <a:latin typeface="Baskerville Old Face" panose="02020602080505020303" pitchFamily="18" charset="0"/>
              </a:rPr>
              <a:t>Use the new word immediately to feel confident about it’s usage</a:t>
            </a:r>
            <a:r>
              <a:rPr lang="en-US" sz="3000" dirty="0" smtClean="0">
                <a:solidFill>
                  <a:schemeClr val="tx1"/>
                </a:solidFill>
                <a:latin typeface="Baskerville Old Face" panose="02020602080505020303" pitchFamily="18" charset="0"/>
              </a:rPr>
              <a:t>.</a:t>
            </a:r>
            <a:endParaRPr lang="en-US" sz="3000" dirty="0">
              <a:solidFill>
                <a:schemeClr val="tx1"/>
              </a:solidFill>
              <a:latin typeface="Baskerville Old Face" panose="02020602080505020303" pitchFamily="18" charset="0"/>
            </a:endParaRPr>
          </a:p>
          <a:p>
            <a:pPr marL="0" indent="0" algn="just">
              <a:buNone/>
            </a:pPr>
            <a:endParaRPr lang="en-US" sz="3000" b="1" dirty="0">
              <a:solidFill>
                <a:schemeClr val="tx1"/>
              </a:solidFill>
              <a:latin typeface="Baskerville Old Face" panose="02020602080505020303" pitchFamily="18" charset="0"/>
            </a:endParaRPr>
          </a:p>
        </p:txBody>
      </p:sp>
      <p:sp>
        <p:nvSpPr>
          <p:cNvPr id="3" name="AutoShape 2" descr="Resultado de imagem para I think you shou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4" descr="Resultado de imagem para I think you shoul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8194" name="Picture 2" descr="Resultado de imagem para SPEAK FLUENT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9484" y="1570486"/>
            <a:ext cx="6229622" cy="4994823"/>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p:cNvSpPr>
            <a:spLocks noGrp="1"/>
          </p:cNvSpPr>
          <p:nvPr>
            <p:ph type="title"/>
          </p:nvPr>
        </p:nvSpPr>
        <p:spPr>
          <a:xfrm>
            <a:off x="1569720" y="-16292"/>
            <a:ext cx="8503920" cy="1565703"/>
          </a:xfrm>
        </p:spPr>
        <p:txBody>
          <a:bodyPr>
            <a:normAutofit/>
          </a:bodyPr>
          <a:lstStyle/>
          <a:p>
            <a:r>
              <a:rPr lang="en-US" sz="4000" b="1" dirty="0">
                <a:solidFill>
                  <a:srgbClr val="0070C0"/>
                </a:solidFill>
                <a:effectLst>
                  <a:outerShdw blurRad="38100" dist="38100" dir="2700000" algn="tl">
                    <a:srgbClr val="000000">
                      <a:alpha val="43137"/>
                    </a:srgbClr>
                  </a:outerShdw>
                </a:effectLst>
              </a:rPr>
              <a:t>How to speak English fluently and </a:t>
            </a:r>
            <a:r>
              <a:rPr lang="en-US" sz="4000" b="1" dirty="0" smtClean="0">
                <a:solidFill>
                  <a:srgbClr val="0070C0"/>
                </a:solidFill>
                <a:effectLst>
                  <a:outerShdw blurRad="38100" dist="38100" dir="2700000" algn="tl">
                    <a:srgbClr val="000000">
                      <a:alpha val="43137"/>
                    </a:srgbClr>
                  </a:outerShdw>
                </a:effectLst>
              </a:rPr>
              <a:t>confidently: </a:t>
            </a:r>
            <a:r>
              <a:rPr lang="en-US" sz="4000" b="1" dirty="0">
                <a:solidFill>
                  <a:srgbClr val="0070C0"/>
                </a:solidFill>
                <a:effectLst>
                  <a:outerShdw blurRad="38100" dist="38100" dir="2700000" algn="tl">
                    <a:srgbClr val="000000">
                      <a:alpha val="43137"/>
                    </a:srgbClr>
                  </a:outerShdw>
                </a:effectLst>
              </a:rPr>
              <a:t>10 simple tips</a:t>
            </a:r>
          </a:p>
        </p:txBody>
      </p:sp>
      <p:pic>
        <p:nvPicPr>
          <p:cNvPr id="10" name="Image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7" y="1"/>
            <a:ext cx="1382683" cy="2030972"/>
          </a:xfrm>
          <a:prstGeom prst="rect">
            <a:avLst/>
          </a:prstGeom>
        </p:spPr>
      </p:pic>
    </p:spTree>
    <p:extLst>
      <p:ext uri="{BB962C8B-B14F-4D97-AF65-F5344CB8AC3E}">
        <p14:creationId xmlns:p14="http://schemas.microsoft.com/office/powerpoint/2010/main" val="2022436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m para TAL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160" y="1549411"/>
            <a:ext cx="5806440" cy="5110469"/>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Conteúdo 2"/>
          <p:cNvSpPr txBox="1">
            <a:spLocks/>
          </p:cNvSpPr>
          <p:nvPr/>
        </p:nvSpPr>
        <p:spPr>
          <a:xfrm>
            <a:off x="878378" y="2030973"/>
            <a:ext cx="6108065" cy="363065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3000" b="1" dirty="0">
                <a:solidFill>
                  <a:schemeClr val="tx1"/>
                </a:solidFill>
                <a:latin typeface="Baskerville Old Face" panose="02020602080505020303" pitchFamily="18" charset="0"/>
              </a:rPr>
              <a:t>10. Practice. Practice. Practice. Till it makes you perfect.</a:t>
            </a:r>
          </a:p>
          <a:p>
            <a:r>
              <a:rPr lang="en-US" sz="3000" dirty="0">
                <a:solidFill>
                  <a:schemeClr val="tx1"/>
                </a:solidFill>
                <a:latin typeface="Baskerville Old Face" panose="02020602080505020303" pitchFamily="18" charset="0"/>
              </a:rPr>
              <a:t>There are no shortcuts in life. Definitely, no shortcuts to learn English.</a:t>
            </a:r>
          </a:p>
          <a:p>
            <a:r>
              <a:rPr lang="pt-BR" sz="3000" dirty="0">
                <a:solidFill>
                  <a:schemeClr val="tx1"/>
                </a:solidFill>
                <a:latin typeface="Baskerville Old Face" panose="02020602080505020303" pitchFamily="18" charset="0"/>
                <a:hlinkClick r:id="rId3"/>
              </a:rPr>
              <a:t>https://www.rin.in/tips/tip/how-to-speak-english-fluently-and-confidently--10-simple-tips/15</a:t>
            </a:r>
            <a:endParaRPr lang="en-US" sz="3000" dirty="0">
              <a:solidFill>
                <a:schemeClr val="tx1"/>
              </a:solidFill>
              <a:latin typeface="Baskerville Old Face" panose="02020602080505020303" pitchFamily="18" charset="0"/>
            </a:endParaRPr>
          </a:p>
          <a:p>
            <a:endParaRPr lang="en-US" sz="3000" dirty="0">
              <a:solidFill>
                <a:schemeClr val="tx1"/>
              </a:solidFill>
              <a:latin typeface="Baskerville Old Face" panose="02020602080505020303" pitchFamily="18" charset="0"/>
            </a:endParaRPr>
          </a:p>
          <a:p>
            <a:pPr marL="0" indent="0" algn="just">
              <a:buNone/>
            </a:pPr>
            <a:endParaRPr lang="en-US" sz="3000" b="1" dirty="0">
              <a:solidFill>
                <a:schemeClr val="tx1"/>
              </a:solidFill>
              <a:latin typeface="Baskerville Old Face" panose="02020602080505020303" pitchFamily="18" charset="0"/>
            </a:endParaRPr>
          </a:p>
        </p:txBody>
      </p:sp>
      <p:sp>
        <p:nvSpPr>
          <p:cNvPr id="3" name="AutoShape 2" descr="Resultado de imagem para I think you shou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4" descr="Resultado de imagem para I think you shoul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Título 1"/>
          <p:cNvSpPr>
            <a:spLocks noGrp="1"/>
          </p:cNvSpPr>
          <p:nvPr>
            <p:ph type="title"/>
          </p:nvPr>
        </p:nvSpPr>
        <p:spPr>
          <a:xfrm>
            <a:off x="1569720" y="-16292"/>
            <a:ext cx="8503920" cy="1565703"/>
          </a:xfrm>
        </p:spPr>
        <p:txBody>
          <a:bodyPr>
            <a:normAutofit/>
          </a:bodyPr>
          <a:lstStyle/>
          <a:p>
            <a:r>
              <a:rPr lang="en-US" sz="4000" b="1" dirty="0">
                <a:solidFill>
                  <a:srgbClr val="0070C0"/>
                </a:solidFill>
                <a:effectLst>
                  <a:outerShdw blurRad="38100" dist="38100" dir="2700000" algn="tl">
                    <a:srgbClr val="000000">
                      <a:alpha val="43137"/>
                    </a:srgbClr>
                  </a:outerShdw>
                </a:effectLst>
              </a:rPr>
              <a:t>How to speak English fluently and </a:t>
            </a:r>
            <a:r>
              <a:rPr lang="en-US" sz="4000" b="1" dirty="0" smtClean="0">
                <a:solidFill>
                  <a:srgbClr val="0070C0"/>
                </a:solidFill>
                <a:effectLst>
                  <a:outerShdw blurRad="38100" dist="38100" dir="2700000" algn="tl">
                    <a:srgbClr val="000000">
                      <a:alpha val="43137"/>
                    </a:srgbClr>
                  </a:outerShdw>
                </a:effectLst>
              </a:rPr>
              <a:t>confidently: </a:t>
            </a:r>
            <a:r>
              <a:rPr lang="en-US" sz="4000" b="1" dirty="0">
                <a:solidFill>
                  <a:srgbClr val="0070C0"/>
                </a:solidFill>
                <a:effectLst>
                  <a:outerShdw blurRad="38100" dist="38100" dir="2700000" algn="tl">
                    <a:srgbClr val="000000">
                      <a:alpha val="43137"/>
                    </a:srgbClr>
                  </a:outerShdw>
                </a:effectLst>
              </a:rPr>
              <a:t>10 simple tips</a:t>
            </a:r>
          </a:p>
        </p:txBody>
      </p:sp>
      <p:pic>
        <p:nvPicPr>
          <p:cNvPr id="9" name="Image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37" y="1"/>
            <a:ext cx="1382683" cy="2030972"/>
          </a:xfrm>
          <a:prstGeom prst="rect">
            <a:avLst/>
          </a:prstGeom>
        </p:spPr>
      </p:pic>
    </p:spTree>
    <p:extLst>
      <p:ext uri="{BB962C8B-B14F-4D97-AF65-F5344CB8AC3E}">
        <p14:creationId xmlns:p14="http://schemas.microsoft.com/office/powerpoint/2010/main" val="1094214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m para TAL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0" y="924048"/>
            <a:ext cx="2181354" cy="1919892"/>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Conteúdo 2"/>
          <p:cNvSpPr txBox="1">
            <a:spLocks/>
          </p:cNvSpPr>
          <p:nvPr/>
        </p:nvSpPr>
        <p:spPr>
          <a:xfrm>
            <a:off x="566073" y="1572063"/>
            <a:ext cx="6108065" cy="363065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endParaRPr lang="en-US" sz="3000" b="1" dirty="0">
              <a:solidFill>
                <a:schemeClr val="tx1"/>
              </a:solidFill>
              <a:latin typeface="Baskerville Old Face" panose="02020602080505020303" pitchFamily="18" charset="0"/>
            </a:endParaRPr>
          </a:p>
        </p:txBody>
      </p:sp>
      <p:sp>
        <p:nvSpPr>
          <p:cNvPr id="3" name="AutoShape 2" descr="Resultado de imagem para I think you shou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4" descr="Resultado de imagem para I think you shoul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Título 1"/>
          <p:cNvSpPr>
            <a:spLocks noGrp="1"/>
          </p:cNvSpPr>
          <p:nvPr>
            <p:ph type="title"/>
          </p:nvPr>
        </p:nvSpPr>
        <p:spPr>
          <a:xfrm>
            <a:off x="1690658" y="153034"/>
            <a:ext cx="10275758" cy="1419029"/>
          </a:xfrm>
        </p:spPr>
        <p:txBody>
          <a:bodyPr>
            <a:normAutofit fontScale="90000"/>
          </a:bodyPr>
          <a:lstStyle/>
          <a:p>
            <a:r>
              <a:rPr lang="en-US" sz="4500" b="1" dirty="0">
                <a:solidFill>
                  <a:srgbClr val="0070C0"/>
                </a:solidFill>
                <a:effectLst>
                  <a:outerShdw blurRad="38100" dist="38100" dir="2700000" algn="tl">
                    <a:srgbClr val="000000">
                      <a:alpha val="43137"/>
                    </a:srgbClr>
                  </a:outerShdw>
                </a:effectLst>
              </a:rPr>
              <a:t>How To Improve English Speaking </a:t>
            </a:r>
            <a:r>
              <a:rPr lang="en-US" sz="4500" b="1" dirty="0" smtClean="0">
                <a:solidFill>
                  <a:srgbClr val="0070C0"/>
                </a:solidFill>
                <a:effectLst>
                  <a:outerShdw blurRad="38100" dist="38100" dir="2700000" algn="tl">
                    <a:srgbClr val="000000">
                      <a:alpha val="43137"/>
                    </a:srgbClr>
                  </a:outerShdw>
                </a:effectLst>
              </a:rPr>
              <a:t>Skills</a:t>
            </a:r>
            <a:r>
              <a:rPr lang="en-US" sz="2400" b="1" dirty="0" smtClean="0">
                <a:solidFill>
                  <a:schemeClr val="tx1"/>
                </a:solidFill>
                <a:effectLst>
                  <a:outerShdw blurRad="38100" dist="38100" dir="2700000" algn="tl">
                    <a:srgbClr val="000000">
                      <a:alpha val="43137"/>
                    </a:srgbClr>
                  </a:outerShdw>
                </a:effectLst>
              </a:rPr>
              <a:t/>
            </a:r>
            <a:br>
              <a:rPr lang="en-US" sz="2400" b="1" dirty="0" smtClean="0">
                <a:solidFill>
                  <a:schemeClr val="tx1"/>
                </a:solidFill>
                <a:effectLst>
                  <a:outerShdw blurRad="38100" dist="38100" dir="2700000" algn="tl">
                    <a:srgbClr val="000000">
                      <a:alpha val="43137"/>
                    </a:srgbClr>
                  </a:outerShdw>
                </a:effectLst>
              </a:rPr>
            </a:br>
            <a:r>
              <a:rPr lang="en-US" sz="2400" b="1" dirty="0" smtClean="0">
                <a:solidFill>
                  <a:schemeClr val="tx1"/>
                </a:solidFill>
                <a:effectLst>
                  <a:outerShdw blurRad="38100" dist="38100" dir="2700000" algn="tl">
                    <a:srgbClr val="000000">
                      <a:alpha val="43137"/>
                    </a:srgbClr>
                  </a:outerShdw>
                </a:effectLst>
              </a:rPr>
              <a:t>A.J. </a:t>
            </a:r>
            <a:r>
              <a:rPr lang="en-US" sz="2400" b="1" dirty="0" err="1" smtClean="0">
                <a:solidFill>
                  <a:schemeClr val="tx1"/>
                </a:solidFill>
                <a:effectLst>
                  <a:outerShdw blurRad="38100" dist="38100" dir="2700000" algn="tl">
                    <a:srgbClr val="000000">
                      <a:alpha val="43137"/>
                    </a:srgbClr>
                  </a:outerShdw>
                </a:effectLst>
              </a:rPr>
              <a:t>Hoge</a:t>
            </a:r>
            <a:r>
              <a:rPr lang="en-US" sz="2400" b="1" dirty="0">
                <a:solidFill>
                  <a:schemeClr val="tx1"/>
                </a:solidFill>
                <a:effectLst>
                  <a:outerShdw blurRad="38100" dist="38100" dir="2700000" algn="tl">
                    <a:srgbClr val="000000">
                      <a:alpha val="43137"/>
                    </a:srgbClr>
                  </a:outerShdw>
                </a:effectLst>
              </a:rPr>
              <a:t/>
            </a:r>
            <a:br>
              <a:rPr lang="en-US" sz="2400" b="1" dirty="0">
                <a:solidFill>
                  <a:schemeClr val="tx1"/>
                </a:solidFill>
                <a:effectLst>
                  <a:outerShdw blurRad="38100" dist="38100" dir="2700000" algn="tl">
                    <a:srgbClr val="000000">
                      <a:alpha val="43137"/>
                    </a:srgbClr>
                  </a:outerShdw>
                </a:effectLst>
              </a:rPr>
            </a:br>
            <a:r>
              <a:rPr lang="pt-BR" sz="2400" b="1" dirty="0" err="1">
                <a:solidFill>
                  <a:schemeClr val="tx1"/>
                </a:solidFill>
                <a:effectLst>
                  <a:outerShdw blurRad="38100" dist="38100" dir="2700000" algn="tl">
                    <a:srgbClr val="000000">
                      <a:alpha val="43137"/>
                    </a:srgbClr>
                  </a:outerShdw>
                </a:effectLst>
              </a:rPr>
              <a:t>April</a:t>
            </a:r>
            <a:r>
              <a:rPr lang="pt-BR" sz="2400" b="1" dirty="0">
                <a:solidFill>
                  <a:schemeClr val="tx1"/>
                </a:solidFill>
                <a:effectLst>
                  <a:outerShdw blurRad="38100" dist="38100" dir="2700000" algn="tl">
                    <a:srgbClr val="000000">
                      <a:alpha val="43137"/>
                    </a:srgbClr>
                  </a:outerShdw>
                </a:effectLst>
              </a:rPr>
              <a:t> 27, 2017</a:t>
            </a:r>
            <a:r>
              <a:rPr lang="en-US" sz="2400" b="1" dirty="0">
                <a:solidFill>
                  <a:schemeClr val="tx1"/>
                </a:solidFill>
                <a:effectLst>
                  <a:outerShdw blurRad="38100" dist="38100" dir="2700000" algn="tl">
                    <a:srgbClr val="000000">
                      <a:alpha val="43137"/>
                    </a:srgbClr>
                  </a:outerShdw>
                </a:effectLst>
              </a:rPr>
              <a:t/>
            </a:r>
            <a:br>
              <a:rPr lang="en-US" sz="2400" b="1" dirty="0">
                <a:solidFill>
                  <a:schemeClr val="tx1"/>
                </a:solidFill>
                <a:effectLst>
                  <a:outerShdw blurRad="38100" dist="38100" dir="2700000" algn="tl">
                    <a:srgbClr val="000000">
                      <a:alpha val="43137"/>
                    </a:srgbClr>
                  </a:outerShdw>
                </a:effectLst>
              </a:rPr>
            </a:br>
            <a:endParaRPr lang="en-US" sz="2400" b="1" dirty="0">
              <a:solidFill>
                <a:schemeClr val="tx1"/>
              </a:solidFill>
              <a:effectLst>
                <a:outerShdw blurRad="38100" dist="38100" dir="2700000" algn="tl">
                  <a:srgbClr val="000000">
                    <a:alpha val="43137"/>
                  </a:srgbClr>
                </a:outerShdw>
              </a:effectLst>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038" y="1"/>
            <a:ext cx="1382682" cy="1594624"/>
          </a:xfrm>
          <a:prstGeom prst="rect">
            <a:avLst/>
          </a:prstGeom>
        </p:spPr>
      </p:pic>
      <p:sp>
        <p:nvSpPr>
          <p:cNvPr id="10" name="Espaço Reservado para Conteúdo 2"/>
          <p:cNvSpPr txBox="1">
            <a:spLocks/>
          </p:cNvSpPr>
          <p:nvPr/>
        </p:nvSpPr>
        <p:spPr>
          <a:xfrm>
            <a:off x="1690658" y="1627448"/>
            <a:ext cx="10275758" cy="504968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000" b="1" dirty="0">
                <a:solidFill>
                  <a:schemeClr val="tx1"/>
                </a:solidFill>
                <a:latin typeface="Baskerville Old Face" panose="02020602080505020303" pitchFamily="18" charset="0"/>
              </a:rPr>
              <a:t>How To Improve English Speaking </a:t>
            </a:r>
            <a:r>
              <a:rPr lang="en-US" sz="3000" b="1" dirty="0" smtClean="0">
                <a:solidFill>
                  <a:schemeClr val="tx1"/>
                </a:solidFill>
                <a:latin typeface="Baskerville Old Face" panose="02020602080505020303" pitchFamily="18" charset="0"/>
              </a:rPr>
              <a:t>Skills</a:t>
            </a:r>
          </a:p>
          <a:p>
            <a:pPr algn="just"/>
            <a:endParaRPr lang="en-US" sz="3000" b="1" dirty="0">
              <a:solidFill>
                <a:schemeClr val="tx1"/>
              </a:solidFill>
              <a:latin typeface="Baskerville Old Face" panose="02020602080505020303" pitchFamily="18" charset="0"/>
            </a:endParaRPr>
          </a:p>
          <a:p>
            <a:pPr marL="0" indent="0" algn="just">
              <a:buNone/>
            </a:pPr>
            <a:r>
              <a:rPr lang="en-US" sz="3000" dirty="0">
                <a:solidFill>
                  <a:schemeClr val="tx1"/>
                </a:solidFill>
                <a:latin typeface="Baskerville Old Face" panose="02020602080505020303" pitchFamily="18" charset="0"/>
              </a:rPr>
              <a:t>Many students master the fine points of English grammar but find themselves at a loss when it comes to actually having a conversation with native speakers. In reality, the only way to develop fluency in speaking is by huge amounts of </a:t>
            </a:r>
            <a:r>
              <a:rPr lang="en-US" sz="3000" dirty="0">
                <a:solidFill>
                  <a:srgbClr val="FF0000"/>
                </a:solidFill>
                <a:latin typeface="Baskerville Old Face" panose="02020602080505020303" pitchFamily="18" charset="0"/>
              </a:rPr>
              <a:t>listening</a:t>
            </a:r>
            <a:r>
              <a:rPr lang="en-US" sz="3000" dirty="0">
                <a:solidFill>
                  <a:schemeClr val="tx1"/>
                </a:solidFill>
                <a:latin typeface="Baskerville Old Face" panose="02020602080505020303" pitchFamily="18" charset="0"/>
              </a:rPr>
              <a:t>, and then </a:t>
            </a:r>
            <a:r>
              <a:rPr lang="en-US" sz="3000" dirty="0">
                <a:solidFill>
                  <a:srgbClr val="FF0000"/>
                </a:solidFill>
                <a:latin typeface="Baskerville Old Face" panose="02020602080505020303" pitchFamily="18" charset="0"/>
              </a:rPr>
              <a:t>practicing</a:t>
            </a:r>
            <a:r>
              <a:rPr lang="en-US" sz="3000" dirty="0">
                <a:solidFill>
                  <a:schemeClr val="tx1"/>
                </a:solidFill>
                <a:latin typeface="Baskerville Old Face" panose="02020602080505020303" pitchFamily="18" charset="0"/>
              </a:rPr>
              <a:t>. The following are a few tips for improving English speaking skills. Don’t forget that listening is the foundation for speaking! When you also want to practice speaking, here are some suggestions for how to improve English speaking skills. </a:t>
            </a:r>
          </a:p>
          <a:p>
            <a:pPr algn="just"/>
            <a:endParaRPr lang="en-US" sz="3000" dirty="0">
              <a:solidFill>
                <a:schemeClr val="tx1"/>
              </a:solidFill>
              <a:latin typeface="Baskerville Old Face" panose="02020602080505020303" pitchFamily="18" charset="0"/>
            </a:endParaRPr>
          </a:p>
          <a:p>
            <a:pPr marL="0" indent="0" algn="just">
              <a:buNone/>
            </a:pPr>
            <a:endParaRPr lang="en-US" sz="3000" b="1"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975546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m para TAL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0" y="924048"/>
            <a:ext cx="2181354" cy="1919892"/>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Conteúdo 2"/>
          <p:cNvSpPr txBox="1">
            <a:spLocks/>
          </p:cNvSpPr>
          <p:nvPr/>
        </p:nvSpPr>
        <p:spPr>
          <a:xfrm>
            <a:off x="566073" y="1572063"/>
            <a:ext cx="6108065" cy="363065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endParaRPr lang="en-US" sz="3000" b="1" dirty="0">
              <a:solidFill>
                <a:schemeClr val="tx1"/>
              </a:solidFill>
              <a:latin typeface="Baskerville Old Face" panose="02020602080505020303" pitchFamily="18" charset="0"/>
            </a:endParaRPr>
          </a:p>
        </p:txBody>
      </p:sp>
      <p:sp>
        <p:nvSpPr>
          <p:cNvPr id="3" name="AutoShape 2" descr="Resultado de imagem para I think you shou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4" descr="Resultado de imagem para I think you shoul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Título 1"/>
          <p:cNvSpPr>
            <a:spLocks noGrp="1"/>
          </p:cNvSpPr>
          <p:nvPr>
            <p:ph type="title"/>
          </p:nvPr>
        </p:nvSpPr>
        <p:spPr>
          <a:xfrm>
            <a:off x="1690658" y="153034"/>
            <a:ext cx="10275758" cy="2178686"/>
          </a:xfrm>
        </p:spPr>
        <p:txBody>
          <a:bodyPr>
            <a:normAutofit fontScale="90000"/>
          </a:bodyPr>
          <a:lstStyle/>
          <a:p>
            <a:r>
              <a:rPr lang="en-US" sz="4500" b="1" dirty="0">
                <a:solidFill>
                  <a:srgbClr val="0070C0"/>
                </a:solidFill>
                <a:effectLst>
                  <a:outerShdw blurRad="38100" dist="38100" dir="2700000" algn="tl">
                    <a:srgbClr val="000000">
                      <a:alpha val="43137"/>
                    </a:srgbClr>
                  </a:outerShdw>
                </a:effectLst>
              </a:rPr>
              <a:t>How To Improve English Speaking </a:t>
            </a:r>
            <a:r>
              <a:rPr lang="en-US" sz="4500" b="1" dirty="0" smtClean="0">
                <a:solidFill>
                  <a:srgbClr val="0070C0"/>
                </a:solidFill>
                <a:effectLst>
                  <a:outerShdw blurRad="38100" dist="38100" dir="2700000" algn="tl">
                    <a:srgbClr val="000000">
                      <a:alpha val="43137"/>
                    </a:srgbClr>
                  </a:outerShdw>
                </a:effectLst>
              </a:rPr>
              <a:t>Skills</a:t>
            </a:r>
            <a:r>
              <a:rPr lang="en-US" sz="2400" b="1" dirty="0" smtClean="0">
                <a:solidFill>
                  <a:schemeClr val="tx1"/>
                </a:solidFill>
                <a:effectLst>
                  <a:outerShdw blurRad="38100" dist="38100" dir="2700000" algn="tl">
                    <a:srgbClr val="000000">
                      <a:alpha val="43137"/>
                    </a:srgbClr>
                  </a:outerShdw>
                </a:effectLst>
              </a:rPr>
              <a:t/>
            </a:r>
            <a:br>
              <a:rPr lang="en-US" sz="2400" b="1" dirty="0" smtClean="0">
                <a:solidFill>
                  <a:schemeClr val="tx1"/>
                </a:solidFill>
                <a:effectLst>
                  <a:outerShdw blurRad="38100" dist="38100" dir="2700000" algn="tl">
                    <a:srgbClr val="000000">
                      <a:alpha val="43137"/>
                    </a:srgbClr>
                  </a:outerShdw>
                </a:effectLst>
              </a:rPr>
            </a:br>
            <a:r>
              <a:rPr lang="en-US" sz="2400" b="1" dirty="0" smtClean="0">
                <a:solidFill>
                  <a:schemeClr val="tx1"/>
                </a:solidFill>
                <a:effectLst>
                  <a:outerShdw blurRad="38100" dist="38100" dir="2700000" algn="tl">
                    <a:srgbClr val="000000">
                      <a:alpha val="43137"/>
                    </a:srgbClr>
                  </a:outerShdw>
                </a:effectLst>
              </a:rPr>
              <a:t>A.J. </a:t>
            </a:r>
            <a:r>
              <a:rPr lang="en-US" sz="2400" b="1" dirty="0" err="1" smtClean="0">
                <a:solidFill>
                  <a:schemeClr val="tx1"/>
                </a:solidFill>
                <a:effectLst>
                  <a:outerShdw blurRad="38100" dist="38100" dir="2700000" algn="tl">
                    <a:srgbClr val="000000">
                      <a:alpha val="43137"/>
                    </a:srgbClr>
                  </a:outerShdw>
                </a:effectLst>
              </a:rPr>
              <a:t>Hoge</a:t>
            </a:r>
            <a:r>
              <a:rPr lang="en-US" sz="2400" b="1" dirty="0">
                <a:solidFill>
                  <a:schemeClr val="tx1"/>
                </a:solidFill>
                <a:effectLst>
                  <a:outerShdw blurRad="38100" dist="38100" dir="2700000" algn="tl">
                    <a:srgbClr val="000000">
                      <a:alpha val="43137"/>
                    </a:srgbClr>
                  </a:outerShdw>
                </a:effectLst>
              </a:rPr>
              <a:t/>
            </a:r>
            <a:br>
              <a:rPr lang="en-US" sz="2400" b="1" dirty="0">
                <a:solidFill>
                  <a:schemeClr val="tx1"/>
                </a:solidFill>
                <a:effectLst>
                  <a:outerShdw blurRad="38100" dist="38100" dir="2700000" algn="tl">
                    <a:srgbClr val="000000">
                      <a:alpha val="43137"/>
                    </a:srgbClr>
                  </a:outerShdw>
                </a:effectLst>
              </a:rPr>
            </a:br>
            <a:r>
              <a:rPr lang="pt-BR" sz="2400" b="1" dirty="0" err="1">
                <a:solidFill>
                  <a:schemeClr val="tx1"/>
                </a:solidFill>
                <a:effectLst>
                  <a:outerShdw blurRad="38100" dist="38100" dir="2700000" algn="tl">
                    <a:srgbClr val="000000">
                      <a:alpha val="43137"/>
                    </a:srgbClr>
                  </a:outerShdw>
                </a:effectLst>
              </a:rPr>
              <a:t>April</a:t>
            </a:r>
            <a:r>
              <a:rPr lang="pt-BR" sz="2400" b="1" dirty="0">
                <a:solidFill>
                  <a:schemeClr val="tx1"/>
                </a:solidFill>
                <a:effectLst>
                  <a:outerShdw blurRad="38100" dist="38100" dir="2700000" algn="tl">
                    <a:srgbClr val="000000">
                      <a:alpha val="43137"/>
                    </a:srgbClr>
                  </a:outerShdw>
                </a:effectLst>
              </a:rPr>
              <a:t> 27, 2017</a:t>
            </a:r>
            <a:r>
              <a:rPr lang="en-US" sz="2400" b="1" dirty="0">
                <a:solidFill>
                  <a:schemeClr val="tx1"/>
                </a:solidFill>
                <a:effectLst>
                  <a:outerShdw blurRad="38100" dist="38100" dir="2700000" algn="tl">
                    <a:srgbClr val="000000">
                      <a:alpha val="43137"/>
                    </a:srgbClr>
                  </a:outerShdw>
                </a:effectLst>
              </a:rPr>
              <a:t/>
            </a:r>
            <a:br>
              <a:rPr lang="en-US" sz="2400" b="1" dirty="0">
                <a:solidFill>
                  <a:schemeClr val="tx1"/>
                </a:solidFill>
                <a:effectLst>
                  <a:outerShdw blurRad="38100" dist="38100" dir="2700000" algn="tl">
                    <a:srgbClr val="000000">
                      <a:alpha val="43137"/>
                    </a:srgbClr>
                  </a:outerShdw>
                </a:effectLst>
              </a:rPr>
            </a:br>
            <a:endParaRPr lang="en-US" sz="2400" b="1" dirty="0">
              <a:solidFill>
                <a:schemeClr val="tx1"/>
              </a:solidFill>
              <a:effectLst>
                <a:outerShdw blurRad="38100" dist="38100" dir="2700000" algn="tl">
                  <a:srgbClr val="000000">
                    <a:alpha val="43137"/>
                  </a:srgbClr>
                </a:outerShdw>
              </a:effectLst>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038" y="1"/>
            <a:ext cx="1382682" cy="1594624"/>
          </a:xfrm>
          <a:prstGeom prst="rect">
            <a:avLst/>
          </a:prstGeom>
        </p:spPr>
      </p:pic>
      <p:sp>
        <p:nvSpPr>
          <p:cNvPr id="10" name="Espaço Reservado para Conteúdo 2"/>
          <p:cNvSpPr txBox="1">
            <a:spLocks/>
          </p:cNvSpPr>
          <p:nvPr/>
        </p:nvSpPr>
        <p:spPr>
          <a:xfrm>
            <a:off x="1690658" y="2072640"/>
            <a:ext cx="10275758" cy="460449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3000" b="1" dirty="0" smtClean="0">
                <a:solidFill>
                  <a:schemeClr val="tx1"/>
                </a:solidFill>
                <a:latin typeface="Baskerville Old Face" panose="02020602080505020303" pitchFamily="18" charset="0"/>
              </a:rPr>
              <a:t>1. Find </a:t>
            </a:r>
            <a:r>
              <a:rPr lang="en-US" sz="3000" b="1" dirty="0">
                <a:solidFill>
                  <a:schemeClr val="tx1"/>
                </a:solidFill>
                <a:latin typeface="Baskerville Old Face" panose="02020602080505020303" pitchFamily="18" charset="0"/>
              </a:rPr>
              <a:t>An English-Speaking Conversation </a:t>
            </a:r>
            <a:r>
              <a:rPr lang="en-US" sz="3000" b="1" dirty="0" smtClean="0">
                <a:solidFill>
                  <a:schemeClr val="tx1"/>
                </a:solidFill>
                <a:latin typeface="Baskerville Old Face" panose="02020602080505020303" pitchFamily="18" charset="0"/>
              </a:rPr>
              <a:t>Partner</a:t>
            </a:r>
          </a:p>
          <a:p>
            <a:pPr marL="0" indent="0">
              <a:buNone/>
            </a:pPr>
            <a:endParaRPr lang="en-US" sz="3000" b="1" dirty="0">
              <a:solidFill>
                <a:schemeClr val="tx1"/>
              </a:solidFill>
              <a:latin typeface="Baskerville Old Face" panose="02020602080505020303" pitchFamily="18" charset="0"/>
            </a:endParaRPr>
          </a:p>
          <a:p>
            <a:pPr marL="0" indent="0" algn="just">
              <a:buNone/>
            </a:pPr>
            <a:r>
              <a:rPr lang="en-US" sz="3000" dirty="0">
                <a:solidFill>
                  <a:schemeClr val="tx1"/>
                </a:solidFill>
                <a:latin typeface="Baskerville Old Face" panose="02020602080505020303" pitchFamily="18" charset="0"/>
              </a:rPr>
              <a:t>First of all, it’s important to find </a:t>
            </a:r>
            <a:r>
              <a:rPr lang="en-US" sz="3000" dirty="0">
                <a:solidFill>
                  <a:srgbClr val="FF0000"/>
                </a:solidFill>
                <a:latin typeface="Baskerville Old Face" panose="02020602080505020303" pitchFamily="18" charset="0"/>
              </a:rPr>
              <a:t>native speakers </a:t>
            </a:r>
            <a:r>
              <a:rPr lang="en-US" sz="3000" dirty="0">
                <a:solidFill>
                  <a:schemeClr val="tx1"/>
                </a:solidFill>
                <a:latin typeface="Baskerville Old Face" panose="02020602080505020303" pitchFamily="18" charset="0"/>
              </a:rPr>
              <a:t>to practice with. Students who are living around many English speakers may be able to find informal opportunities to chat with neighbors and local business people. Joining a club or a volunteer organization can be a great way to get to know people informally. If that isn’t an option, consider hiring a private tutor. A lot of students find and meet with tutors online via tools like Skype or Google Hangouts.</a:t>
            </a:r>
          </a:p>
          <a:p>
            <a:pPr algn="just"/>
            <a:endParaRPr lang="en-US" sz="3000" dirty="0">
              <a:solidFill>
                <a:schemeClr val="tx1"/>
              </a:solidFill>
              <a:latin typeface="Baskerville Old Face" panose="02020602080505020303" pitchFamily="18" charset="0"/>
            </a:endParaRPr>
          </a:p>
          <a:p>
            <a:pPr marL="0" indent="0" algn="just">
              <a:buNone/>
            </a:pPr>
            <a:endParaRPr lang="en-US" sz="3000" b="1"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29479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m para TAL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0" y="924048"/>
            <a:ext cx="2181354" cy="191989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Resultado de imagem para I think you shou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4" descr="Resultado de imagem para I think you shoul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Título 1"/>
          <p:cNvSpPr>
            <a:spLocks noGrp="1"/>
          </p:cNvSpPr>
          <p:nvPr>
            <p:ph type="title"/>
          </p:nvPr>
        </p:nvSpPr>
        <p:spPr>
          <a:xfrm>
            <a:off x="1690658" y="153034"/>
            <a:ext cx="10275758" cy="2178686"/>
          </a:xfrm>
        </p:spPr>
        <p:txBody>
          <a:bodyPr>
            <a:normAutofit fontScale="90000"/>
          </a:bodyPr>
          <a:lstStyle/>
          <a:p>
            <a:r>
              <a:rPr lang="en-US" sz="4500" b="1" dirty="0">
                <a:solidFill>
                  <a:srgbClr val="0070C0"/>
                </a:solidFill>
                <a:effectLst>
                  <a:outerShdw blurRad="38100" dist="38100" dir="2700000" algn="tl">
                    <a:srgbClr val="000000">
                      <a:alpha val="43137"/>
                    </a:srgbClr>
                  </a:outerShdw>
                </a:effectLst>
              </a:rPr>
              <a:t>How To Improve English Speaking </a:t>
            </a:r>
            <a:r>
              <a:rPr lang="en-US" sz="4500" b="1" dirty="0" smtClean="0">
                <a:solidFill>
                  <a:srgbClr val="0070C0"/>
                </a:solidFill>
                <a:effectLst>
                  <a:outerShdw blurRad="38100" dist="38100" dir="2700000" algn="tl">
                    <a:srgbClr val="000000">
                      <a:alpha val="43137"/>
                    </a:srgbClr>
                  </a:outerShdw>
                </a:effectLst>
              </a:rPr>
              <a:t>Skills</a:t>
            </a:r>
            <a:r>
              <a:rPr lang="en-US" sz="2400" b="1" dirty="0" smtClean="0">
                <a:solidFill>
                  <a:schemeClr val="tx1"/>
                </a:solidFill>
                <a:effectLst>
                  <a:outerShdw blurRad="38100" dist="38100" dir="2700000" algn="tl">
                    <a:srgbClr val="000000">
                      <a:alpha val="43137"/>
                    </a:srgbClr>
                  </a:outerShdw>
                </a:effectLst>
              </a:rPr>
              <a:t/>
            </a:r>
            <a:br>
              <a:rPr lang="en-US" sz="2400" b="1" dirty="0" smtClean="0">
                <a:solidFill>
                  <a:schemeClr val="tx1"/>
                </a:solidFill>
                <a:effectLst>
                  <a:outerShdw blurRad="38100" dist="38100" dir="2700000" algn="tl">
                    <a:srgbClr val="000000">
                      <a:alpha val="43137"/>
                    </a:srgbClr>
                  </a:outerShdw>
                </a:effectLst>
              </a:rPr>
            </a:br>
            <a:r>
              <a:rPr lang="en-US" sz="2400" b="1" dirty="0" smtClean="0">
                <a:solidFill>
                  <a:schemeClr val="tx1"/>
                </a:solidFill>
                <a:effectLst>
                  <a:outerShdw blurRad="38100" dist="38100" dir="2700000" algn="tl">
                    <a:srgbClr val="000000">
                      <a:alpha val="43137"/>
                    </a:srgbClr>
                  </a:outerShdw>
                </a:effectLst>
              </a:rPr>
              <a:t>A.J. </a:t>
            </a:r>
            <a:r>
              <a:rPr lang="en-US" sz="2400" b="1" dirty="0" err="1" smtClean="0">
                <a:solidFill>
                  <a:schemeClr val="tx1"/>
                </a:solidFill>
                <a:effectLst>
                  <a:outerShdw blurRad="38100" dist="38100" dir="2700000" algn="tl">
                    <a:srgbClr val="000000">
                      <a:alpha val="43137"/>
                    </a:srgbClr>
                  </a:outerShdw>
                </a:effectLst>
              </a:rPr>
              <a:t>Hoge</a:t>
            </a:r>
            <a:r>
              <a:rPr lang="en-US" sz="2400" b="1" dirty="0">
                <a:solidFill>
                  <a:schemeClr val="tx1"/>
                </a:solidFill>
                <a:effectLst>
                  <a:outerShdw blurRad="38100" dist="38100" dir="2700000" algn="tl">
                    <a:srgbClr val="000000">
                      <a:alpha val="43137"/>
                    </a:srgbClr>
                  </a:outerShdw>
                </a:effectLst>
              </a:rPr>
              <a:t/>
            </a:r>
            <a:br>
              <a:rPr lang="en-US" sz="2400" b="1" dirty="0">
                <a:solidFill>
                  <a:schemeClr val="tx1"/>
                </a:solidFill>
                <a:effectLst>
                  <a:outerShdw blurRad="38100" dist="38100" dir="2700000" algn="tl">
                    <a:srgbClr val="000000">
                      <a:alpha val="43137"/>
                    </a:srgbClr>
                  </a:outerShdw>
                </a:effectLst>
              </a:rPr>
            </a:br>
            <a:r>
              <a:rPr lang="pt-BR" sz="2400" b="1" dirty="0" err="1">
                <a:solidFill>
                  <a:schemeClr val="tx1"/>
                </a:solidFill>
                <a:effectLst>
                  <a:outerShdw blurRad="38100" dist="38100" dir="2700000" algn="tl">
                    <a:srgbClr val="000000">
                      <a:alpha val="43137"/>
                    </a:srgbClr>
                  </a:outerShdw>
                </a:effectLst>
              </a:rPr>
              <a:t>April</a:t>
            </a:r>
            <a:r>
              <a:rPr lang="pt-BR" sz="2400" b="1" dirty="0">
                <a:solidFill>
                  <a:schemeClr val="tx1"/>
                </a:solidFill>
                <a:effectLst>
                  <a:outerShdw blurRad="38100" dist="38100" dir="2700000" algn="tl">
                    <a:srgbClr val="000000">
                      <a:alpha val="43137"/>
                    </a:srgbClr>
                  </a:outerShdw>
                </a:effectLst>
              </a:rPr>
              <a:t> 27, 2017</a:t>
            </a:r>
            <a:r>
              <a:rPr lang="en-US" sz="2400" b="1" dirty="0">
                <a:solidFill>
                  <a:schemeClr val="tx1"/>
                </a:solidFill>
                <a:effectLst>
                  <a:outerShdw blurRad="38100" dist="38100" dir="2700000" algn="tl">
                    <a:srgbClr val="000000">
                      <a:alpha val="43137"/>
                    </a:srgbClr>
                  </a:outerShdw>
                </a:effectLst>
              </a:rPr>
              <a:t/>
            </a:r>
            <a:br>
              <a:rPr lang="en-US" sz="2400" b="1" dirty="0">
                <a:solidFill>
                  <a:schemeClr val="tx1"/>
                </a:solidFill>
                <a:effectLst>
                  <a:outerShdw blurRad="38100" dist="38100" dir="2700000" algn="tl">
                    <a:srgbClr val="000000">
                      <a:alpha val="43137"/>
                    </a:srgbClr>
                  </a:outerShdw>
                </a:effectLst>
              </a:rPr>
            </a:br>
            <a:endParaRPr lang="en-US" sz="2400" b="1" dirty="0">
              <a:solidFill>
                <a:schemeClr val="tx1"/>
              </a:solidFill>
              <a:effectLst>
                <a:outerShdw blurRad="38100" dist="38100" dir="2700000" algn="tl">
                  <a:srgbClr val="000000">
                    <a:alpha val="43137"/>
                  </a:srgbClr>
                </a:outerShdw>
              </a:effectLst>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038" y="1"/>
            <a:ext cx="1382682" cy="1594624"/>
          </a:xfrm>
          <a:prstGeom prst="rect">
            <a:avLst/>
          </a:prstGeom>
        </p:spPr>
      </p:pic>
      <p:sp>
        <p:nvSpPr>
          <p:cNvPr id="10" name="Espaço Reservado para Conteúdo 2"/>
          <p:cNvSpPr txBox="1">
            <a:spLocks/>
          </p:cNvSpPr>
          <p:nvPr/>
        </p:nvSpPr>
        <p:spPr>
          <a:xfrm>
            <a:off x="1690658" y="2072640"/>
            <a:ext cx="10275758" cy="460449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3000" b="1" dirty="0" smtClean="0">
                <a:solidFill>
                  <a:schemeClr val="tx1"/>
                </a:solidFill>
                <a:latin typeface="Baskerville Old Face" panose="02020602080505020303" pitchFamily="18" charset="0"/>
              </a:rPr>
              <a:t>2. Make </a:t>
            </a:r>
            <a:r>
              <a:rPr lang="en-US" sz="3000" b="1" dirty="0">
                <a:solidFill>
                  <a:schemeClr val="tx1"/>
                </a:solidFill>
                <a:latin typeface="Baskerville Old Face" panose="02020602080505020303" pitchFamily="18" charset="0"/>
              </a:rPr>
              <a:t>Sure To Listen As Well As </a:t>
            </a:r>
            <a:r>
              <a:rPr lang="en-US" sz="3000" b="1" dirty="0" smtClean="0">
                <a:solidFill>
                  <a:schemeClr val="tx1"/>
                </a:solidFill>
                <a:latin typeface="Baskerville Old Face" panose="02020602080505020303" pitchFamily="18" charset="0"/>
              </a:rPr>
              <a:t>Speak</a:t>
            </a:r>
          </a:p>
          <a:p>
            <a:pPr marL="0" indent="0">
              <a:buNone/>
            </a:pPr>
            <a:endParaRPr lang="en-US" sz="3000" b="1" dirty="0">
              <a:solidFill>
                <a:schemeClr val="tx1"/>
              </a:solidFill>
              <a:latin typeface="Baskerville Old Face" panose="02020602080505020303" pitchFamily="18" charset="0"/>
            </a:endParaRPr>
          </a:p>
          <a:p>
            <a:pPr marL="0" indent="0" algn="just">
              <a:buNone/>
            </a:pPr>
            <a:r>
              <a:rPr lang="en-US" sz="3000" dirty="0">
                <a:solidFill>
                  <a:schemeClr val="tx1"/>
                </a:solidFill>
                <a:latin typeface="Baskerville Old Face" panose="02020602080505020303" pitchFamily="18" charset="0"/>
              </a:rPr>
              <a:t>When practicing with a native speaker, try to balance your listening and speaking. It’s a good idea to </a:t>
            </a:r>
            <a:r>
              <a:rPr lang="en-US" sz="3000" dirty="0">
                <a:solidFill>
                  <a:srgbClr val="FF0000"/>
                </a:solidFill>
                <a:latin typeface="Baskerville Old Face" panose="02020602080505020303" pitchFamily="18" charset="0"/>
              </a:rPr>
              <a:t>prepare questions in advance </a:t>
            </a:r>
            <a:r>
              <a:rPr lang="en-US" sz="3000" dirty="0">
                <a:solidFill>
                  <a:schemeClr val="tx1"/>
                </a:solidFill>
                <a:latin typeface="Baskerville Old Face" panose="02020602080505020303" pitchFamily="18" charset="0"/>
              </a:rPr>
              <a:t>so that the conversation will flow back and forth. If your conversation partner asks you a question and you answer at length, you can always turn the question back to your partner by asking, “What do  you think?” or “What about you?”</a:t>
            </a:r>
          </a:p>
          <a:p>
            <a:pPr marL="0" indent="0" algn="just">
              <a:buNone/>
            </a:pPr>
            <a:endParaRPr lang="en-US" sz="3000" dirty="0">
              <a:solidFill>
                <a:schemeClr val="tx1"/>
              </a:solidFill>
              <a:latin typeface="Baskerville Old Face" panose="02020602080505020303" pitchFamily="18" charset="0"/>
            </a:endParaRPr>
          </a:p>
          <a:p>
            <a:pPr algn="just"/>
            <a:endParaRPr lang="en-US" sz="3000" dirty="0">
              <a:solidFill>
                <a:schemeClr val="tx1"/>
              </a:solidFill>
              <a:latin typeface="Baskerville Old Face" panose="02020602080505020303" pitchFamily="18" charset="0"/>
            </a:endParaRPr>
          </a:p>
          <a:p>
            <a:pPr marL="0" indent="0" algn="just">
              <a:buNone/>
            </a:pPr>
            <a:endParaRPr lang="en-US" sz="3000" b="1"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2879175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m para TAL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0" y="924048"/>
            <a:ext cx="2181354" cy="191989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Resultado de imagem para I think you shou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4" descr="Resultado de imagem para I think you shoul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Título 1"/>
          <p:cNvSpPr>
            <a:spLocks noGrp="1"/>
          </p:cNvSpPr>
          <p:nvPr>
            <p:ph type="title"/>
          </p:nvPr>
        </p:nvSpPr>
        <p:spPr>
          <a:xfrm>
            <a:off x="1690658" y="153034"/>
            <a:ext cx="10275758" cy="2178686"/>
          </a:xfrm>
        </p:spPr>
        <p:txBody>
          <a:bodyPr>
            <a:normAutofit fontScale="90000"/>
          </a:bodyPr>
          <a:lstStyle/>
          <a:p>
            <a:r>
              <a:rPr lang="en-US" sz="4500" b="1" dirty="0">
                <a:solidFill>
                  <a:srgbClr val="0070C0"/>
                </a:solidFill>
                <a:effectLst>
                  <a:outerShdw blurRad="38100" dist="38100" dir="2700000" algn="tl">
                    <a:srgbClr val="000000">
                      <a:alpha val="43137"/>
                    </a:srgbClr>
                  </a:outerShdw>
                </a:effectLst>
              </a:rPr>
              <a:t>How To Improve English Speaking </a:t>
            </a:r>
            <a:r>
              <a:rPr lang="en-US" sz="4500" b="1" dirty="0" smtClean="0">
                <a:solidFill>
                  <a:srgbClr val="0070C0"/>
                </a:solidFill>
                <a:effectLst>
                  <a:outerShdw blurRad="38100" dist="38100" dir="2700000" algn="tl">
                    <a:srgbClr val="000000">
                      <a:alpha val="43137"/>
                    </a:srgbClr>
                  </a:outerShdw>
                </a:effectLst>
              </a:rPr>
              <a:t>Skills</a:t>
            </a:r>
            <a:r>
              <a:rPr lang="en-US" sz="2400" b="1" dirty="0" smtClean="0">
                <a:solidFill>
                  <a:schemeClr val="tx1"/>
                </a:solidFill>
                <a:effectLst>
                  <a:outerShdw blurRad="38100" dist="38100" dir="2700000" algn="tl">
                    <a:srgbClr val="000000">
                      <a:alpha val="43137"/>
                    </a:srgbClr>
                  </a:outerShdw>
                </a:effectLst>
              </a:rPr>
              <a:t/>
            </a:r>
            <a:br>
              <a:rPr lang="en-US" sz="2400" b="1" dirty="0" smtClean="0">
                <a:solidFill>
                  <a:schemeClr val="tx1"/>
                </a:solidFill>
                <a:effectLst>
                  <a:outerShdw blurRad="38100" dist="38100" dir="2700000" algn="tl">
                    <a:srgbClr val="000000">
                      <a:alpha val="43137"/>
                    </a:srgbClr>
                  </a:outerShdw>
                </a:effectLst>
              </a:rPr>
            </a:br>
            <a:r>
              <a:rPr lang="en-US" sz="2400" b="1" dirty="0" smtClean="0">
                <a:solidFill>
                  <a:schemeClr val="tx1"/>
                </a:solidFill>
                <a:effectLst>
                  <a:outerShdw blurRad="38100" dist="38100" dir="2700000" algn="tl">
                    <a:srgbClr val="000000">
                      <a:alpha val="43137"/>
                    </a:srgbClr>
                  </a:outerShdw>
                </a:effectLst>
              </a:rPr>
              <a:t>A.J. </a:t>
            </a:r>
            <a:r>
              <a:rPr lang="en-US" sz="2400" b="1" dirty="0" err="1" smtClean="0">
                <a:solidFill>
                  <a:schemeClr val="tx1"/>
                </a:solidFill>
                <a:effectLst>
                  <a:outerShdw blurRad="38100" dist="38100" dir="2700000" algn="tl">
                    <a:srgbClr val="000000">
                      <a:alpha val="43137"/>
                    </a:srgbClr>
                  </a:outerShdw>
                </a:effectLst>
              </a:rPr>
              <a:t>Hoge</a:t>
            </a:r>
            <a:r>
              <a:rPr lang="en-US" sz="2400" b="1" dirty="0">
                <a:solidFill>
                  <a:schemeClr val="tx1"/>
                </a:solidFill>
                <a:effectLst>
                  <a:outerShdw blurRad="38100" dist="38100" dir="2700000" algn="tl">
                    <a:srgbClr val="000000">
                      <a:alpha val="43137"/>
                    </a:srgbClr>
                  </a:outerShdw>
                </a:effectLst>
              </a:rPr>
              <a:t/>
            </a:r>
            <a:br>
              <a:rPr lang="en-US" sz="2400" b="1" dirty="0">
                <a:solidFill>
                  <a:schemeClr val="tx1"/>
                </a:solidFill>
                <a:effectLst>
                  <a:outerShdw blurRad="38100" dist="38100" dir="2700000" algn="tl">
                    <a:srgbClr val="000000">
                      <a:alpha val="43137"/>
                    </a:srgbClr>
                  </a:outerShdw>
                </a:effectLst>
              </a:rPr>
            </a:br>
            <a:r>
              <a:rPr lang="pt-BR" sz="2400" b="1" dirty="0" err="1">
                <a:solidFill>
                  <a:schemeClr val="tx1"/>
                </a:solidFill>
                <a:effectLst>
                  <a:outerShdw blurRad="38100" dist="38100" dir="2700000" algn="tl">
                    <a:srgbClr val="000000">
                      <a:alpha val="43137"/>
                    </a:srgbClr>
                  </a:outerShdw>
                </a:effectLst>
              </a:rPr>
              <a:t>April</a:t>
            </a:r>
            <a:r>
              <a:rPr lang="pt-BR" sz="2400" b="1" dirty="0">
                <a:solidFill>
                  <a:schemeClr val="tx1"/>
                </a:solidFill>
                <a:effectLst>
                  <a:outerShdw blurRad="38100" dist="38100" dir="2700000" algn="tl">
                    <a:srgbClr val="000000">
                      <a:alpha val="43137"/>
                    </a:srgbClr>
                  </a:outerShdw>
                </a:effectLst>
              </a:rPr>
              <a:t> 27, 2017</a:t>
            </a:r>
            <a:r>
              <a:rPr lang="en-US" sz="2400" b="1" dirty="0">
                <a:solidFill>
                  <a:schemeClr val="tx1"/>
                </a:solidFill>
                <a:effectLst>
                  <a:outerShdw blurRad="38100" dist="38100" dir="2700000" algn="tl">
                    <a:srgbClr val="000000">
                      <a:alpha val="43137"/>
                    </a:srgbClr>
                  </a:outerShdw>
                </a:effectLst>
              </a:rPr>
              <a:t/>
            </a:r>
            <a:br>
              <a:rPr lang="en-US" sz="2400" b="1" dirty="0">
                <a:solidFill>
                  <a:schemeClr val="tx1"/>
                </a:solidFill>
                <a:effectLst>
                  <a:outerShdw blurRad="38100" dist="38100" dir="2700000" algn="tl">
                    <a:srgbClr val="000000">
                      <a:alpha val="43137"/>
                    </a:srgbClr>
                  </a:outerShdw>
                </a:effectLst>
              </a:rPr>
            </a:br>
            <a:endParaRPr lang="en-US" sz="2400" b="1" dirty="0">
              <a:solidFill>
                <a:schemeClr val="tx1"/>
              </a:solidFill>
              <a:effectLst>
                <a:outerShdw blurRad="38100" dist="38100" dir="2700000" algn="tl">
                  <a:srgbClr val="000000">
                    <a:alpha val="43137"/>
                  </a:srgbClr>
                </a:outerShdw>
              </a:effectLst>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038" y="1"/>
            <a:ext cx="1382682" cy="1594624"/>
          </a:xfrm>
          <a:prstGeom prst="rect">
            <a:avLst/>
          </a:prstGeom>
        </p:spPr>
      </p:pic>
      <p:sp>
        <p:nvSpPr>
          <p:cNvPr id="10" name="Espaço Reservado para Conteúdo 2"/>
          <p:cNvSpPr txBox="1">
            <a:spLocks/>
          </p:cNvSpPr>
          <p:nvPr/>
        </p:nvSpPr>
        <p:spPr>
          <a:xfrm>
            <a:off x="1690658" y="2103120"/>
            <a:ext cx="10275758" cy="457401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000" b="1" dirty="0" smtClean="0">
                <a:solidFill>
                  <a:schemeClr val="tx1"/>
                </a:solidFill>
                <a:latin typeface="Baskerville Old Face" panose="02020602080505020303" pitchFamily="18" charset="0"/>
              </a:rPr>
              <a:t>3. Record </a:t>
            </a:r>
            <a:r>
              <a:rPr lang="en-US" sz="3000" b="1" dirty="0">
                <a:solidFill>
                  <a:schemeClr val="tx1"/>
                </a:solidFill>
                <a:latin typeface="Baskerville Old Face" panose="02020602080505020303" pitchFamily="18" charset="0"/>
              </a:rPr>
              <a:t>Your Conversation </a:t>
            </a:r>
            <a:r>
              <a:rPr lang="en-US" sz="3000" b="1" dirty="0" smtClean="0">
                <a:solidFill>
                  <a:schemeClr val="tx1"/>
                </a:solidFill>
                <a:latin typeface="Baskerville Old Face" panose="02020602080505020303" pitchFamily="18" charset="0"/>
              </a:rPr>
              <a:t>Practice</a:t>
            </a:r>
          </a:p>
          <a:p>
            <a:pPr algn="just"/>
            <a:endParaRPr lang="en-US" sz="3000" dirty="0">
              <a:solidFill>
                <a:schemeClr val="tx1"/>
              </a:solidFill>
              <a:latin typeface="Baskerville Old Face" panose="02020602080505020303" pitchFamily="18" charset="0"/>
            </a:endParaRPr>
          </a:p>
          <a:p>
            <a:pPr marL="0" indent="0" algn="just">
              <a:buNone/>
            </a:pPr>
            <a:r>
              <a:rPr lang="en-US" sz="3000" dirty="0">
                <a:solidFill>
                  <a:schemeClr val="tx1"/>
                </a:solidFill>
                <a:latin typeface="Baskerville Old Face" panose="02020602080505020303" pitchFamily="18" charset="0"/>
              </a:rPr>
              <a:t>Recording is a great way to get the maximum benefit from a conversation with a native speaker. When you listen again, you can evaluate your own pronunciation and notice areas where you need to improve. You can also review the content of the conversation, take notes on new vocabulary or misunderstandings, and prepare questions for the next meeting.</a:t>
            </a:r>
          </a:p>
          <a:p>
            <a:pPr algn="just"/>
            <a:endParaRPr lang="en-US" sz="3000" dirty="0">
              <a:solidFill>
                <a:schemeClr val="tx1"/>
              </a:solidFill>
              <a:latin typeface="Baskerville Old Face" panose="02020602080505020303" pitchFamily="18" charset="0"/>
            </a:endParaRPr>
          </a:p>
          <a:p>
            <a:pPr marL="0" indent="0" algn="just">
              <a:buNone/>
            </a:pPr>
            <a:endParaRPr lang="en-US" sz="3000" b="1"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1526429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m para TAL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0" y="924048"/>
            <a:ext cx="2181354" cy="191989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Resultado de imagem para I think you shou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4" descr="Resultado de imagem para I think you shoul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Título 1"/>
          <p:cNvSpPr>
            <a:spLocks noGrp="1"/>
          </p:cNvSpPr>
          <p:nvPr>
            <p:ph type="title"/>
          </p:nvPr>
        </p:nvSpPr>
        <p:spPr>
          <a:xfrm>
            <a:off x="1690658" y="153034"/>
            <a:ext cx="10275758" cy="2178686"/>
          </a:xfrm>
        </p:spPr>
        <p:txBody>
          <a:bodyPr>
            <a:normAutofit fontScale="90000"/>
          </a:bodyPr>
          <a:lstStyle/>
          <a:p>
            <a:r>
              <a:rPr lang="en-US" sz="4500" b="1" dirty="0">
                <a:solidFill>
                  <a:srgbClr val="0070C0"/>
                </a:solidFill>
                <a:effectLst>
                  <a:outerShdw blurRad="38100" dist="38100" dir="2700000" algn="tl">
                    <a:srgbClr val="000000">
                      <a:alpha val="43137"/>
                    </a:srgbClr>
                  </a:outerShdw>
                </a:effectLst>
              </a:rPr>
              <a:t>How To Improve English Speaking </a:t>
            </a:r>
            <a:r>
              <a:rPr lang="en-US" sz="4500" b="1" dirty="0" smtClean="0">
                <a:solidFill>
                  <a:srgbClr val="0070C0"/>
                </a:solidFill>
                <a:effectLst>
                  <a:outerShdw blurRad="38100" dist="38100" dir="2700000" algn="tl">
                    <a:srgbClr val="000000">
                      <a:alpha val="43137"/>
                    </a:srgbClr>
                  </a:outerShdw>
                </a:effectLst>
              </a:rPr>
              <a:t>Skills</a:t>
            </a:r>
            <a:r>
              <a:rPr lang="en-US" sz="2400" b="1" dirty="0" smtClean="0">
                <a:solidFill>
                  <a:schemeClr val="tx1"/>
                </a:solidFill>
                <a:effectLst>
                  <a:outerShdw blurRad="38100" dist="38100" dir="2700000" algn="tl">
                    <a:srgbClr val="000000">
                      <a:alpha val="43137"/>
                    </a:srgbClr>
                  </a:outerShdw>
                </a:effectLst>
              </a:rPr>
              <a:t/>
            </a:r>
            <a:br>
              <a:rPr lang="en-US" sz="2400" b="1" dirty="0" smtClean="0">
                <a:solidFill>
                  <a:schemeClr val="tx1"/>
                </a:solidFill>
                <a:effectLst>
                  <a:outerShdw blurRad="38100" dist="38100" dir="2700000" algn="tl">
                    <a:srgbClr val="000000">
                      <a:alpha val="43137"/>
                    </a:srgbClr>
                  </a:outerShdw>
                </a:effectLst>
              </a:rPr>
            </a:br>
            <a:r>
              <a:rPr lang="en-US" sz="2400" b="1" dirty="0" smtClean="0">
                <a:solidFill>
                  <a:schemeClr val="tx1"/>
                </a:solidFill>
                <a:effectLst>
                  <a:outerShdw blurRad="38100" dist="38100" dir="2700000" algn="tl">
                    <a:srgbClr val="000000">
                      <a:alpha val="43137"/>
                    </a:srgbClr>
                  </a:outerShdw>
                </a:effectLst>
              </a:rPr>
              <a:t>A.J. </a:t>
            </a:r>
            <a:r>
              <a:rPr lang="en-US" sz="2400" b="1" dirty="0" err="1" smtClean="0">
                <a:solidFill>
                  <a:schemeClr val="tx1"/>
                </a:solidFill>
                <a:effectLst>
                  <a:outerShdw blurRad="38100" dist="38100" dir="2700000" algn="tl">
                    <a:srgbClr val="000000">
                      <a:alpha val="43137"/>
                    </a:srgbClr>
                  </a:outerShdw>
                </a:effectLst>
              </a:rPr>
              <a:t>Hoge</a:t>
            </a:r>
            <a:r>
              <a:rPr lang="en-US" sz="2400" b="1" dirty="0">
                <a:solidFill>
                  <a:schemeClr val="tx1"/>
                </a:solidFill>
                <a:effectLst>
                  <a:outerShdw blurRad="38100" dist="38100" dir="2700000" algn="tl">
                    <a:srgbClr val="000000">
                      <a:alpha val="43137"/>
                    </a:srgbClr>
                  </a:outerShdw>
                </a:effectLst>
              </a:rPr>
              <a:t/>
            </a:r>
            <a:br>
              <a:rPr lang="en-US" sz="2400" b="1" dirty="0">
                <a:solidFill>
                  <a:schemeClr val="tx1"/>
                </a:solidFill>
                <a:effectLst>
                  <a:outerShdw blurRad="38100" dist="38100" dir="2700000" algn="tl">
                    <a:srgbClr val="000000">
                      <a:alpha val="43137"/>
                    </a:srgbClr>
                  </a:outerShdw>
                </a:effectLst>
              </a:rPr>
            </a:br>
            <a:r>
              <a:rPr lang="pt-BR" sz="2400" b="1" dirty="0" err="1">
                <a:solidFill>
                  <a:schemeClr val="tx1"/>
                </a:solidFill>
                <a:effectLst>
                  <a:outerShdw blurRad="38100" dist="38100" dir="2700000" algn="tl">
                    <a:srgbClr val="000000">
                      <a:alpha val="43137"/>
                    </a:srgbClr>
                  </a:outerShdw>
                </a:effectLst>
              </a:rPr>
              <a:t>April</a:t>
            </a:r>
            <a:r>
              <a:rPr lang="pt-BR" sz="2400" b="1" dirty="0">
                <a:solidFill>
                  <a:schemeClr val="tx1"/>
                </a:solidFill>
                <a:effectLst>
                  <a:outerShdw blurRad="38100" dist="38100" dir="2700000" algn="tl">
                    <a:srgbClr val="000000">
                      <a:alpha val="43137"/>
                    </a:srgbClr>
                  </a:outerShdw>
                </a:effectLst>
              </a:rPr>
              <a:t> 27, 2017</a:t>
            </a:r>
            <a:r>
              <a:rPr lang="en-US" sz="2400" b="1" dirty="0">
                <a:solidFill>
                  <a:schemeClr val="tx1"/>
                </a:solidFill>
                <a:effectLst>
                  <a:outerShdw blurRad="38100" dist="38100" dir="2700000" algn="tl">
                    <a:srgbClr val="000000">
                      <a:alpha val="43137"/>
                    </a:srgbClr>
                  </a:outerShdw>
                </a:effectLst>
              </a:rPr>
              <a:t/>
            </a:r>
            <a:br>
              <a:rPr lang="en-US" sz="2400" b="1" dirty="0">
                <a:solidFill>
                  <a:schemeClr val="tx1"/>
                </a:solidFill>
                <a:effectLst>
                  <a:outerShdw blurRad="38100" dist="38100" dir="2700000" algn="tl">
                    <a:srgbClr val="000000">
                      <a:alpha val="43137"/>
                    </a:srgbClr>
                  </a:outerShdw>
                </a:effectLst>
              </a:rPr>
            </a:br>
            <a:endParaRPr lang="en-US" sz="2400" b="1" dirty="0">
              <a:solidFill>
                <a:schemeClr val="tx1"/>
              </a:solidFill>
              <a:effectLst>
                <a:outerShdw blurRad="38100" dist="38100" dir="2700000" algn="tl">
                  <a:srgbClr val="000000">
                    <a:alpha val="43137"/>
                  </a:srgbClr>
                </a:outerShdw>
              </a:effectLst>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038" y="1"/>
            <a:ext cx="1382682" cy="1594624"/>
          </a:xfrm>
          <a:prstGeom prst="rect">
            <a:avLst/>
          </a:prstGeom>
        </p:spPr>
      </p:pic>
      <p:sp>
        <p:nvSpPr>
          <p:cNvPr id="10" name="Espaço Reservado para Conteúdo 2"/>
          <p:cNvSpPr txBox="1">
            <a:spLocks/>
          </p:cNvSpPr>
          <p:nvPr/>
        </p:nvSpPr>
        <p:spPr>
          <a:xfrm>
            <a:off x="1690658" y="2103120"/>
            <a:ext cx="10275758" cy="457401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000" b="1" dirty="0" smtClean="0">
                <a:solidFill>
                  <a:schemeClr val="tx1"/>
                </a:solidFill>
                <a:latin typeface="Baskerville Old Face" panose="02020602080505020303" pitchFamily="18" charset="0"/>
              </a:rPr>
              <a:t>4. Surround </a:t>
            </a:r>
            <a:r>
              <a:rPr lang="en-US" sz="3000" b="1" dirty="0">
                <a:solidFill>
                  <a:schemeClr val="tx1"/>
                </a:solidFill>
                <a:latin typeface="Baskerville Old Face" panose="02020602080505020303" pitchFamily="18" charset="0"/>
              </a:rPr>
              <a:t>Yourself With The English </a:t>
            </a:r>
            <a:r>
              <a:rPr lang="en-US" sz="3000" b="1" dirty="0" smtClean="0">
                <a:solidFill>
                  <a:schemeClr val="tx1"/>
                </a:solidFill>
                <a:latin typeface="Baskerville Old Face" panose="02020602080505020303" pitchFamily="18" charset="0"/>
              </a:rPr>
              <a:t>Language</a:t>
            </a:r>
          </a:p>
          <a:p>
            <a:pPr marL="0" indent="0" algn="just">
              <a:buNone/>
            </a:pPr>
            <a:endParaRPr lang="en-US" sz="3000" dirty="0">
              <a:solidFill>
                <a:schemeClr val="tx1"/>
              </a:solidFill>
              <a:latin typeface="Baskerville Old Face" panose="02020602080505020303" pitchFamily="18" charset="0"/>
            </a:endParaRPr>
          </a:p>
          <a:p>
            <a:pPr marL="0" indent="0" algn="just">
              <a:buNone/>
            </a:pPr>
            <a:r>
              <a:rPr lang="en-US" sz="3000" dirty="0">
                <a:solidFill>
                  <a:schemeClr val="tx1"/>
                </a:solidFill>
                <a:latin typeface="Baskerville Old Face" panose="02020602080505020303" pitchFamily="18" charset="0"/>
              </a:rPr>
              <a:t>Another way to improve your English speaking skills is to immerse yourself in English as much as possible. Watch movies or TV in English, with subtitles if you need them, and watch the same programs over and over. Most people find that they understand more each time. Listening helps you become familiar with the rhythms and intonations of English. </a:t>
            </a:r>
            <a:r>
              <a:rPr lang="en-US" sz="3000" dirty="0">
                <a:solidFill>
                  <a:schemeClr val="tx1"/>
                </a:solidFill>
                <a:latin typeface="Baskerville Old Face" panose="02020602080505020303" pitchFamily="18" charset="0"/>
              </a:rPr>
              <a:t>Once the sounds are familiar, try </a:t>
            </a:r>
            <a:r>
              <a:rPr lang="en-US" sz="3000" dirty="0" smtClean="0">
                <a:solidFill>
                  <a:schemeClr val="tx1"/>
                </a:solidFill>
                <a:latin typeface="Baskerville Old Face" panose="02020602080505020303" pitchFamily="18" charset="0"/>
              </a:rPr>
              <a:t>imitating them.</a:t>
            </a:r>
            <a:endParaRPr lang="en-US" sz="3000" dirty="0">
              <a:solidFill>
                <a:schemeClr val="tx1"/>
              </a:solidFill>
              <a:latin typeface="Baskerville Old Face" panose="02020602080505020303" pitchFamily="18" charset="0"/>
            </a:endParaRPr>
          </a:p>
          <a:p>
            <a:pPr marL="0" indent="0" algn="just">
              <a:buNone/>
            </a:pPr>
            <a:endParaRPr lang="en-US" sz="3000" dirty="0">
              <a:solidFill>
                <a:schemeClr val="tx1"/>
              </a:solidFill>
              <a:latin typeface="Baskerville Old Face" panose="02020602080505020303" pitchFamily="18" charset="0"/>
            </a:endParaRPr>
          </a:p>
          <a:p>
            <a:pPr algn="just"/>
            <a:endParaRPr lang="en-US" sz="3000" dirty="0">
              <a:solidFill>
                <a:schemeClr val="tx1"/>
              </a:solidFill>
              <a:latin typeface="Baskerville Old Face" panose="02020602080505020303" pitchFamily="18" charset="0"/>
            </a:endParaRPr>
          </a:p>
          <a:p>
            <a:pPr marL="0" indent="0" algn="just">
              <a:buNone/>
            </a:pPr>
            <a:endParaRPr lang="en-US" sz="3000" b="1"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1329637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0907" y="1199214"/>
            <a:ext cx="6698941" cy="5528426"/>
          </a:xfrm>
          <a:prstGeom prst="rect">
            <a:avLst/>
          </a:prstGeom>
        </p:spPr>
      </p:pic>
      <p:sp>
        <p:nvSpPr>
          <p:cNvPr id="6" name="Retângulo 5"/>
          <p:cNvSpPr/>
          <p:nvPr/>
        </p:nvSpPr>
        <p:spPr>
          <a:xfrm>
            <a:off x="2222137" y="353830"/>
            <a:ext cx="4040124" cy="6247864"/>
          </a:xfrm>
          <a:prstGeom prst="rect">
            <a:avLst/>
          </a:prstGeom>
        </p:spPr>
        <p:txBody>
          <a:bodyPr wrap="square">
            <a:spAutoFit/>
          </a:bodyPr>
          <a:lstStyle/>
          <a:p>
            <a:pPr marL="571500" indent="-571500">
              <a:buFont typeface="Wingdings" panose="05000000000000000000" pitchFamily="2" charset="2"/>
              <a:buChar char="ü"/>
            </a:pPr>
            <a:r>
              <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rPr>
              <a:t>Self-</a:t>
            </a: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study</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rPr>
              <a:t>Sites</a:t>
            </a:r>
          </a:p>
          <a:p>
            <a:pPr marL="571500" indent="-571500">
              <a:buFont typeface="Wingdings" panose="05000000000000000000" pitchFamily="2" charset="2"/>
              <a:buChar char="ü"/>
            </a:pP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Applications</a:t>
            </a:r>
            <a:r>
              <a:rPr lang="pt-BR" sz="4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 </a:t>
            </a:r>
          </a:p>
          <a:p>
            <a:pPr marL="571500" indent="-571500">
              <a:buFont typeface="Wingdings" panose="05000000000000000000" pitchFamily="2" charset="2"/>
              <a:buChar char="ü"/>
            </a:pP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Videos</a:t>
            </a:r>
            <a:r>
              <a:rPr lang="pt-BR" sz="4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 </a:t>
            </a:r>
          </a:p>
          <a:p>
            <a:pPr marL="571500" indent="-571500">
              <a:buFont typeface="Wingdings" panose="05000000000000000000" pitchFamily="2" charset="2"/>
              <a:buChar char="ü"/>
            </a:pP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Songs</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rPr>
              <a:t>Games</a:t>
            </a:r>
          </a:p>
          <a:p>
            <a:pPr marL="571500" indent="-571500">
              <a:buFont typeface="Wingdings" panose="05000000000000000000" pitchFamily="2" charset="2"/>
              <a:buChar char="ü"/>
            </a:pP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Grammar</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rPr>
              <a:t>Reading</a:t>
            </a:r>
          </a:p>
          <a:p>
            <a:pPr marL="571500" indent="-571500">
              <a:buFont typeface="Wingdings" panose="05000000000000000000" pitchFamily="2" charset="2"/>
              <a:buChar char="ü"/>
            </a:pP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Writing</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err="1" smtClean="0">
                <a:solidFill>
                  <a:srgbClr val="FF0000"/>
                </a:solidFill>
                <a:effectLst>
                  <a:outerShdw blurRad="38100" dist="38100" dir="2700000" algn="tl">
                    <a:srgbClr val="000000">
                      <a:alpha val="43137"/>
                    </a:srgbClr>
                  </a:outerShdw>
                </a:effectLst>
                <a:latin typeface="Berlin Sans FB Demi" panose="020E0802020502020306" pitchFamily="34" charset="0"/>
              </a:rPr>
              <a:t>Speaking</a:t>
            </a:r>
            <a:endParaRPr lang="pt-BR" sz="4000" b="1" dirty="0">
              <a:solidFill>
                <a:srgbClr val="FF0000"/>
              </a:solidFill>
              <a:effectLst>
                <a:outerShdw blurRad="38100" dist="38100" dir="2700000" algn="tl">
                  <a:srgbClr val="000000">
                    <a:alpha val="43137"/>
                  </a:srgbClr>
                </a:outerShdw>
              </a:effectLst>
              <a:latin typeface="Berlin Sans FB Demi" panose="020E0802020502020306" pitchFamily="34" charset="0"/>
            </a:endParaRPr>
          </a:p>
        </p:txBody>
      </p:sp>
      <p:sp>
        <p:nvSpPr>
          <p:cNvPr id="4" name="Retângulo 3"/>
          <p:cNvSpPr/>
          <p:nvPr/>
        </p:nvSpPr>
        <p:spPr>
          <a:xfrm>
            <a:off x="5998843" y="211494"/>
            <a:ext cx="5687776" cy="861774"/>
          </a:xfrm>
          <a:prstGeom prst="rect">
            <a:avLst/>
          </a:prstGeom>
        </p:spPr>
        <p:txBody>
          <a:bodyPr wrap="none">
            <a:spAutoFit/>
          </a:bodyPr>
          <a:lstStyle/>
          <a:p>
            <a:r>
              <a:rPr lang="pt-BR" sz="5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Learning </a:t>
            </a:r>
            <a:r>
              <a:rPr lang="pt-BR" sz="5000" b="1" dirty="0" err="1" smtClean="0">
                <a:solidFill>
                  <a:srgbClr val="FF0000"/>
                </a:solidFill>
                <a:effectLst>
                  <a:outerShdw blurRad="38100" dist="38100" dir="2700000" algn="tl">
                    <a:srgbClr val="000000">
                      <a:alpha val="43137"/>
                    </a:srgbClr>
                  </a:outerShdw>
                </a:effectLst>
                <a:latin typeface="Berlin Sans FB Demi" panose="020E0802020502020306" pitchFamily="34" charset="0"/>
              </a:rPr>
              <a:t>Strategies</a:t>
            </a:r>
            <a:endParaRPr lang="pt-BR" sz="5000" b="1" dirty="0">
              <a:solidFill>
                <a:srgbClr val="FF0000"/>
              </a:solidFill>
              <a:effectLst>
                <a:outerShdw blurRad="38100" dist="38100" dir="2700000" algn="tl">
                  <a:srgbClr val="000000">
                    <a:alpha val="43137"/>
                  </a:srgbClr>
                </a:outerShdw>
              </a:effectLst>
              <a:latin typeface="Berlin Sans FB Demi" panose="020E0802020502020306" pitchFamily="34" charset="0"/>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8" y="0"/>
            <a:ext cx="1866614" cy="2737594"/>
          </a:xfrm>
          <a:prstGeom prst="rect">
            <a:avLst/>
          </a:prstGeom>
        </p:spPr>
      </p:pic>
    </p:spTree>
    <p:extLst>
      <p:ext uri="{BB962C8B-B14F-4D97-AF65-F5344CB8AC3E}">
        <p14:creationId xmlns:p14="http://schemas.microsoft.com/office/powerpoint/2010/main" val="1639416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m para TAL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2280" y="924048"/>
            <a:ext cx="1465074" cy="128946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Resultado de imagem para I think you shou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4" descr="Resultado de imagem para I think you shoul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Título 1"/>
          <p:cNvSpPr>
            <a:spLocks noGrp="1"/>
          </p:cNvSpPr>
          <p:nvPr>
            <p:ph type="title"/>
          </p:nvPr>
        </p:nvSpPr>
        <p:spPr>
          <a:xfrm>
            <a:off x="1690658" y="153034"/>
            <a:ext cx="10275758" cy="1441591"/>
          </a:xfrm>
        </p:spPr>
        <p:txBody>
          <a:bodyPr>
            <a:normAutofit fontScale="90000"/>
          </a:bodyPr>
          <a:lstStyle/>
          <a:p>
            <a:r>
              <a:rPr lang="en-US" sz="4500" b="1" dirty="0">
                <a:solidFill>
                  <a:srgbClr val="0070C0"/>
                </a:solidFill>
                <a:effectLst>
                  <a:outerShdw blurRad="38100" dist="38100" dir="2700000" algn="tl">
                    <a:srgbClr val="000000">
                      <a:alpha val="43137"/>
                    </a:srgbClr>
                  </a:outerShdw>
                </a:effectLst>
              </a:rPr>
              <a:t>How To Improve English Speaking </a:t>
            </a:r>
            <a:r>
              <a:rPr lang="en-US" sz="4500" b="1" dirty="0" smtClean="0">
                <a:solidFill>
                  <a:srgbClr val="0070C0"/>
                </a:solidFill>
                <a:effectLst>
                  <a:outerShdw blurRad="38100" dist="38100" dir="2700000" algn="tl">
                    <a:srgbClr val="000000">
                      <a:alpha val="43137"/>
                    </a:srgbClr>
                  </a:outerShdw>
                </a:effectLst>
              </a:rPr>
              <a:t>Skills</a:t>
            </a:r>
            <a:r>
              <a:rPr lang="en-US" sz="2400" b="1" dirty="0" smtClean="0">
                <a:solidFill>
                  <a:schemeClr val="tx1"/>
                </a:solidFill>
                <a:effectLst>
                  <a:outerShdw blurRad="38100" dist="38100" dir="2700000" algn="tl">
                    <a:srgbClr val="000000">
                      <a:alpha val="43137"/>
                    </a:srgbClr>
                  </a:outerShdw>
                </a:effectLst>
              </a:rPr>
              <a:t/>
            </a:r>
            <a:br>
              <a:rPr lang="en-US" sz="2400" b="1" dirty="0" smtClean="0">
                <a:solidFill>
                  <a:schemeClr val="tx1"/>
                </a:solidFill>
                <a:effectLst>
                  <a:outerShdw blurRad="38100" dist="38100" dir="2700000" algn="tl">
                    <a:srgbClr val="000000">
                      <a:alpha val="43137"/>
                    </a:srgbClr>
                  </a:outerShdw>
                </a:effectLst>
              </a:rPr>
            </a:br>
            <a:r>
              <a:rPr lang="en-US" sz="2400" b="1" dirty="0" smtClean="0">
                <a:solidFill>
                  <a:schemeClr val="tx1"/>
                </a:solidFill>
                <a:effectLst>
                  <a:outerShdw blurRad="38100" dist="38100" dir="2700000" algn="tl">
                    <a:srgbClr val="000000">
                      <a:alpha val="43137"/>
                    </a:srgbClr>
                  </a:outerShdw>
                </a:effectLst>
              </a:rPr>
              <a:t>A.J. </a:t>
            </a:r>
            <a:r>
              <a:rPr lang="en-US" sz="2400" b="1" dirty="0" err="1" smtClean="0">
                <a:solidFill>
                  <a:schemeClr val="tx1"/>
                </a:solidFill>
                <a:effectLst>
                  <a:outerShdw blurRad="38100" dist="38100" dir="2700000" algn="tl">
                    <a:srgbClr val="000000">
                      <a:alpha val="43137"/>
                    </a:srgbClr>
                  </a:outerShdw>
                </a:effectLst>
              </a:rPr>
              <a:t>Hoge</a:t>
            </a:r>
            <a:r>
              <a:rPr lang="en-US" sz="2400" b="1" dirty="0">
                <a:solidFill>
                  <a:schemeClr val="tx1"/>
                </a:solidFill>
                <a:effectLst>
                  <a:outerShdw blurRad="38100" dist="38100" dir="2700000" algn="tl">
                    <a:srgbClr val="000000">
                      <a:alpha val="43137"/>
                    </a:srgbClr>
                  </a:outerShdw>
                </a:effectLst>
              </a:rPr>
              <a:t/>
            </a:r>
            <a:br>
              <a:rPr lang="en-US" sz="2400" b="1" dirty="0">
                <a:solidFill>
                  <a:schemeClr val="tx1"/>
                </a:solidFill>
                <a:effectLst>
                  <a:outerShdw blurRad="38100" dist="38100" dir="2700000" algn="tl">
                    <a:srgbClr val="000000">
                      <a:alpha val="43137"/>
                    </a:srgbClr>
                  </a:outerShdw>
                </a:effectLst>
              </a:rPr>
            </a:br>
            <a:r>
              <a:rPr lang="pt-BR" sz="2400" b="1" dirty="0" err="1">
                <a:solidFill>
                  <a:schemeClr val="tx1"/>
                </a:solidFill>
                <a:effectLst>
                  <a:outerShdw blurRad="38100" dist="38100" dir="2700000" algn="tl">
                    <a:srgbClr val="000000">
                      <a:alpha val="43137"/>
                    </a:srgbClr>
                  </a:outerShdw>
                </a:effectLst>
              </a:rPr>
              <a:t>April</a:t>
            </a:r>
            <a:r>
              <a:rPr lang="pt-BR" sz="2400" b="1" dirty="0">
                <a:solidFill>
                  <a:schemeClr val="tx1"/>
                </a:solidFill>
                <a:effectLst>
                  <a:outerShdw blurRad="38100" dist="38100" dir="2700000" algn="tl">
                    <a:srgbClr val="000000">
                      <a:alpha val="43137"/>
                    </a:srgbClr>
                  </a:outerShdw>
                </a:effectLst>
              </a:rPr>
              <a:t> 27, 2017</a:t>
            </a:r>
            <a:r>
              <a:rPr lang="en-US" sz="2400" b="1" dirty="0">
                <a:solidFill>
                  <a:schemeClr val="tx1"/>
                </a:solidFill>
                <a:effectLst>
                  <a:outerShdw blurRad="38100" dist="38100" dir="2700000" algn="tl">
                    <a:srgbClr val="000000">
                      <a:alpha val="43137"/>
                    </a:srgbClr>
                  </a:outerShdw>
                </a:effectLst>
              </a:rPr>
              <a:t/>
            </a:r>
            <a:br>
              <a:rPr lang="en-US" sz="2400" b="1" dirty="0">
                <a:solidFill>
                  <a:schemeClr val="tx1"/>
                </a:solidFill>
                <a:effectLst>
                  <a:outerShdw blurRad="38100" dist="38100" dir="2700000" algn="tl">
                    <a:srgbClr val="000000">
                      <a:alpha val="43137"/>
                    </a:srgbClr>
                  </a:outerShdw>
                </a:effectLst>
              </a:rPr>
            </a:br>
            <a:endParaRPr lang="en-US" sz="2400" b="1" dirty="0">
              <a:solidFill>
                <a:schemeClr val="tx1"/>
              </a:solidFill>
              <a:effectLst>
                <a:outerShdw blurRad="38100" dist="38100" dir="2700000" algn="tl">
                  <a:srgbClr val="000000">
                    <a:alpha val="43137"/>
                  </a:srgbClr>
                </a:outerShdw>
              </a:effectLst>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038" y="1"/>
            <a:ext cx="1382682" cy="1594624"/>
          </a:xfrm>
          <a:prstGeom prst="rect">
            <a:avLst/>
          </a:prstGeom>
        </p:spPr>
      </p:pic>
      <p:sp>
        <p:nvSpPr>
          <p:cNvPr id="10" name="Espaço Reservado para Conteúdo 2"/>
          <p:cNvSpPr txBox="1">
            <a:spLocks/>
          </p:cNvSpPr>
          <p:nvPr/>
        </p:nvSpPr>
        <p:spPr>
          <a:xfrm>
            <a:off x="549851" y="1739089"/>
            <a:ext cx="11537503" cy="457401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2800" b="1" dirty="0" smtClean="0">
                <a:solidFill>
                  <a:schemeClr val="tx1"/>
                </a:solidFill>
                <a:latin typeface="Baskerville Old Face" panose="02020602080505020303" pitchFamily="18" charset="0"/>
              </a:rPr>
              <a:t>5. Practice </a:t>
            </a:r>
            <a:r>
              <a:rPr lang="en-US" sz="2800" b="1" dirty="0">
                <a:solidFill>
                  <a:schemeClr val="tx1"/>
                </a:solidFill>
                <a:latin typeface="Baskerville Old Face" panose="02020602080505020303" pitchFamily="18" charset="0"/>
              </a:rPr>
              <a:t>With Music and Movies</a:t>
            </a:r>
          </a:p>
          <a:p>
            <a:pPr marL="0" indent="0" algn="just">
              <a:buNone/>
            </a:pPr>
            <a:r>
              <a:rPr lang="en-US" sz="2800" dirty="0">
                <a:solidFill>
                  <a:schemeClr val="tx1"/>
                </a:solidFill>
                <a:latin typeface="Baskerville Old Face" panose="02020602080505020303" pitchFamily="18" charset="0"/>
              </a:rPr>
              <a:t>Listen to music in English and sing along. Music is one of the best tools for learning intonation pronunciation. </a:t>
            </a:r>
            <a:r>
              <a:rPr lang="en-US" sz="2800" dirty="0">
                <a:solidFill>
                  <a:srgbClr val="FF0000"/>
                </a:solidFill>
                <a:latin typeface="Baskerville Old Face" panose="02020602080505020303" pitchFamily="18" charset="0"/>
              </a:rPr>
              <a:t>Listening</a:t>
            </a:r>
            <a:r>
              <a:rPr lang="en-US" sz="2800" dirty="0">
                <a:solidFill>
                  <a:schemeClr val="tx1"/>
                </a:solidFill>
                <a:latin typeface="Baskerville Old Face" panose="02020602080505020303" pitchFamily="18" charset="0"/>
              </a:rPr>
              <a:t> to and </a:t>
            </a:r>
            <a:r>
              <a:rPr lang="en-US" sz="2800" dirty="0">
                <a:solidFill>
                  <a:srgbClr val="FF0000"/>
                </a:solidFill>
                <a:latin typeface="Baskerville Old Face" panose="02020602080505020303" pitchFamily="18" charset="0"/>
              </a:rPr>
              <a:t>singing songs </a:t>
            </a:r>
            <a:r>
              <a:rPr lang="en-US" sz="2800" dirty="0">
                <a:solidFill>
                  <a:schemeClr val="tx1"/>
                </a:solidFill>
                <a:latin typeface="Baskerville Old Face" panose="02020602080505020303" pitchFamily="18" charset="0"/>
              </a:rPr>
              <a:t>might also help you remember vocabulary and phrases (if the song is easy to understand), and it will help you learn to pronounce English rhythm in a more natural way. By unconsciously imitating the singer, you’ll learn to pronounce phrases the way native speakers do. One good song for ESL or EFL students is “Tom’s Diner” by Suzanne Vega because it uses simple language to describe everyday scenes and actions.  Movies are a much better choice for learning English.  You’ll learn vocabulary, idioms, slang, pronunciation, and listening by watching movies.  Be sure to use my </a:t>
            </a:r>
            <a:r>
              <a:rPr lang="en-US" sz="2800" dirty="0">
                <a:solidFill>
                  <a:schemeClr val="tx1"/>
                </a:solidFill>
                <a:latin typeface="Baskerville Old Face" panose="02020602080505020303" pitchFamily="18" charset="0"/>
                <a:hlinkClick r:id="rId4"/>
              </a:rPr>
              <a:t>movie technique</a:t>
            </a:r>
            <a:r>
              <a:rPr lang="en-US" sz="2800" dirty="0">
                <a:solidFill>
                  <a:schemeClr val="tx1"/>
                </a:solidFill>
                <a:latin typeface="Baskerville Old Face" panose="02020602080505020303" pitchFamily="18" charset="0"/>
              </a:rPr>
              <a:t> when you do this!</a:t>
            </a:r>
          </a:p>
          <a:p>
            <a:pPr marL="0" indent="0" algn="just">
              <a:buNone/>
            </a:pPr>
            <a:endParaRPr lang="en-US" sz="2800" dirty="0">
              <a:solidFill>
                <a:schemeClr val="tx1"/>
              </a:solidFill>
              <a:latin typeface="Baskerville Old Face" panose="02020602080505020303" pitchFamily="18" charset="0"/>
            </a:endParaRPr>
          </a:p>
          <a:p>
            <a:pPr algn="just"/>
            <a:endParaRPr lang="en-US" sz="2800" dirty="0">
              <a:solidFill>
                <a:schemeClr val="tx1"/>
              </a:solidFill>
              <a:latin typeface="Baskerville Old Face" panose="02020602080505020303" pitchFamily="18" charset="0"/>
            </a:endParaRPr>
          </a:p>
          <a:p>
            <a:pPr marL="0" indent="0" algn="just">
              <a:buNone/>
            </a:pPr>
            <a:endParaRPr lang="en-US" sz="2800" b="1"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2213435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m para TAL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0" y="924048"/>
            <a:ext cx="2181354" cy="191989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Resultado de imagem para I think you shou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4" descr="Resultado de imagem para I think you shoul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Título 1"/>
          <p:cNvSpPr>
            <a:spLocks noGrp="1"/>
          </p:cNvSpPr>
          <p:nvPr>
            <p:ph type="title"/>
          </p:nvPr>
        </p:nvSpPr>
        <p:spPr>
          <a:xfrm>
            <a:off x="1690658" y="153034"/>
            <a:ext cx="10275758" cy="2178686"/>
          </a:xfrm>
        </p:spPr>
        <p:txBody>
          <a:bodyPr>
            <a:normAutofit fontScale="90000"/>
          </a:bodyPr>
          <a:lstStyle/>
          <a:p>
            <a:r>
              <a:rPr lang="en-US" sz="4500" b="1" dirty="0">
                <a:solidFill>
                  <a:srgbClr val="0070C0"/>
                </a:solidFill>
                <a:effectLst>
                  <a:outerShdw blurRad="38100" dist="38100" dir="2700000" algn="tl">
                    <a:srgbClr val="000000">
                      <a:alpha val="43137"/>
                    </a:srgbClr>
                  </a:outerShdw>
                </a:effectLst>
              </a:rPr>
              <a:t>How To Improve English Speaking </a:t>
            </a:r>
            <a:r>
              <a:rPr lang="en-US" sz="4500" b="1" dirty="0" smtClean="0">
                <a:solidFill>
                  <a:srgbClr val="0070C0"/>
                </a:solidFill>
                <a:effectLst>
                  <a:outerShdw blurRad="38100" dist="38100" dir="2700000" algn="tl">
                    <a:srgbClr val="000000">
                      <a:alpha val="43137"/>
                    </a:srgbClr>
                  </a:outerShdw>
                </a:effectLst>
              </a:rPr>
              <a:t>Skills</a:t>
            </a:r>
            <a:r>
              <a:rPr lang="en-US" sz="2400" b="1" dirty="0" smtClean="0">
                <a:solidFill>
                  <a:schemeClr val="tx1"/>
                </a:solidFill>
                <a:effectLst>
                  <a:outerShdw blurRad="38100" dist="38100" dir="2700000" algn="tl">
                    <a:srgbClr val="000000">
                      <a:alpha val="43137"/>
                    </a:srgbClr>
                  </a:outerShdw>
                </a:effectLst>
              </a:rPr>
              <a:t/>
            </a:r>
            <a:br>
              <a:rPr lang="en-US" sz="2400" b="1" dirty="0" smtClean="0">
                <a:solidFill>
                  <a:schemeClr val="tx1"/>
                </a:solidFill>
                <a:effectLst>
                  <a:outerShdw blurRad="38100" dist="38100" dir="2700000" algn="tl">
                    <a:srgbClr val="000000">
                      <a:alpha val="43137"/>
                    </a:srgbClr>
                  </a:outerShdw>
                </a:effectLst>
              </a:rPr>
            </a:br>
            <a:r>
              <a:rPr lang="en-US" sz="2400" b="1" dirty="0" smtClean="0">
                <a:solidFill>
                  <a:schemeClr val="tx1"/>
                </a:solidFill>
                <a:effectLst>
                  <a:outerShdw blurRad="38100" dist="38100" dir="2700000" algn="tl">
                    <a:srgbClr val="000000">
                      <a:alpha val="43137"/>
                    </a:srgbClr>
                  </a:outerShdw>
                </a:effectLst>
              </a:rPr>
              <a:t>A.J. </a:t>
            </a:r>
            <a:r>
              <a:rPr lang="en-US" sz="2400" b="1" dirty="0" err="1" smtClean="0">
                <a:solidFill>
                  <a:schemeClr val="tx1"/>
                </a:solidFill>
                <a:effectLst>
                  <a:outerShdw blurRad="38100" dist="38100" dir="2700000" algn="tl">
                    <a:srgbClr val="000000">
                      <a:alpha val="43137"/>
                    </a:srgbClr>
                  </a:outerShdw>
                </a:effectLst>
              </a:rPr>
              <a:t>Hoge</a:t>
            </a:r>
            <a:r>
              <a:rPr lang="en-US" sz="2400" b="1" dirty="0">
                <a:solidFill>
                  <a:schemeClr val="tx1"/>
                </a:solidFill>
                <a:effectLst>
                  <a:outerShdw blurRad="38100" dist="38100" dir="2700000" algn="tl">
                    <a:srgbClr val="000000">
                      <a:alpha val="43137"/>
                    </a:srgbClr>
                  </a:outerShdw>
                </a:effectLst>
              </a:rPr>
              <a:t/>
            </a:r>
            <a:br>
              <a:rPr lang="en-US" sz="2400" b="1" dirty="0">
                <a:solidFill>
                  <a:schemeClr val="tx1"/>
                </a:solidFill>
                <a:effectLst>
                  <a:outerShdw blurRad="38100" dist="38100" dir="2700000" algn="tl">
                    <a:srgbClr val="000000">
                      <a:alpha val="43137"/>
                    </a:srgbClr>
                  </a:outerShdw>
                </a:effectLst>
              </a:rPr>
            </a:br>
            <a:r>
              <a:rPr lang="pt-BR" sz="2400" b="1" dirty="0" err="1">
                <a:solidFill>
                  <a:schemeClr val="tx1"/>
                </a:solidFill>
                <a:effectLst>
                  <a:outerShdw blurRad="38100" dist="38100" dir="2700000" algn="tl">
                    <a:srgbClr val="000000">
                      <a:alpha val="43137"/>
                    </a:srgbClr>
                  </a:outerShdw>
                </a:effectLst>
              </a:rPr>
              <a:t>April</a:t>
            </a:r>
            <a:r>
              <a:rPr lang="pt-BR" sz="2400" b="1" dirty="0">
                <a:solidFill>
                  <a:schemeClr val="tx1"/>
                </a:solidFill>
                <a:effectLst>
                  <a:outerShdw blurRad="38100" dist="38100" dir="2700000" algn="tl">
                    <a:srgbClr val="000000">
                      <a:alpha val="43137"/>
                    </a:srgbClr>
                  </a:outerShdw>
                </a:effectLst>
              </a:rPr>
              <a:t> 27, 2017</a:t>
            </a:r>
            <a:r>
              <a:rPr lang="en-US" sz="2400" b="1" dirty="0">
                <a:solidFill>
                  <a:schemeClr val="tx1"/>
                </a:solidFill>
                <a:effectLst>
                  <a:outerShdw blurRad="38100" dist="38100" dir="2700000" algn="tl">
                    <a:srgbClr val="000000">
                      <a:alpha val="43137"/>
                    </a:srgbClr>
                  </a:outerShdw>
                </a:effectLst>
              </a:rPr>
              <a:t/>
            </a:r>
            <a:br>
              <a:rPr lang="en-US" sz="2400" b="1" dirty="0">
                <a:solidFill>
                  <a:schemeClr val="tx1"/>
                </a:solidFill>
                <a:effectLst>
                  <a:outerShdw blurRad="38100" dist="38100" dir="2700000" algn="tl">
                    <a:srgbClr val="000000">
                      <a:alpha val="43137"/>
                    </a:srgbClr>
                  </a:outerShdw>
                </a:effectLst>
              </a:rPr>
            </a:br>
            <a:endParaRPr lang="en-US" sz="2400" b="1" dirty="0">
              <a:solidFill>
                <a:schemeClr val="tx1"/>
              </a:solidFill>
              <a:effectLst>
                <a:outerShdw blurRad="38100" dist="38100" dir="2700000" algn="tl">
                  <a:srgbClr val="000000">
                    <a:alpha val="43137"/>
                  </a:srgbClr>
                </a:outerShdw>
              </a:effectLst>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038" y="1"/>
            <a:ext cx="1382682" cy="1594624"/>
          </a:xfrm>
          <a:prstGeom prst="rect">
            <a:avLst/>
          </a:prstGeom>
        </p:spPr>
      </p:pic>
      <p:sp>
        <p:nvSpPr>
          <p:cNvPr id="10" name="Espaço Reservado para Conteúdo 2"/>
          <p:cNvSpPr txBox="1">
            <a:spLocks/>
          </p:cNvSpPr>
          <p:nvPr/>
        </p:nvSpPr>
        <p:spPr>
          <a:xfrm>
            <a:off x="1143000" y="1594625"/>
            <a:ext cx="10702478" cy="457401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000" b="1" dirty="0" smtClean="0">
                <a:solidFill>
                  <a:schemeClr val="tx1"/>
                </a:solidFill>
                <a:latin typeface="Baskerville Old Face" panose="02020602080505020303" pitchFamily="18" charset="0"/>
              </a:rPr>
              <a:t>6. Read Aloud</a:t>
            </a:r>
          </a:p>
          <a:p>
            <a:pPr marL="0" indent="0" algn="just">
              <a:buNone/>
            </a:pPr>
            <a:endParaRPr lang="en-US" sz="3000" dirty="0">
              <a:solidFill>
                <a:schemeClr val="tx1"/>
              </a:solidFill>
              <a:latin typeface="Baskerville Old Face" panose="02020602080505020303" pitchFamily="18" charset="0"/>
            </a:endParaRPr>
          </a:p>
          <a:p>
            <a:pPr marL="0" indent="0" algn="just">
              <a:buNone/>
            </a:pPr>
            <a:r>
              <a:rPr lang="en-US" sz="3000" dirty="0">
                <a:solidFill>
                  <a:schemeClr val="tx1"/>
                </a:solidFill>
                <a:latin typeface="Baskerville Old Face" panose="02020602080505020303" pitchFamily="18" charset="0"/>
              </a:rPr>
              <a:t>Reading out loud is a great way to practice speaking when there are no conversation partners available. Reading aloud gives you a chance to focus on pronunciation and pacing without worrying about coming up with words. Make sure to practice with material that you can understand. Some students find videos online that have transcripts. Many TED talks, for example, include word-for word transcripts of the talk. By reading aloud from a transcript, you can check your pronunciation by listening to how the speaker says something.</a:t>
            </a:r>
          </a:p>
          <a:p>
            <a:pPr marL="0" indent="0" algn="just">
              <a:buNone/>
            </a:pPr>
            <a:endParaRPr lang="en-US" sz="3000" dirty="0">
              <a:solidFill>
                <a:schemeClr val="tx1"/>
              </a:solidFill>
              <a:latin typeface="Baskerville Old Face" panose="02020602080505020303" pitchFamily="18" charset="0"/>
            </a:endParaRPr>
          </a:p>
          <a:p>
            <a:pPr marL="0" indent="0" algn="just">
              <a:buNone/>
            </a:pPr>
            <a:endParaRPr lang="en-US" sz="3000" dirty="0">
              <a:solidFill>
                <a:schemeClr val="tx1"/>
              </a:solidFill>
              <a:latin typeface="Baskerville Old Face" panose="02020602080505020303" pitchFamily="18" charset="0"/>
            </a:endParaRPr>
          </a:p>
          <a:p>
            <a:pPr algn="just"/>
            <a:endParaRPr lang="en-US" sz="3000" dirty="0">
              <a:solidFill>
                <a:schemeClr val="tx1"/>
              </a:solidFill>
              <a:latin typeface="Baskerville Old Face" panose="02020602080505020303" pitchFamily="18" charset="0"/>
            </a:endParaRPr>
          </a:p>
          <a:p>
            <a:pPr marL="0" indent="0" algn="just">
              <a:buNone/>
            </a:pPr>
            <a:endParaRPr lang="en-US" sz="3000" b="1"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27438380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m para TAL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0" y="756599"/>
            <a:ext cx="2181354" cy="191989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Resultado de imagem para I think you shou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4" descr="Resultado de imagem para I think you shoul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Título 1"/>
          <p:cNvSpPr>
            <a:spLocks noGrp="1"/>
          </p:cNvSpPr>
          <p:nvPr>
            <p:ph type="title"/>
          </p:nvPr>
        </p:nvSpPr>
        <p:spPr>
          <a:xfrm>
            <a:off x="1690658" y="153034"/>
            <a:ext cx="10275758" cy="1441591"/>
          </a:xfrm>
        </p:spPr>
        <p:txBody>
          <a:bodyPr>
            <a:normAutofit fontScale="90000"/>
          </a:bodyPr>
          <a:lstStyle/>
          <a:p>
            <a:r>
              <a:rPr lang="en-US" sz="4500" b="1" dirty="0">
                <a:solidFill>
                  <a:srgbClr val="0070C0"/>
                </a:solidFill>
                <a:effectLst>
                  <a:outerShdw blurRad="38100" dist="38100" dir="2700000" algn="tl">
                    <a:srgbClr val="000000">
                      <a:alpha val="43137"/>
                    </a:srgbClr>
                  </a:outerShdw>
                </a:effectLst>
              </a:rPr>
              <a:t>How To Improve English Speaking </a:t>
            </a:r>
            <a:r>
              <a:rPr lang="en-US" sz="4500" b="1" dirty="0" smtClean="0">
                <a:solidFill>
                  <a:srgbClr val="0070C0"/>
                </a:solidFill>
                <a:effectLst>
                  <a:outerShdw blurRad="38100" dist="38100" dir="2700000" algn="tl">
                    <a:srgbClr val="000000">
                      <a:alpha val="43137"/>
                    </a:srgbClr>
                  </a:outerShdw>
                </a:effectLst>
              </a:rPr>
              <a:t>Skills</a:t>
            </a:r>
            <a:r>
              <a:rPr lang="en-US" sz="2400" b="1" dirty="0" smtClean="0">
                <a:solidFill>
                  <a:schemeClr val="tx1"/>
                </a:solidFill>
                <a:effectLst>
                  <a:outerShdw blurRad="38100" dist="38100" dir="2700000" algn="tl">
                    <a:srgbClr val="000000">
                      <a:alpha val="43137"/>
                    </a:srgbClr>
                  </a:outerShdw>
                </a:effectLst>
              </a:rPr>
              <a:t/>
            </a:r>
            <a:br>
              <a:rPr lang="en-US" sz="2400" b="1" dirty="0" smtClean="0">
                <a:solidFill>
                  <a:schemeClr val="tx1"/>
                </a:solidFill>
                <a:effectLst>
                  <a:outerShdw blurRad="38100" dist="38100" dir="2700000" algn="tl">
                    <a:srgbClr val="000000">
                      <a:alpha val="43137"/>
                    </a:srgbClr>
                  </a:outerShdw>
                </a:effectLst>
              </a:rPr>
            </a:br>
            <a:r>
              <a:rPr lang="en-US" sz="2400" b="1" dirty="0" smtClean="0">
                <a:solidFill>
                  <a:schemeClr val="tx1"/>
                </a:solidFill>
                <a:effectLst>
                  <a:outerShdw blurRad="38100" dist="38100" dir="2700000" algn="tl">
                    <a:srgbClr val="000000">
                      <a:alpha val="43137"/>
                    </a:srgbClr>
                  </a:outerShdw>
                </a:effectLst>
              </a:rPr>
              <a:t>A.J. </a:t>
            </a:r>
            <a:r>
              <a:rPr lang="en-US" sz="2400" b="1" dirty="0" err="1" smtClean="0">
                <a:solidFill>
                  <a:schemeClr val="tx1"/>
                </a:solidFill>
                <a:effectLst>
                  <a:outerShdw blurRad="38100" dist="38100" dir="2700000" algn="tl">
                    <a:srgbClr val="000000">
                      <a:alpha val="43137"/>
                    </a:srgbClr>
                  </a:outerShdw>
                </a:effectLst>
              </a:rPr>
              <a:t>Hoge</a:t>
            </a:r>
            <a:r>
              <a:rPr lang="en-US" sz="2400" b="1" dirty="0">
                <a:solidFill>
                  <a:schemeClr val="tx1"/>
                </a:solidFill>
                <a:effectLst>
                  <a:outerShdw blurRad="38100" dist="38100" dir="2700000" algn="tl">
                    <a:srgbClr val="000000">
                      <a:alpha val="43137"/>
                    </a:srgbClr>
                  </a:outerShdw>
                </a:effectLst>
              </a:rPr>
              <a:t/>
            </a:r>
            <a:br>
              <a:rPr lang="en-US" sz="2400" b="1" dirty="0">
                <a:solidFill>
                  <a:schemeClr val="tx1"/>
                </a:solidFill>
                <a:effectLst>
                  <a:outerShdw blurRad="38100" dist="38100" dir="2700000" algn="tl">
                    <a:srgbClr val="000000">
                      <a:alpha val="43137"/>
                    </a:srgbClr>
                  </a:outerShdw>
                </a:effectLst>
              </a:rPr>
            </a:br>
            <a:r>
              <a:rPr lang="pt-BR" sz="2400" b="1" dirty="0" err="1">
                <a:solidFill>
                  <a:schemeClr val="tx1"/>
                </a:solidFill>
                <a:effectLst>
                  <a:outerShdw blurRad="38100" dist="38100" dir="2700000" algn="tl">
                    <a:srgbClr val="000000">
                      <a:alpha val="43137"/>
                    </a:srgbClr>
                  </a:outerShdw>
                </a:effectLst>
              </a:rPr>
              <a:t>April</a:t>
            </a:r>
            <a:r>
              <a:rPr lang="pt-BR" sz="2400" b="1" dirty="0">
                <a:solidFill>
                  <a:schemeClr val="tx1"/>
                </a:solidFill>
                <a:effectLst>
                  <a:outerShdw blurRad="38100" dist="38100" dir="2700000" algn="tl">
                    <a:srgbClr val="000000">
                      <a:alpha val="43137"/>
                    </a:srgbClr>
                  </a:outerShdw>
                </a:effectLst>
              </a:rPr>
              <a:t> 27, 2017</a:t>
            </a:r>
            <a:r>
              <a:rPr lang="en-US" sz="2400" b="1" dirty="0">
                <a:solidFill>
                  <a:schemeClr val="tx1"/>
                </a:solidFill>
                <a:effectLst>
                  <a:outerShdw blurRad="38100" dist="38100" dir="2700000" algn="tl">
                    <a:srgbClr val="000000">
                      <a:alpha val="43137"/>
                    </a:srgbClr>
                  </a:outerShdw>
                </a:effectLst>
              </a:rPr>
              <a:t/>
            </a:r>
            <a:br>
              <a:rPr lang="en-US" sz="2400" b="1" dirty="0">
                <a:solidFill>
                  <a:schemeClr val="tx1"/>
                </a:solidFill>
                <a:effectLst>
                  <a:outerShdw blurRad="38100" dist="38100" dir="2700000" algn="tl">
                    <a:srgbClr val="000000">
                      <a:alpha val="43137"/>
                    </a:srgbClr>
                  </a:outerShdw>
                </a:effectLst>
              </a:rPr>
            </a:br>
            <a:endParaRPr lang="en-US" sz="2400" b="1" dirty="0">
              <a:solidFill>
                <a:schemeClr val="tx1"/>
              </a:solidFill>
              <a:effectLst>
                <a:outerShdw blurRad="38100" dist="38100" dir="2700000" algn="tl">
                  <a:srgbClr val="000000">
                    <a:alpha val="43137"/>
                  </a:srgbClr>
                </a:outerShdw>
              </a:effectLst>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038" y="1"/>
            <a:ext cx="1382682" cy="1594624"/>
          </a:xfrm>
          <a:prstGeom prst="rect">
            <a:avLst/>
          </a:prstGeom>
        </p:spPr>
      </p:pic>
      <p:sp>
        <p:nvSpPr>
          <p:cNvPr id="10" name="Espaço Reservado para Conteúdo 2"/>
          <p:cNvSpPr txBox="1">
            <a:spLocks/>
          </p:cNvSpPr>
          <p:nvPr/>
        </p:nvSpPr>
        <p:spPr>
          <a:xfrm>
            <a:off x="1690658" y="1716545"/>
            <a:ext cx="10154820" cy="514145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spcBef>
                <a:spcPts val="0"/>
              </a:spcBef>
              <a:buNone/>
            </a:pPr>
            <a:r>
              <a:rPr lang="en-US" sz="3000" b="1" dirty="0" smtClean="0">
                <a:solidFill>
                  <a:schemeClr val="tx1"/>
                </a:solidFill>
                <a:latin typeface="Baskerville Old Face" panose="02020602080505020303" pitchFamily="18" charset="0"/>
              </a:rPr>
              <a:t>7. Talk </a:t>
            </a:r>
            <a:r>
              <a:rPr lang="en-US" sz="3000" b="1" dirty="0">
                <a:solidFill>
                  <a:schemeClr val="tx1"/>
                </a:solidFill>
                <a:latin typeface="Baskerville Old Face" panose="02020602080505020303" pitchFamily="18" charset="0"/>
              </a:rPr>
              <a:t>To Yourself</a:t>
            </a:r>
          </a:p>
          <a:p>
            <a:pPr marL="0" indent="0" algn="just">
              <a:spcBef>
                <a:spcPts val="0"/>
              </a:spcBef>
              <a:buNone/>
            </a:pPr>
            <a:endParaRPr lang="en-US" sz="3000" dirty="0" smtClean="0">
              <a:solidFill>
                <a:schemeClr val="tx1"/>
              </a:solidFill>
              <a:latin typeface="Baskerville Old Face" panose="02020602080505020303" pitchFamily="18" charset="0"/>
            </a:endParaRPr>
          </a:p>
          <a:p>
            <a:pPr marL="0" indent="0" algn="just">
              <a:spcBef>
                <a:spcPts val="0"/>
              </a:spcBef>
              <a:buNone/>
            </a:pPr>
            <a:r>
              <a:rPr lang="en-US" sz="3000" dirty="0" smtClean="0">
                <a:solidFill>
                  <a:schemeClr val="tx1"/>
                </a:solidFill>
                <a:latin typeface="Baskerville Old Face" panose="02020602080505020303" pitchFamily="18" charset="0"/>
              </a:rPr>
              <a:t>Saying </a:t>
            </a:r>
            <a:r>
              <a:rPr lang="en-US" sz="3000" dirty="0">
                <a:solidFill>
                  <a:schemeClr val="tx1"/>
                </a:solidFill>
                <a:latin typeface="Baskerville Old Face" panose="02020602080505020303" pitchFamily="18" charset="0"/>
              </a:rPr>
              <a:t>your thoughts out loud or narrating your actions (“I am drinking coffee, and now I’m going to open my book”) can be a very effective way to practice spoken English. </a:t>
            </a:r>
            <a:r>
              <a:rPr lang="en-US" sz="3000" dirty="0">
                <a:solidFill>
                  <a:schemeClr val="tx1"/>
                </a:solidFill>
                <a:latin typeface="Baskerville Old Face" panose="02020602080505020303" pitchFamily="18" charset="0"/>
              </a:rPr>
              <a:t>By talking to yourself, you can become more fluent in translating your thoughts into spoken words. </a:t>
            </a:r>
            <a:r>
              <a:rPr lang="en-US" sz="3000" dirty="0">
                <a:solidFill>
                  <a:schemeClr val="tx1"/>
                </a:solidFill>
                <a:latin typeface="Baskerville Old Face" panose="02020602080505020303" pitchFamily="18" charset="0"/>
              </a:rPr>
              <a:t>Practicing alone is also a low-pressure way to practice, since no one will hear your mistakes</a:t>
            </a:r>
            <a:r>
              <a:rPr lang="en-US" sz="3000" dirty="0" smtClean="0">
                <a:solidFill>
                  <a:schemeClr val="tx1"/>
                </a:solidFill>
                <a:latin typeface="Baskerville Old Face" panose="02020602080505020303" pitchFamily="18" charset="0"/>
              </a:rPr>
              <a:t>.</a:t>
            </a:r>
          </a:p>
          <a:p>
            <a:pPr marL="0" indent="0" algn="just">
              <a:spcBef>
                <a:spcPts val="0"/>
              </a:spcBef>
              <a:buNone/>
            </a:pPr>
            <a:endParaRPr lang="en-US" sz="3000" dirty="0" smtClean="0">
              <a:solidFill>
                <a:schemeClr val="tx1"/>
              </a:solidFill>
              <a:latin typeface="Baskerville Old Face" panose="02020602080505020303" pitchFamily="18" charset="0"/>
            </a:endParaRPr>
          </a:p>
          <a:p>
            <a:pPr marL="0" indent="0" algn="just">
              <a:spcBef>
                <a:spcPts val="0"/>
              </a:spcBef>
              <a:buNone/>
            </a:pPr>
            <a:r>
              <a:rPr lang="pt-BR" sz="3000" dirty="0" smtClean="0">
                <a:solidFill>
                  <a:schemeClr val="tx1"/>
                </a:solidFill>
                <a:latin typeface="Baskerville Old Face" panose="02020602080505020303" pitchFamily="18" charset="0"/>
                <a:hlinkClick r:id="rId4"/>
              </a:rPr>
              <a:t>https</a:t>
            </a:r>
            <a:r>
              <a:rPr lang="pt-BR" sz="3000" dirty="0">
                <a:solidFill>
                  <a:schemeClr val="tx1"/>
                </a:solidFill>
                <a:latin typeface="Baskerville Old Face" panose="02020602080505020303" pitchFamily="18" charset="0"/>
                <a:hlinkClick r:id="rId4"/>
              </a:rPr>
              <a:t>://</a:t>
            </a:r>
            <a:r>
              <a:rPr lang="pt-BR" sz="3000" dirty="0">
                <a:solidFill>
                  <a:schemeClr val="tx1"/>
                </a:solidFill>
                <a:latin typeface="Baskerville Old Face" panose="02020602080505020303" pitchFamily="18" charset="0"/>
                <a:hlinkClick r:id="rId4"/>
              </a:rPr>
              <a:t>effortlessenglishclub.com/improve-english-speaking-skills</a:t>
            </a:r>
            <a:r>
              <a:rPr lang="pt-BR" sz="3000" dirty="0">
                <a:solidFill>
                  <a:schemeClr val="tx1"/>
                </a:solidFill>
                <a:latin typeface="Baskerville Old Face" panose="02020602080505020303" pitchFamily="18" charset="0"/>
              </a:rPr>
              <a:t> </a:t>
            </a:r>
            <a:endParaRPr lang="en-US" sz="3000" dirty="0">
              <a:solidFill>
                <a:schemeClr val="tx1"/>
              </a:solidFill>
              <a:latin typeface="Baskerville Old Face" panose="02020602080505020303" pitchFamily="18" charset="0"/>
            </a:endParaRPr>
          </a:p>
          <a:p>
            <a:pPr marL="0" indent="0" algn="just">
              <a:spcBef>
                <a:spcPts val="0"/>
              </a:spcBef>
              <a:buNone/>
            </a:pPr>
            <a:endParaRPr lang="en-US" sz="3000" dirty="0">
              <a:solidFill>
                <a:schemeClr val="tx1"/>
              </a:solidFill>
              <a:latin typeface="Baskerville Old Face" panose="02020602080505020303" pitchFamily="18" charset="0"/>
            </a:endParaRPr>
          </a:p>
          <a:p>
            <a:pPr marL="0" indent="0" algn="just">
              <a:buNone/>
            </a:pPr>
            <a:endParaRPr lang="en-US" sz="3000" dirty="0">
              <a:solidFill>
                <a:schemeClr val="tx1"/>
              </a:solidFill>
              <a:latin typeface="Baskerville Old Face" panose="02020602080505020303" pitchFamily="18" charset="0"/>
            </a:endParaRPr>
          </a:p>
          <a:p>
            <a:pPr marL="0" indent="0" algn="just">
              <a:buNone/>
            </a:pPr>
            <a:endParaRPr lang="en-US" sz="3000" dirty="0">
              <a:solidFill>
                <a:schemeClr val="tx1"/>
              </a:solidFill>
              <a:latin typeface="Baskerville Old Face" panose="02020602080505020303" pitchFamily="18" charset="0"/>
            </a:endParaRPr>
          </a:p>
          <a:p>
            <a:pPr algn="just"/>
            <a:endParaRPr lang="en-US" sz="3000" dirty="0">
              <a:solidFill>
                <a:schemeClr val="tx1"/>
              </a:solidFill>
              <a:latin typeface="Baskerville Old Face" panose="02020602080505020303" pitchFamily="18" charset="0"/>
            </a:endParaRPr>
          </a:p>
          <a:p>
            <a:pPr marL="0" indent="0" algn="just">
              <a:buNone/>
            </a:pPr>
            <a:endParaRPr lang="en-US" sz="3000" b="1"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3361624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m para TAL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1721" y="160336"/>
            <a:ext cx="2088380" cy="1838063"/>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Conteúdo 2"/>
          <p:cNvSpPr txBox="1">
            <a:spLocks/>
          </p:cNvSpPr>
          <p:nvPr/>
        </p:nvSpPr>
        <p:spPr>
          <a:xfrm>
            <a:off x="841375" y="1726039"/>
            <a:ext cx="4038600" cy="445007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0"/>
              </a:spcBef>
            </a:pPr>
            <a:r>
              <a:rPr lang="en-US" sz="2800" b="1" dirty="0" smtClean="0">
                <a:solidFill>
                  <a:schemeClr val="tx1"/>
                </a:solidFill>
                <a:latin typeface="Baskerville Old Face" panose="02020602080505020303" pitchFamily="18" charset="0"/>
              </a:rPr>
              <a:t>1</a:t>
            </a:r>
            <a:r>
              <a:rPr lang="en-US" sz="2800" b="1" dirty="0">
                <a:solidFill>
                  <a:schemeClr val="tx1"/>
                </a:solidFill>
                <a:latin typeface="Baskerville Old Face" panose="02020602080505020303" pitchFamily="18" charset="0"/>
              </a:rPr>
              <a:t>. Start with believing in </a:t>
            </a:r>
            <a:r>
              <a:rPr lang="en-US" sz="2800" b="1" dirty="0" smtClean="0">
                <a:solidFill>
                  <a:schemeClr val="tx1"/>
                </a:solidFill>
                <a:latin typeface="Baskerville Old Face" panose="02020602080505020303" pitchFamily="18" charset="0"/>
              </a:rPr>
              <a:t>yourself</a:t>
            </a:r>
          </a:p>
          <a:p>
            <a:pPr>
              <a:spcBef>
                <a:spcPts val="0"/>
              </a:spcBef>
            </a:pPr>
            <a:r>
              <a:rPr lang="en-US" sz="2800" b="1" dirty="0">
                <a:solidFill>
                  <a:schemeClr val="tx1"/>
                </a:solidFill>
                <a:latin typeface="Baskerville Old Face" panose="02020602080505020303" pitchFamily="18" charset="0"/>
              </a:rPr>
              <a:t>2. Listen. Speak. Read. Write. Repeat</a:t>
            </a:r>
            <a:r>
              <a:rPr lang="en-US" sz="2800" b="1" dirty="0" smtClean="0">
                <a:solidFill>
                  <a:schemeClr val="tx1"/>
                </a:solidFill>
                <a:latin typeface="Baskerville Old Face" panose="02020602080505020303" pitchFamily="18" charset="0"/>
              </a:rPr>
              <a:t>.</a:t>
            </a:r>
          </a:p>
          <a:p>
            <a:pPr>
              <a:spcBef>
                <a:spcPts val="0"/>
              </a:spcBef>
            </a:pPr>
            <a:r>
              <a:rPr lang="en-US" sz="2800" b="1" dirty="0">
                <a:solidFill>
                  <a:schemeClr val="tx1"/>
                </a:solidFill>
                <a:latin typeface="Baskerville Old Face" panose="02020602080505020303" pitchFamily="18" charset="0"/>
              </a:rPr>
              <a:t>3. Keep your ears open.</a:t>
            </a:r>
          </a:p>
          <a:p>
            <a:pPr lvl="0">
              <a:spcBef>
                <a:spcPts val="0"/>
              </a:spcBef>
            </a:pPr>
            <a:r>
              <a:rPr lang="pt-BR" sz="2800" b="1" dirty="0">
                <a:solidFill>
                  <a:schemeClr val="tx1"/>
                </a:solidFill>
                <a:latin typeface="Baskerville Old Face" panose="02020602080505020303" pitchFamily="18" charset="0"/>
              </a:rPr>
              <a:t>4. </a:t>
            </a:r>
            <a:r>
              <a:rPr lang="pt-BR" sz="2800" b="1" dirty="0" err="1">
                <a:solidFill>
                  <a:schemeClr val="tx1"/>
                </a:solidFill>
                <a:latin typeface="Baskerville Old Face" panose="02020602080505020303" pitchFamily="18" charset="0"/>
              </a:rPr>
              <a:t>Find</a:t>
            </a:r>
            <a:r>
              <a:rPr lang="pt-BR" sz="2800" b="1" dirty="0">
                <a:solidFill>
                  <a:schemeClr val="tx1"/>
                </a:solidFill>
                <a:latin typeface="Baskerville Old Face" panose="02020602080505020303" pitchFamily="18" charset="0"/>
              </a:rPr>
              <a:t> </a:t>
            </a:r>
            <a:r>
              <a:rPr lang="pt-BR" sz="2800" b="1" dirty="0" err="1">
                <a:solidFill>
                  <a:schemeClr val="tx1"/>
                </a:solidFill>
                <a:latin typeface="Baskerville Old Face" panose="02020602080505020303" pitchFamily="18" charset="0"/>
              </a:rPr>
              <a:t>the</a:t>
            </a:r>
            <a:r>
              <a:rPr lang="pt-BR" sz="2800" b="1" dirty="0">
                <a:solidFill>
                  <a:schemeClr val="tx1"/>
                </a:solidFill>
                <a:latin typeface="Baskerville Old Face" panose="02020602080505020303" pitchFamily="18" charset="0"/>
              </a:rPr>
              <a:t> </a:t>
            </a:r>
            <a:r>
              <a:rPr lang="pt-BR" sz="2800" b="1" dirty="0" err="1">
                <a:solidFill>
                  <a:schemeClr val="tx1"/>
                </a:solidFill>
                <a:latin typeface="Baskerville Old Face" panose="02020602080505020303" pitchFamily="18" charset="0"/>
              </a:rPr>
              <a:t>answer</a:t>
            </a:r>
            <a:r>
              <a:rPr lang="pt-BR" sz="2800" b="1" dirty="0">
                <a:solidFill>
                  <a:schemeClr val="tx1"/>
                </a:solidFill>
                <a:latin typeface="Baskerville Old Face" panose="02020602080505020303" pitchFamily="18" charset="0"/>
              </a:rPr>
              <a:t> in </a:t>
            </a:r>
            <a:r>
              <a:rPr lang="pt-BR" sz="2800" b="1" dirty="0" err="1">
                <a:solidFill>
                  <a:schemeClr val="tx1"/>
                </a:solidFill>
                <a:latin typeface="Baskerville Old Face" panose="02020602080505020303" pitchFamily="18" charset="0"/>
              </a:rPr>
              <a:t>the</a:t>
            </a:r>
            <a:r>
              <a:rPr lang="pt-BR" sz="2800" b="1" dirty="0">
                <a:solidFill>
                  <a:schemeClr val="tx1"/>
                </a:solidFill>
                <a:latin typeface="Baskerville Old Face" panose="02020602080505020303" pitchFamily="18" charset="0"/>
              </a:rPr>
              <a:t> </a:t>
            </a:r>
            <a:r>
              <a:rPr lang="pt-BR" sz="2800" b="1" dirty="0" err="1">
                <a:solidFill>
                  <a:schemeClr val="tx1"/>
                </a:solidFill>
                <a:latin typeface="Baskerville Old Face" panose="02020602080505020303" pitchFamily="18" charset="0"/>
              </a:rPr>
              <a:t>question</a:t>
            </a:r>
            <a:r>
              <a:rPr lang="pt-BR" sz="2800" b="1" dirty="0">
                <a:solidFill>
                  <a:schemeClr val="tx1"/>
                </a:solidFill>
                <a:latin typeface="Baskerville Old Face" panose="02020602080505020303" pitchFamily="18" charset="0"/>
              </a:rPr>
              <a:t>.</a:t>
            </a:r>
          </a:p>
          <a:p>
            <a:pPr>
              <a:spcBef>
                <a:spcPts val="0"/>
              </a:spcBef>
            </a:pPr>
            <a:r>
              <a:rPr lang="en-US" sz="2800" b="1" dirty="0">
                <a:solidFill>
                  <a:schemeClr val="tx1"/>
                </a:solidFill>
                <a:latin typeface="Baskerville Old Face" panose="02020602080505020303" pitchFamily="18" charset="0"/>
              </a:rPr>
              <a:t>5. Make the mirror your best friend</a:t>
            </a:r>
            <a:r>
              <a:rPr lang="en-US" sz="2800" b="1" dirty="0" smtClean="0">
                <a:solidFill>
                  <a:schemeClr val="tx1"/>
                </a:solidFill>
                <a:latin typeface="Baskerville Old Face" panose="02020602080505020303" pitchFamily="18" charset="0"/>
              </a:rPr>
              <a:t>.</a:t>
            </a:r>
            <a:endParaRPr lang="en-US" sz="2800" b="1" dirty="0">
              <a:solidFill>
                <a:schemeClr val="tx1"/>
              </a:solidFill>
              <a:latin typeface="Baskerville Old Face" panose="02020602080505020303" pitchFamily="18" charset="0"/>
            </a:endParaRPr>
          </a:p>
        </p:txBody>
      </p:sp>
      <p:sp>
        <p:nvSpPr>
          <p:cNvPr id="3" name="AutoShape 2" descr="Resultado de imagem para I think you shou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4" descr="Resultado de imagem para I think you shoul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Título 1"/>
          <p:cNvSpPr>
            <a:spLocks noGrp="1"/>
          </p:cNvSpPr>
          <p:nvPr>
            <p:ph type="title"/>
          </p:nvPr>
        </p:nvSpPr>
        <p:spPr>
          <a:xfrm>
            <a:off x="1569720" y="-16292"/>
            <a:ext cx="8503920" cy="1565703"/>
          </a:xfrm>
        </p:spPr>
        <p:txBody>
          <a:bodyPr>
            <a:normAutofit/>
          </a:bodyPr>
          <a:lstStyle/>
          <a:p>
            <a:r>
              <a:rPr lang="en-US" sz="4000" b="1" dirty="0">
                <a:solidFill>
                  <a:srgbClr val="0070C0"/>
                </a:solidFill>
                <a:effectLst>
                  <a:outerShdw blurRad="38100" dist="38100" dir="2700000" algn="tl">
                    <a:srgbClr val="000000">
                      <a:alpha val="43137"/>
                    </a:srgbClr>
                  </a:outerShdw>
                </a:effectLst>
              </a:rPr>
              <a:t>How to speak English fluently and </a:t>
            </a:r>
            <a:r>
              <a:rPr lang="en-US" sz="4000" b="1" dirty="0" smtClean="0">
                <a:solidFill>
                  <a:srgbClr val="0070C0"/>
                </a:solidFill>
                <a:effectLst>
                  <a:outerShdw blurRad="38100" dist="38100" dir="2700000" algn="tl">
                    <a:srgbClr val="000000">
                      <a:alpha val="43137"/>
                    </a:srgbClr>
                  </a:outerShdw>
                </a:effectLst>
              </a:rPr>
              <a:t>confidently: </a:t>
            </a:r>
            <a:r>
              <a:rPr lang="en-US" sz="4000" b="1" dirty="0" smtClean="0">
                <a:solidFill>
                  <a:srgbClr val="FF0000"/>
                </a:solidFill>
                <a:effectLst>
                  <a:outerShdw blurRad="38100" dist="38100" dir="2700000" algn="tl">
                    <a:srgbClr val="000000">
                      <a:alpha val="43137"/>
                    </a:srgbClr>
                  </a:outerShdw>
                </a:effectLst>
              </a:rPr>
              <a:t>REVIEW</a:t>
            </a:r>
            <a:endParaRPr lang="en-US" sz="4000" b="1" dirty="0">
              <a:solidFill>
                <a:srgbClr val="FF0000"/>
              </a:solidFill>
              <a:effectLst>
                <a:outerShdw blurRad="38100" dist="38100" dir="2700000" algn="tl">
                  <a:srgbClr val="000000">
                    <a:alpha val="43137"/>
                  </a:srgbClr>
                </a:outerShdw>
              </a:effectLst>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038" y="1"/>
            <a:ext cx="1054836" cy="1549410"/>
          </a:xfrm>
          <a:prstGeom prst="rect">
            <a:avLst/>
          </a:prstGeom>
        </p:spPr>
      </p:pic>
      <p:sp>
        <p:nvSpPr>
          <p:cNvPr id="10" name="Espaço Reservado para Conteúdo 2"/>
          <p:cNvSpPr txBox="1">
            <a:spLocks/>
          </p:cNvSpPr>
          <p:nvPr/>
        </p:nvSpPr>
        <p:spPr>
          <a:xfrm>
            <a:off x="5029201" y="1726039"/>
            <a:ext cx="6598920" cy="513196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spcBef>
                <a:spcPts val="0"/>
              </a:spcBef>
            </a:pPr>
            <a:r>
              <a:rPr lang="en-US" sz="2800" b="1" dirty="0">
                <a:solidFill>
                  <a:schemeClr val="tx1"/>
                </a:solidFill>
                <a:latin typeface="Baskerville Old Face" panose="02020602080505020303" pitchFamily="18" charset="0"/>
              </a:rPr>
              <a:t>6. Read full </a:t>
            </a:r>
            <a:r>
              <a:rPr lang="en-US" sz="2800" b="1" dirty="0" smtClean="0">
                <a:solidFill>
                  <a:schemeClr val="tx1"/>
                </a:solidFill>
                <a:latin typeface="Baskerville Old Face" panose="02020602080505020303" pitchFamily="18" charset="0"/>
              </a:rPr>
              <a:t>sentences.</a:t>
            </a:r>
          </a:p>
          <a:p>
            <a:pPr algn="just">
              <a:spcBef>
                <a:spcPts val="0"/>
              </a:spcBef>
            </a:pPr>
            <a:r>
              <a:rPr lang="en-US" sz="2800" b="1" dirty="0">
                <a:solidFill>
                  <a:schemeClr val="tx1"/>
                </a:solidFill>
                <a:latin typeface="Baskerville Old Face" panose="02020602080505020303" pitchFamily="18" charset="0"/>
              </a:rPr>
              <a:t>7. Keep calm and do not worry about grammar.</a:t>
            </a:r>
          </a:p>
          <a:p>
            <a:pPr algn="just">
              <a:spcBef>
                <a:spcPts val="0"/>
              </a:spcBef>
            </a:pPr>
            <a:r>
              <a:rPr lang="en-US" sz="2800" b="1" dirty="0">
                <a:solidFill>
                  <a:schemeClr val="tx1"/>
                </a:solidFill>
                <a:latin typeface="Baskerville Old Face" panose="02020602080505020303" pitchFamily="18" charset="0"/>
              </a:rPr>
              <a:t>8. Find an English newspaper and learn a word a day.</a:t>
            </a:r>
          </a:p>
          <a:p>
            <a:pPr algn="just">
              <a:spcBef>
                <a:spcPts val="0"/>
              </a:spcBef>
            </a:pPr>
            <a:r>
              <a:rPr lang="en-US" sz="2800" b="1" dirty="0">
                <a:solidFill>
                  <a:schemeClr val="tx1"/>
                </a:solidFill>
                <a:latin typeface="Baskerville Old Face" panose="02020602080505020303" pitchFamily="18" charset="0"/>
              </a:rPr>
              <a:t>9. Use the word before it leaves you.</a:t>
            </a:r>
          </a:p>
          <a:p>
            <a:pPr>
              <a:spcBef>
                <a:spcPts val="0"/>
              </a:spcBef>
            </a:pPr>
            <a:r>
              <a:rPr lang="en-US" sz="2800" b="1" dirty="0" smtClean="0">
                <a:solidFill>
                  <a:schemeClr val="tx1"/>
                </a:solidFill>
                <a:latin typeface="Baskerville Old Face" panose="02020602080505020303" pitchFamily="18" charset="0"/>
              </a:rPr>
              <a:t>10</a:t>
            </a:r>
            <a:r>
              <a:rPr lang="en-US" sz="2800" b="1" dirty="0">
                <a:solidFill>
                  <a:schemeClr val="tx1"/>
                </a:solidFill>
                <a:latin typeface="Baskerville Old Face" panose="02020602080505020303" pitchFamily="18" charset="0"/>
              </a:rPr>
              <a:t>. Practice. Practice. Practice. Till it makes you perfect</a:t>
            </a:r>
            <a:r>
              <a:rPr lang="en-US" sz="2800" b="1" dirty="0" smtClean="0">
                <a:solidFill>
                  <a:schemeClr val="tx1"/>
                </a:solidFill>
                <a:latin typeface="Baskerville Old Face" panose="02020602080505020303" pitchFamily="18" charset="0"/>
              </a:rPr>
              <a:t>. </a:t>
            </a:r>
          </a:p>
          <a:p>
            <a:pPr>
              <a:spcBef>
                <a:spcPts val="0"/>
              </a:spcBef>
            </a:pPr>
            <a:r>
              <a:rPr lang="pt-BR" sz="2800" dirty="0" smtClean="0">
                <a:solidFill>
                  <a:schemeClr val="tx1"/>
                </a:solidFill>
                <a:latin typeface="Baskerville Old Face" panose="02020602080505020303" pitchFamily="18" charset="0"/>
                <a:hlinkClick r:id="rId4"/>
              </a:rPr>
              <a:t>https</a:t>
            </a:r>
            <a:r>
              <a:rPr lang="pt-BR" sz="2800" dirty="0">
                <a:solidFill>
                  <a:schemeClr val="tx1"/>
                </a:solidFill>
                <a:latin typeface="Baskerville Old Face" panose="02020602080505020303" pitchFamily="18" charset="0"/>
                <a:hlinkClick r:id="rId4"/>
              </a:rPr>
              <a:t>://www.rin.in/tips/tip/how-to-speak-english-fluently-and-confidently--10-simple-tips/15</a:t>
            </a:r>
            <a:endParaRPr lang="en-US" sz="2800" dirty="0">
              <a:solidFill>
                <a:schemeClr val="tx1"/>
              </a:solidFill>
              <a:latin typeface="Baskerville Old Face" panose="02020602080505020303" pitchFamily="18" charset="0"/>
            </a:endParaRPr>
          </a:p>
          <a:p>
            <a:pPr>
              <a:spcBef>
                <a:spcPts val="0"/>
              </a:spcBef>
            </a:pPr>
            <a:endParaRPr lang="en-US" sz="2800" dirty="0">
              <a:solidFill>
                <a:schemeClr val="tx1"/>
              </a:solidFill>
              <a:latin typeface="Baskerville Old Face" panose="02020602080505020303" pitchFamily="18" charset="0"/>
            </a:endParaRPr>
          </a:p>
          <a:p>
            <a:pPr marL="0" indent="0" algn="just">
              <a:buNone/>
            </a:pPr>
            <a:endParaRPr lang="en-US" sz="2800" b="1"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37994944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m para TAL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0" y="936462"/>
            <a:ext cx="2181354" cy="191989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Resultado de imagem para I think you shou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4" descr="Resultado de imagem para I think you shoul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Título 1"/>
          <p:cNvSpPr>
            <a:spLocks noGrp="1"/>
          </p:cNvSpPr>
          <p:nvPr>
            <p:ph type="title"/>
          </p:nvPr>
        </p:nvSpPr>
        <p:spPr>
          <a:xfrm>
            <a:off x="1690658" y="153034"/>
            <a:ext cx="10275758" cy="2045156"/>
          </a:xfrm>
        </p:spPr>
        <p:txBody>
          <a:bodyPr>
            <a:normAutofit fontScale="90000"/>
          </a:bodyPr>
          <a:lstStyle/>
          <a:p>
            <a:r>
              <a:rPr lang="en-US" sz="4500" b="1" dirty="0">
                <a:solidFill>
                  <a:srgbClr val="0070C0"/>
                </a:solidFill>
                <a:effectLst>
                  <a:outerShdw blurRad="38100" dist="38100" dir="2700000" algn="tl">
                    <a:srgbClr val="000000">
                      <a:alpha val="43137"/>
                    </a:srgbClr>
                  </a:outerShdw>
                </a:effectLst>
              </a:rPr>
              <a:t>How To Improve English Speaking </a:t>
            </a:r>
            <a:r>
              <a:rPr lang="en-US" sz="4500" b="1" dirty="0" smtClean="0">
                <a:solidFill>
                  <a:srgbClr val="0070C0"/>
                </a:solidFill>
                <a:effectLst>
                  <a:outerShdw blurRad="38100" dist="38100" dir="2700000" algn="tl">
                    <a:srgbClr val="000000">
                      <a:alpha val="43137"/>
                    </a:srgbClr>
                  </a:outerShdw>
                </a:effectLst>
              </a:rPr>
              <a:t>Skills </a:t>
            </a:r>
            <a:r>
              <a:rPr lang="en-US" sz="4500" b="1" dirty="0" smtClean="0">
                <a:solidFill>
                  <a:srgbClr val="FF0000"/>
                </a:solidFill>
                <a:effectLst>
                  <a:outerShdw blurRad="38100" dist="38100" dir="2700000" algn="tl">
                    <a:srgbClr val="000000">
                      <a:alpha val="43137"/>
                    </a:srgbClr>
                  </a:outerShdw>
                </a:effectLst>
              </a:rPr>
              <a:t>- REVIEW</a:t>
            </a:r>
            <a:r>
              <a:rPr lang="en-US" sz="2400" b="1" dirty="0" smtClean="0">
                <a:solidFill>
                  <a:schemeClr val="tx1"/>
                </a:solidFill>
                <a:effectLst>
                  <a:outerShdw blurRad="38100" dist="38100" dir="2700000" algn="tl">
                    <a:srgbClr val="000000">
                      <a:alpha val="43137"/>
                    </a:srgbClr>
                  </a:outerShdw>
                </a:effectLst>
              </a:rPr>
              <a:t/>
            </a:r>
            <a:br>
              <a:rPr lang="en-US" sz="2400" b="1" dirty="0" smtClean="0">
                <a:solidFill>
                  <a:schemeClr val="tx1"/>
                </a:solidFill>
                <a:effectLst>
                  <a:outerShdw blurRad="38100" dist="38100" dir="2700000" algn="tl">
                    <a:srgbClr val="000000">
                      <a:alpha val="43137"/>
                    </a:srgbClr>
                  </a:outerShdw>
                </a:effectLst>
              </a:rPr>
            </a:br>
            <a:r>
              <a:rPr lang="en-US" sz="2400" b="1" dirty="0" smtClean="0">
                <a:solidFill>
                  <a:schemeClr val="tx1"/>
                </a:solidFill>
                <a:effectLst>
                  <a:outerShdw blurRad="38100" dist="38100" dir="2700000" algn="tl">
                    <a:srgbClr val="000000">
                      <a:alpha val="43137"/>
                    </a:srgbClr>
                  </a:outerShdw>
                </a:effectLst>
              </a:rPr>
              <a:t>A.J. </a:t>
            </a:r>
            <a:r>
              <a:rPr lang="en-US" sz="2400" b="1" dirty="0" err="1" smtClean="0">
                <a:solidFill>
                  <a:schemeClr val="tx1"/>
                </a:solidFill>
                <a:effectLst>
                  <a:outerShdw blurRad="38100" dist="38100" dir="2700000" algn="tl">
                    <a:srgbClr val="000000">
                      <a:alpha val="43137"/>
                    </a:srgbClr>
                  </a:outerShdw>
                </a:effectLst>
              </a:rPr>
              <a:t>Hoge</a:t>
            </a:r>
            <a:r>
              <a:rPr lang="en-US" sz="2400" b="1" dirty="0">
                <a:solidFill>
                  <a:schemeClr val="tx1"/>
                </a:solidFill>
                <a:effectLst>
                  <a:outerShdw blurRad="38100" dist="38100" dir="2700000" algn="tl">
                    <a:srgbClr val="000000">
                      <a:alpha val="43137"/>
                    </a:srgbClr>
                  </a:outerShdw>
                </a:effectLst>
              </a:rPr>
              <a:t/>
            </a:r>
            <a:br>
              <a:rPr lang="en-US" sz="2400" b="1" dirty="0">
                <a:solidFill>
                  <a:schemeClr val="tx1"/>
                </a:solidFill>
                <a:effectLst>
                  <a:outerShdw blurRad="38100" dist="38100" dir="2700000" algn="tl">
                    <a:srgbClr val="000000">
                      <a:alpha val="43137"/>
                    </a:srgbClr>
                  </a:outerShdw>
                </a:effectLst>
              </a:rPr>
            </a:br>
            <a:r>
              <a:rPr lang="pt-BR" sz="2400" b="1" dirty="0" err="1">
                <a:solidFill>
                  <a:schemeClr val="tx1"/>
                </a:solidFill>
                <a:effectLst>
                  <a:outerShdw blurRad="38100" dist="38100" dir="2700000" algn="tl">
                    <a:srgbClr val="000000">
                      <a:alpha val="43137"/>
                    </a:srgbClr>
                  </a:outerShdw>
                </a:effectLst>
              </a:rPr>
              <a:t>April</a:t>
            </a:r>
            <a:r>
              <a:rPr lang="pt-BR" sz="2400" b="1" dirty="0">
                <a:solidFill>
                  <a:schemeClr val="tx1"/>
                </a:solidFill>
                <a:effectLst>
                  <a:outerShdw blurRad="38100" dist="38100" dir="2700000" algn="tl">
                    <a:srgbClr val="000000">
                      <a:alpha val="43137"/>
                    </a:srgbClr>
                  </a:outerShdw>
                </a:effectLst>
              </a:rPr>
              <a:t> 27, 2017</a:t>
            </a:r>
            <a:r>
              <a:rPr lang="en-US" sz="2400" b="1" dirty="0">
                <a:solidFill>
                  <a:schemeClr val="tx1"/>
                </a:solidFill>
                <a:effectLst>
                  <a:outerShdw blurRad="38100" dist="38100" dir="2700000" algn="tl">
                    <a:srgbClr val="000000">
                      <a:alpha val="43137"/>
                    </a:srgbClr>
                  </a:outerShdw>
                </a:effectLst>
              </a:rPr>
              <a:t/>
            </a:r>
            <a:br>
              <a:rPr lang="en-US" sz="2400" b="1" dirty="0">
                <a:solidFill>
                  <a:schemeClr val="tx1"/>
                </a:solidFill>
                <a:effectLst>
                  <a:outerShdw blurRad="38100" dist="38100" dir="2700000" algn="tl">
                    <a:srgbClr val="000000">
                      <a:alpha val="43137"/>
                    </a:srgbClr>
                  </a:outerShdw>
                </a:effectLst>
              </a:rPr>
            </a:br>
            <a:endParaRPr lang="en-US" sz="2400" b="1" dirty="0">
              <a:solidFill>
                <a:schemeClr val="tx1"/>
              </a:solidFill>
              <a:effectLst>
                <a:outerShdw blurRad="38100" dist="38100" dir="2700000" algn="tl">
                  <a:srgbClr val="000000">
                    <a:alpha val="43137"/>
                  </a:srgbClr>
                </a:outerShdw>
              </a:effectLst>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038" y="1"/>
            <a:ext cx="1382682" cy="1594624"/>
          </a:xfrm>
          <a:prstGeom prst="rect">
            <a:avLst/>
          </a:prstGeom>
        </p:spPr>
      </p:pic>
      <p:sp>
        <p:nvSpPr>
          <p:cNvPr id="10" name="Espaço Reservado para Conteúdo 2"/>
          <p:cNvSpPr txBox="1">
            <a:spLocks/>
          </p:cNvSpPr>
          <p:nvPr/>
        </p:nvSpPr>
        <p:spPr>
          <a:xfrm>
            <a:off x="1690658" y="2198190"/>
            <a:ext cx="10154820" cy="465981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514350" indent="-514350">
              <a:buAutoNum type="arabicPeriod"/>
            </a:pPr>
            <a:r>
              <a:rPr lang="en-US" sz="2800" b="1" dirty="0" smtClean="0">
                <a:solidFill>
                  <a:schemeClr val="tx1"/>
                </a:solidFill>
                <a:latin typeface="Baskerville Old Face" panose="02020602080505020303" pitchFamily="18" charset="0"/>
              </a:rPr>
              <a:t>Find </a:t>
            </a:r>
            <a:r>
              <a:rPr lang="en-US" sz="2800" b="1" dirty="0">
                <a:solidFill>
                  <a:schemeClr val="tx1"/>
                </a:solidFill>
                <a:latin typeface="Baskerville Old Face" panose="02020602080505020303" pitchFamily="18" charset="0"/>
              </a:rPr>
              <a:t>An English-Speaking Conversation </a:t>
            </a:r>
            <a:r>
              <a:rPr lang="en-US" sz="2800" b="1" dirty="0" smtClean="0">
                <a:solidFill>
                  <a:schemeClr val="tx1"/>
                </a:solidFill>
                <a:latin typeface="Baskerville Old Face" panose="02020602080505020303" pitchFamily="18" charset="0"/>
              </a:rPr>
              <a:t>Partner</a:t>
            </a:r>
          </a:p>
          <a:p>
            <a:pPr marL="514350" indent="-514350">
              <a:buFont typeface="Wingdings 3" charset="2"/>
              <a:buAutoNum type="arabicPeriod"/>
            </a:pPr>
            <a:r>
              <a:rPr lang="en-US" sz="2800" b="1" dirty="0" smtClean="0">
                <a:solidFill>
                  <a:schemeClr val="tx1"/>
                </a:solidFill>
                <a:latin typeface="Baskerville Old Face" panose="02020602080505020303" pitchFamily="18" charset="0"/>
              </a:rPr>
              <a:t>Make </a:t>
            </a:r>
            <a:r>
              <a:rPr lang="en-US" sz="2800" b="1" dirty="0">
                <a:solidFill>
                  <a:schemeClr val="tx1"/>
                </a:solidFill>
                <a:latin typeface="Baskerville Old Face" panose="02020602080505020303" pitchFamily="18" charset="0"/>
              </a:rPr>
              <a:t>Sure To Listen As Well As </a:t>
            </a:r>
            <a:r>
              <a:rPr lang="en-US" sz="2800" b="1" dirty="0" smtClean="0">
                <a:solidFill>
                  <a:schemeClr val="tx1"/>
                </a:solidFill>
                <a:latin typeface="Baskerville Old Face" panose="02020602080505020303" pitchFamily="18" charset="0"/>
              </a:rPr>
              <a:t>Speak</a:t>
            </a:r>
          </a:p>
          <a:p>
            <a:pPr marL="514350" indent="-514350">
              <a:buFont typeface="Wingdings 3" charset="2"/>
              <a:buAutoNum type="arabicPeriod"/>
            </a:pPr>
            <a:r>
              <a:rPr lang="en-US" sz="2800" b="1" dirty="0" smtClean="0">
                <a:solidFill>
                  <a:schemeClr val="tx1"/>
                </a:solidFill>
                <a:latin typeface="Baskerville Old Face" panose="02020602080505020303" pitchFamily="18" charset="0"/>
              </a:rPr>
              <a:t>Record </a:t>
            </a:r>
            <a:r>
              <a:rPr lang="en-US" sz="2800" b="1" dirty="0">
                <a:solidFill>
                  <a:schemeClr val="tx1"/>
                </a:solidFill>
                <a:latin typeface="Baskerville Old Face" panose="02020602080505020303" pitchFamily="18" charset="0"/>
              </a:rPr>
              <a:t>Your Conversation Practice</a:t>
            </a:r>
          </a:p>
          <a:p>
            <a:pPr marL="514350" indent="-514350">
              <a:buFont typeface="Wingdings 3" charset="2"/>
              <a:buAutoNum type="arabicPeriod"/>
            </a:pPr>
            <a:r>
              <a:rPr lang="en-US" sz="2800" b="1" dirty="0">
                <a:solidFill>
                  <a:schemeClr val="tx1"/>
                </a:solidFill>
                <a:latin typeface="Baskerville Old Face" panose="02020602080505020303" pitchFamily="18" charset="0"/>
              </a:rPr>
              <a:t>Surround Yourself With The English </a:t>
            </a:r>
            <a:r>
              <a:rPr lang="en-US" sz="2800" b="1" dirty="0" smtClean="0">
                <a:solidFill>
                  <a:schemeClr val="tx1"/>
                </a:solidFill>
                <a:latin typeface="Baskerville Old Face" panose="02020602080505020303" pitchFamily="18" charset="0"/>
              </a:rPr>
              <a:t>Language</a:t>
            </a:r>
          </a:p>
          <a:p>
            <a:pPr marL="514350" indent="-514350">
              <a:buFont typeface="Wingdings 3" charset="2"/>
              <a:buAutoNum type="arabicPeriod"/>
            </a:pPr>
            <a:r>
              <a:rPr lang="en-US" sz="2800" b="1" dirty="0">
                <a:solidFill>
                  <a:schemeClr val="tx1"/>
                </a:solidFill>
                <a:latin typeface="Baskerville Old Face" panose="02020602080505020303" pitchFamily="18" charset="0"/>
              </a:rPr>
              <a:t>Practice With Music and Movies</a:t>
            </a:r>
          </a:p>
          <a:p>
            <a:pPr marL="514350" indent="-514350">
              <a:buFont typeface="Wingdings 3" charset="2"/>
              <a:buAutoNum type="arabicPeriod"/>
            </a:pPr>
            <a:r>
              <a:rPr lang="en-US" sz="2800" b="1" dirty="0">
                <a:solidFill>
                  <a:schemeClr val="tx1"/>
                </a:solidFill>
                <a:latin typeface="Baskerville Old Face" panose="02020602080505020303" pitchFamily="18" charset="0"/>
              </a:rPr>
              <a:t>Read Aloud</a:t>
            </a:r>
          </a:p>
          <a:p>
            <a:pPr marL="514350" indent="-514350">
              <a:buFont typeface="Wingdings 3" charset="2"/>
              <a:buAutoNum type="arabicPeriod"/>
            </a:pPr>
            <a:r>
              <a:rPr lang="en-US" sz="2800" b="1" dirty="0">
                <a:solidFill>
                  <a:schemeClr val="tx1"/>
                </a:solidFill>
                <a:latin typeface="Baskerville Old Face" panose="02020602080505020303" pitchFamily="18" charset="0"/>
              </a:rPr>
              <a:t>Talk To </a:t>
            </a:r>
            <a:r>
              <a:rPr lang="en-US" sz="2800" b="1" dirty="0" smtClean="0">
                <a:solidFill>
                  <a:schemeClr val="tx1"/>
                </a:solidFill>
                <a:latin typeface="Baskerville Old Face" panose="02020602080505020303" pitchFamily="18" charset="0"/>
              </a:rPr>
              <a:t>Yourself</a:t>
            </a:r>
            <a:endParaRPr lang="en-US" sz="2800" dirty="0" smtClean="0">
              <a:solidFill>
                <a:schemeClr val="tx1"/>
              </a:solidFill>
              <a:latin typeface="Baskerville Old Face" panose="02020602080505020303" pitchFamily="18" charset="0"/>
            </a:endParaRPr>
          </a:p>
          <a:p>
            <a:pPr marL="0" indent="0" algn="just">
              <a:spcBef>
                <a:spcPts val="0"/>
              </a:spcBef>
              <a:buNone/>
            </a:pPr>
            <a:r>
              <a:rPr lang="pt-BR" sz="2800" dirty="0" smtClean="0">
                <a:solidFill>
                  <a:schemeClr val="tx1"/>
                </a:solidFill>
                <a:latin typeface="Baskerville Old Face" panose="02020602080505020303" pitchFamily="18" charset="0"/>
                <a:hlinkClick r:id="rId4"/>
              </a:rPr>
              <a:t>https</a:t>
            </a:r>
            <a:r>
              <a:rPr lang="pt-BR" sz="2800" dirty="0">
                <a:solidFill>
                  <a:schemeClr val="tx1"/>
                </a:solidFill>
                <a:latin typeface="Baskerville Old Face" panose="02020602080505020303" pitchFamily="18" charset="0"/>
                <a:hlinkClick r:id="rId4"/>
              </a:rPr>
              <a:t>://</a:t>
            </a:r>
            <a:r>
              <a:rPr lang="pt-BR" sz="2800" dirty="0">
                <a:solidFill>
                  <a:schemeClr val="tx1"/>
                </a:solidFill>
                <a:latin typeface="Baskerville Old Face" panose="02020602080505020303" pitchFamily="18" charset="0"/>
                <a:hlinkClick r:id="rId4"/>
              </a:rPr>
              <a:t>effortlessenglishclub.com/improve-english-speaking-skills</a:t>
            </a:r>
            <a:r>
              <a:rPr lang="pt-BR" sz="2800" dirty="0">
                <a:solidFill>
                  <a:schemeClr val="tx1"/>
                </a:solidFill>
                <a:latin typeface="Baskerville Old Face" panose="02020602080505020303" pitchFamily="18" charset="0"/>
              </a:rPr>
              <a:t> </a:t>
            </a:r>
            <a:endParaRPr lang="en-US" sz="2800" dirty="0">
              <a:solidFill>
                <a:schemeClr val="tx1"/>
              </a:solidFill>
              <a:latin typeface="Baskerville Old Face" panose="02020602080505020303" pitchFamily="18" charset="0"/>
            </a:endParaRPr>
          </a:p>
          <a:p>
            <a:pPr marL="0" indent="0" algn="just">
              <a:spcBef>
                <a:spcPts val="0"/>
              </a:spcBef>
              <a:buNone/>
            </a:pPr>
            <a:endParaRPr lang="en-US" sz="2800" dirty="0">
              <a:solidFill>
                <a:schemeClr val="tx1"/>
              </a:solidFill>
              <a:latin typeface="Baskerville Old Face" panose="02020602080505020303" pitchFamily="18" charset="0"/>
            </a:endParaRPr>
          </a:p>
          <a:p>
            <a:pPr marL="0" indent="0" algn="just">
              <a:buNone/>
            </a:pPr>
            <a:endParaRPr lang="en-US" sz="2800" dirty="0">
              <a:solidFill>
                <a:schemeClr val="tx1"/>
              </a:solidFill>
              <a:latin typeface="Baskerville Old Face" panose="02020602080505020303" pitchFamily="18" charset="0"/>
            </a:endParaRPr>
          </a:p>
          <a:p>
            <a:pPr marL="0" indent="0" algn="just">
              <a:buNone/>
            </a:pPr>
            <a:endParaRPr lang="en-US" sz="2800" dirty="0">
              <a:solidFill>
                <a:schemeClr val="tx1"/>
              </a:solidFill>
              <a:latin typeface="Baskerville Old Face" panose="02020602080505020303" pitchFamily="18" charset="0"/>
            </a:endParaRPr>
          </a:p>
          <a:p>
            <a:pPr algn="just"/>
            <a:endParaRPr lang="en-US" sz="2800" dirty="0">
              <a:solidFill>
                <a:schemeClr val="tx1"/>
              </a:solidFill>
              <a:latin typeface="Baskerville Old Face" panose="02020602080505020303" pitchFamily="18" charset="0"/>
            </a:endParaRPr>
          </a:p>
          <a:p>
            <a:pPr marL="0" indent="0" algn="just">
              <a:buNone/>
            </a:pPr>
            <a:endParaRPr lang="en-US" sz="2800" b="1"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1356612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165648" y="0"/>
            <a:ext cx="10026352" cy="2631490"/>
          </a:xfrm>
          <a:prstGeom prst="rect">
            <a:avLst/>
          </a:prstGeom>
        </p:spPr>
        <p:txBody>
          <a:bodyPr wrap="square">
            <a:spAutoFit/>
          </a:bodyPr>
          <a:lstStyle/>
          <a:p>
            <a:r>
              <a:rPr lang="pt-BR" sz="55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SPEAKING</a:t>
            </a:r>
          </a:p>
          <a:p>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How</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to</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learn</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English</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with</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speaking</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a:t>
            </a:r>
            <a:endParaRPr lang="pt-BR" sz="55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7" y="0"/>
            <a:ext cx="1978611" cy="2906309"/>
          </a:xfrm>
          <a:prstGeom prst="rect">
            <a:avLst/>
          </a:prstGeom>
        </p:spPr>
      </p:pic>
      <p:pic>
        <p:nvPicPr>
          <p:cNvPr id="3" name="Imagem 2"/>
          <p:cNvPicPr>
            <a:picLocks noChangeAspect="1"/>
          </p:cNvPicPr>
          <p:nvPr/>
        </p:nvPicPr>
        <p:blipFill>
          <a:blip r:embed="rId3"/>
          <a:stretch>
            <a:fillRect/>
          </a:stretch>
        </p:blipFill>
        <p:spPr>
          <a:xfrm>
            <a:off x="5440996" y="1947884"/>
            <a:ext cx="6448483" cy="4723079"/>
          </a:xfrm>
          <a:prstGeom prst="rect">
            <a:avLst/>
          </a:prstGeom>
        </p:spPr>
      </p:pic>
    </p:spTree>
    <p:extLst>
      <p:ext uri="{BB962C8B-B14F-4D97-AF65-F5344CB8AC3E}">
        <p14:creationId xmlns:p14="http://schemas.microsoft.com/office/powerpoint/2010/main" val="1012583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spea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1688" y="2236005"/>
            <a:ext cx="5323666" cy="444405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2328464" y="670302"/>
            <a:ext cx="8503920" cy="1565703"/>
          </a:xfrm>
        </p:spPr>
        <p:txBody>
          <a:bodyPr>
            <a:normAutofit/>
          </a:bodyPr>
          <a:lstStyle/>
          <a:p>
            <a:r>
              <a:rPr lang="en-US" sz="4000" b="1" dirty="0">
                <a:solidFill>
                  <a:srgbClr val="0070C0"/>
                </a:solidFill>
                <a:effectLst>
                  <a:outerShdw blurRad="38100" dist="38100" dir="2700000" algn="tl">
                    <a:srgbClr val="000000">
                      <a:alpha val="43137"/>
                    </a:srgbClr>
                  </a:outerShdw>
                </a:effectLst>
              </a:rPr>
              <a:t>How to speak English fluently and </a:t>
            </a:r>
            <a:r>
              <a:rPr lang="en-US" sz="4000" b="1" dirty="0" smtClean="0">
                <a:solidFill>
                  <a:srgbClr val="0070C0"/>
                </a:solidFill>
                <a:effectLst>
                  <a:outerShdw blurRad="38100" dist="38100" dir="2700000" algn="tl">
                    <a:srgbClr val="000000">
                      <a:alpha val="43137"/>
                    </a:srgbClr>
                  </a:outerShdw>
                </a:effectLst>
              </a:rPr>
              <a:t>confidently: </a:t>
            </a:r>
            <a:r>
              <a:rPr lang="en-US" sz="4000" b="1" dirty="0">
                <a:solidFill>
                  <a:srgbClr val="0070C0"/>
                </a:solidFill>
                <a:effectLst>
                  <a:outerShdw blurRad="38100" dist="38100" dir="2700000" algn="tl">
                    <a:srgbClr val="000000">
                      <a:alpha val="43137"/>
                    </a:srgbClr>
                  </a:outerShdw>
                </a:effectLst>
              </a:rPr>
              <a:t>10 simple tips</a:t>
            </a:r>
          </a:p>
        </p:txBody>
      </p:sp>
      <p:sp>
        <p:nvSpPr>
          <p:cNvPr id="5" name="Espaço Reservado para Conteúdo 2"/>
          <p:cNvSpPr txBox="1">
            <a:spLocks/>
          </p:cNvSpPr>
          <p:nvPr/>
        </p:nvSpPr>
        <p:spPr>
          <a:xfrm>
            <a:off x="1053361" y="3176241"/>
            <a:ext cx="6200879" cy="269115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0"/>
              </a:spcBef>
            </a:pPr>
            <a:r>
              <a:rPr lang="en-US" sz="3000" dirty="0" smtClean="0">
                <a:solidFill>
                  <a:schemeClr val="tx1"/>
                </a:solidFill>
                <a:latin typeface="Baskerville Old Face" panose="02020602080505020303" pitchFamily="18" charset="0"/>
              </a:rPr>
              <a:t>You want to learn how to speak English fluently, but do not know where to start? Here are 10 simple tips from </a:t>
            </a:r>
            <a:r>
              <a:rPr lang="en-US" sz="3000" dirty="0" err="1" smtClean="0">
                <a:solidFill>
                  <a:schemeClr val="tx1"/>
                </a:solidFill>
                <a:latin typeface="Baskerville Old Face" panose="02020602080505020303" pitchFamily="18" charset="0"/>
              </a:rPr>
              <a:t>Rin</a:t>
            </a:r>
            <a:r>
              <a:rPr lang="en-US" sz="3000" dirty="0" smtClean="0">
                <a:solidFill>
                  <a:schemeClr val="tx1"/>
                </a:solidFill>
                <a:latin typeface="Baskerville Old Face" panose="02020602080505020303" pitchFamily="18" charset="0"/>
              </a:rPr>
              <a:t> Career Ready Academy.</a:t>
            </a:r>
            <a:endParaRPr lang="en-US" sz="3000" dirty="0">
              <a:solidFill>
                <a:schemeClr val="tx1"/>
              </a:solidFill>
              <a:latin typeface="Baskerville Old Face" panose="02020602080505020303" pitchFamily="18" charset="0"/>
              <a:cs typeface="Andalus" panose="02020603050405020304" pitchFamily="18" charset="-78"/>
            </a:endParaRPr>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7" y="0"/>
            <a:ext cx="1978611" cy="2906309"/>
          </a:xfrm>
          <a:prstGeom prst="rect">
            <a:avLst/>
          </a:prstGeom>
        </p:spPr>
      </p:pic>
    </p:spTree>
    <p:extLst>
      <p:ext uri="{BB962C8B-B14F-4D97-AF65-F5344CB8AC3E}">
        <p14:creationId xmlns:p14="http://schemas.microsoft.com/office/powerpoint/2010/main" val="3883251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893597" y="2228576"/>
            <a:ext cx="6162523" cy="433462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3000" b="1" dirty="0">
                <a:solidFill>
                  <a:schemeClr val="tx1"/>
                </a:solidFill>
                <a:latin typeface="Baskerville Old Face" panose="02020602080505020303" pitchFamily="18" charset="0"/>
              </a:rPr>
              <a:t>1. Start with believing in yourself</a:t>
            </a:r>
          </a:p>
          <a:p>
            <a:r>
              <a:rPr lang="en-US" sz="3000" dirty="0">
                <a:solidFill>
                  <a:schemeClr val="tx1"/>
                </a:solidFill>
                <a:latin typeface="Baskerville Old Face" panose="02020602080505020303" pitchFamily="18" charset="0"/>
              </a:rPr>
              <a:t>“I was afraid to speak. I was scared people would make fun of me. Will they judge me?</a:t>
            </a:r>
          </a:p>
          <a:p>
            <a:r>
              <a:rPr lang="en-US" sz="3000" dirty="0">
                <a:solidFill>
                  <a:schemeClr val="tx1"/>
                </a:solidFill>
                <a:latin typeface="Baskerville Old Face" panose="02020602080505020303" pitchFamily="18" charset="0"/>
              </a:rPr>
              <a:t>One day, I thought if so many people can, even I can. So I spoke in English and my confidence increased.” – </a:t>
            </a:r>
            <a:r>
              <a:rPr lang="en-US" sz="3000" dirty="0" err="1">
                <a:solidFill>
                  <a:schemeClr val="tx1"/>
                </a:solidFill>
                <a:latin typeface="Baskerville Old Face" panose="02020602080505020303" pitchFamily="18" charset="0"/>
              </a:rPr>
              <a:t>Rin</a:t>
            </a:r>
            <a:r>
              <a:rPr lang="en-US" sz="3000" dirty="0">
                <a:solidFill>
                  <a:schemeClr val="tx1"/>
                </a:solidFill>
                <a:latin typeface="Baskerville Old Face" panose="02020602080505020303" pitchFamily="18" charset="0"/>
              </a:rPr>
              <a:t> Career Ready Academy participant, 2015</a:t>
            </a:r>
          </a:p>
        </p:txBody>
      </p:sp>
      <p:pic>
        <p:nvPicPr>
          <p:cNvPr id="3"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6121" y="2305050"/>
            <a:ext cx="4998718" cy="4364510"/>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p:cNvSpPr>
            <a:spLocks noGrp="1"/>
          </p:cNvSpPr>
          <p:nvPr>
            <p:ph type="title"/>
          </p:nvPr>
        </p:nvSpPr>
        <p:spPr>
          <a:xfrm>
            <a:off x="2328464" y="670302"/>
            <a:ext cx="8503920" cy="1565703"/>
          </a:xfrm>
        </p:spPr>
        <p:txBody>
          <a:bodyPr>
            <a:normAutofit/>
          </a:bodyPr>
          <a:lstStyle/>
          <a:p>
            <a:r>
              <a:rPr lang="en-US" sz="4000" b="1" dirty="0">
                <a:solidFill>
                  <a:srgbClr val="0070C0"/>
                </a:solidFill>
                <a:effectLst>
                  <a:outerShdw blurRad="38100" dist="38100" dir="2700000" algn="tl">
                    <a:srgbClr val="000000">
                      <a:alpha val="43137"/>
                    </a:srgbClr>
                  </a:outerShdw>
                </a:effectLst>
              </a:rPr>
              <a:t>How to speak English fluently and </a:t>
            </a:r>
            <a:r>
              <a:rPr lang="en-US" sz="4000" b="1" dirty="0" smtClean="0">
                <a:solidFill>
                  <a:srgbClr val="0070C0"/>
                </a:solidFill>
                <a:effectLst>
                  <a:outerShdw blurRad="38100" dist="38100" dir="2700000" algn="tl">
                    <a:srgbClr val="000000">
                      <a:alpha val="43137"/>
                    </a:srgbClr>
                  </a:outerShdw>
                </a:effectLst>
              </a:rPr>
              <a:t>confidently: </a:t>
            </a:r>
            <a:r>
              <a:rPr lang="en-US" sz="4000" b="1" dirty="0">
                <a:solidFill>
                  <a:srgbClr val="0070C0"/>
                </a:solidFill>
                <a:effectLst>
                  <a:outerShdw blurRad="38100" dist="38100" dir="2700000" algn="tl">
                    <a:srgbClr val="000000">
                      <a:alpha val="43137"/>
                    </a:srgbClr>
                  </a:outerShdw>
                </a:effectLst>
              </a:rPr>
              <a:t>10 simple tips</a:t>
            </a: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7" y="1"/>
            <a:ext cx="1382683" cy="2030972"/>
          </a:xfrm>
          <a:prstGeom prst="rect">
            <a:avLst/>
          </a:prstGeom>
        </p:spPr>
      </p:pic>
    </p:spTree>
    <p:extLst>
      <p:ext uri="{BB962C8B-B14F-4D97-AF65-F5344CB8AC3E}">
        <p14:creationId xmlns:p14="http://schemas.microsoft.com/office/powerpoint/2010/main" val="3129119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1325880" y="2225039"/>
            <a:ext cx="5562600" cy="423672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n-US" sz="3000" b="1" dirty="0">
                <a:solidFill>
                  <a:schemeClr val="tx1"/>
                </a:solidFill>
                <a:latin typeface="Baskerville Old Face" panose="02020602080505020303" pitchFamily="18" charset="0"/>
              </a:rPr>
              <a:t>2. Listen. Speak. Read. Write. Repeat.</a:t>
            </a:r>
          </a:p>
          <a:p>
            <a:pPr algn="just"/>
            <a:r>
              <a:rPr lang="en-US" sz="3000" dirty="0">
                <a:solidFill>
                  <a:schemeClr val="tx1"/>
                </a:solidFill>
                <a:latin typeface="Baskerville Old Face" panose="02020602080505020303" pitchFamily="18" charset="0"/>
              </a:rPr>
              <a:t>Listen a little. Speak a little. Read a little. Write a little. Then, listen a little more. Speak a little more. Read a little more. Write a little more. Do this, till it becomes a habit</a:t>
            </a:r>
            <a:r>
              <a:rPr lang="en-US" sz="3000" dirty="0" smtClean="0">
                <a:solidFill>
                  <a:schemeClr val="tx1"/>
                </a:solidFill>
                <a:latin typeface="Baskerville Old Face" panose="02020602080505020303" pitchFamily="18" charset="0"/>
              </a:rPr>
              <a:t>.</a:t>
            </a:r>
            <a:endParaRPr lang="en-US" sz="3000" dirty="0">
              <a:solidFill>
                <a:schemeClr val="tx1"/>
              </a:solidFill>
              <a:latin typeface="Baskerville Old Face" panose="02020602080505020303" pitchFamily="18" charset="0"/>
            </a:endParaRPr>
          </a:p>
        </p:txBody>
      </p:sp>
      <p:pic>
        <p:nvPicPr>
          <p:cNvPr id="2050" name="Picture 2" descr="Listen. Speak. Read. Write. Repeat."/>
          <p:cNvPicPr>
            <a:picLocks noChangeAspect="1" noChangeArrowheads="1"/>
          </p:cNvPicPr>
          <p:nvPr/>
        </p:nvPicPr>
        <p:blipFill rotWithShape="1">
          <a:blip r:embed="rId2">
            <a:extLst>
              <a:ext uri="{28A0092B-C50C-407E-A947-70E740481C1C}">
                <a14:useLocalDpi xmlns:a14="http://schemas.microsoft.com/office/drawing/2010/main" val="0"/>
              </a:ext>
            </a:extLst>
          </a:blip>
          <a:srcRect l="22006" t="13737" r="22883" b="10597"/>
          <a:stretch/>
        </p:blipFill>
        <p:spPr bwMode="auto">
          <a:xfrm>
            <a:off x="7145220" y="2225039"/>
            <a:ext cx="4885064" cy="4471411"/>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p:cNvSpPr>
            <a:spLocks noGrp="1"/>
          </p:cNvSpPr>
          <p:nvPr>
            <p:ph type="title"/>
          </p:nvPr>
        </p:nvSpPr>
        <p:spPr>
          <a:xfrm>
            <a:off x="2018608" y="521984"/>
            <a:ext cx="8503920" cy="1565703"/>
          </a:xfrm>
        </p:spPr>
        <p:txBody>
          <a:bodyPr>
            <a:normAutofit/>
          </a:bodyPr>
          <a:lstStyle/>
          <a:p>
            <a:r>
              <a:rPr lang="en-US" sz="4000" b="1" dirty="0">
                <a:solidFill>
                  <a:srgbClr val="0070C0"/>
                </a:solidFill>
                <a:effectLst>
                  <a:outerShdw blurRad="38100" dist="38100" dir="2700000" algn="tl">
                    <a:srgbClr val="000000">
                      <a:alpha val="43137"/>
                    </a:srgbClr>
                  </a:outerShdw>
                </a:effectLst>
              </a:rPr>
              <a:t>How to speak English fluently and </a:t>
            </a:r>
            <a:r>
              <a:rPr lang="en-US" sz="4000" b="1" dirty="0" smtClean="0">
                <a:solidFill>
                  <a:srgbClr val="0070C0"/>
                </a:solidFill>
                <a:effectLst>
                  <a:outerShdw blurRad="38100" dist="38100" dir="2700000" algn="tl">
                    <a:srgbClr val="000000">
                      <a:alpha val="43137"/>
                    </a:srgbClr>
                  </a:outerShdw>
                </a:effectLst>
              </a:rPr>
              <a:t>confidently: </a:t>
            </a:r>
            <a:r>
              <a:rPr lang="en-US" sz="4000" b="1" dirty="0">
                <a:solidFill>
                  <a:srgbClr val="0070C0"/>
                </a:solidFill>
                <a:effectLst>
                  <a:outerShdw blurRad="38100" dist="38100" dir="2700000" algn="tl">
                    <a:srgbClr val="000000">
                      <a:alpha val="43137"/>
                    </a:srgbClr>
                  </a:outerShdw>
                </a:effectLst>
              </a:rPr>
              <a:t>10 simple tips</a:t>
            </a: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7" y="1"/>
            <a:ext cx="1382683" cy="2030972"/>
          </a:xfrm>
          <a:prstGeom prst="rect">
            <a:avLst/>
          </a:prstGeom>
        </p:spPr>
      </p:pic>
    </p:spTree>
    <p:extLst>
      <p:ext uri="{BB962C8B-B14F-4D97-AF65-F5344CB8AC3E}">
        <p14:creationId xmlns:p14="http://schemas.microsoft.com/office/powerpoint/2010/main" val="3457040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1232363" y="2368094"/>
            <a:ext cx="4589317" cy="365618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n-US" sz="3000" b="1" dirty="0">
                <a:solidFill>
                  <a:schemeClr val="tx1"/>
                </a:solidFill>
                <a:latin typeface="Baskerville Old Face" panose="02020602080505020303" pitchFamily="18" charset="0"/>
              </a:rPr>
              <a:t>3. Keep your ears open.</a:t>
            </a:r>
          </a:p>
          <a:p>
            <a:pPr algn="just"/>
            <a:r>
              <a:rPr lang="en-US" sz="3000" dirty="0">
                <a:solidFill>
                  <a:schemeClr val="tx1"/>
                </a:solidFill>
                <a:latin typeface="Baskerville Old Face" panose="02020602080505020303" pitchFamily="18" charset="0"/>
              </a:rPr>
              <a:t>English is everywhere. It’s in online videos, news channels, on radio. So listen and build your vocabulary.</a:t>
            </a:r>
          </a:p>
        </p:txBody>
      </p:sp>
      <p:pic>
        <p:nvPicPr>
          <p:cNvPr id="3074" name="Picture 2" descr="Resultado de imagem para english everywhe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1972" y="1097280"/>
            <a:ext cx="6112867" cy="5745678"/>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p:cNvSpPr>
            <a:spLocks noGrp="1"/>
          </p:cNvSpPr>
          <p:nvPr>
            <p:ph type="title"/>
          </p:nvPr>
        </p:nvSpPr>
        <p:spPr>
          <a:xfrm>
            <a:off x="1569720" y="-16292"/>
            <a:ext cx="8503920" cy="1565703"/>
          </a:xfrm>
        </p:spPr>
        <p:txBody>
          <a:bodyPr>
            <a:normAutofit/>
          </a:bodyPr>
          <a:lstStyle/>
          <a:p>
            <a:r>
              <a:rPr lang="en-US" sz="4000" b="1" dirty="0">
                <a:solidFill>
                  <a:srgbClr val="0070C0"/>
                </a:solidFill>
                <a:effectLst>
                  <a:outerShdw blurRad="38100" dist="38100" dir="2700000" algn="tl">
                    <a:srgbClr val="000000">
                      <a:alpha val="43137"/>
                    </a:srgbClr>
                  </a:outerShdw>
                </a:effectLst>
              </a:rPr>
              <a:t>How to speak English fluently and </a:t>
            </a:r>
            <a:r>
              <a:rPr lang="en-US" sz="4000" b="1" dirty="0" smtClean="0">
                <a:solidFill>
                  <a:srgbClr val="0070C0"/>
                </a:solidFill>
                <a:effectLst>
                  <a:outerShdw blurRad="38100" dist="38100" dir="2700000" algn="tl">
                    <a:srgbClr val="000000">
                      <a:alpha val="43137"/>
                    </a:srgbClr>
                  </a:outerShdw>
                </a:effectLst>
              </a:rPr>
              <a:t>confidently: </a:t>
            </a:r>
            <a:r>
              <a:rPr lang="en-US" sz="4000" b="1" dirty="0">
                <a:solidFill>
                  <a:srgbClr val="0070C0"/>
                </a:solidFill>
                <a:effectLst>
                  <a:outerShdw blurRad="38100" dist="38100" dir="2700000" algn="tl">
                    <a:srgbClr val="000000">
                      <a:alpha val="43137"/>
                    </a:srgbClr>
                  </a:outerShdw>
                </a:effectLst>
              </a:rPr>
              <a:t>10 simple tips</a:t>
            </a: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7" y="1"/>
            <a:ext cx="1382683" cy="2030972"/>
          </a:xfrm>
          <a:prstGeom prst="rect">
            <a:avLst/>
          </a:prstGeom>
        </p:spPr>
      </p:pic>
    </p:spTree>
    <p:extLst>
      <p:ext uri="{BB962C8B-B14F-4D97-AF65-F5344CB8AC3E}">
        <p14:creationId xmlns:p14="http://schemas.microsoft.com/office/powerpoint/2010/main" val="3292157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1569720" y="1549411"/>
            <a:ext cx="5608320" cy="162050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lvl="0" indent="0" defTabSz="914400" fontAlgn="base">
              <a:spcBef>
                <a:spcPct val="0"/>
              </a:spcBef>
              <a:spcAft>
                <a:spcPct val="0"/>
              </a:spcAft>
              <a:buClrTx/>
              <a:buNone/>
            </a:pPr>
            <a:r>
              <a:rPr lang="pt-BR" sz="3000" b="1" dirty="0">
                <a:solidFill>
                  <a:schemeClr val="tx1"/>
                </a:solidFill>
                <a:latin typeface="Baskerville Old Face" panose="02020602080505020303" pitchFamily="18" charset="0"/>
              </a:rPr>
              <a:t>4. </a:t>
            </a:r>
            <a:r>
              <a:rPr lang="pt-BR" sz="3000" b="1" dirty="0" err="1">
                <a:solidFill>
                  <a:schemeClr val="tx1"/>
                </a:solidFill>
                <a:latin typeface="Baskerville Old Face" panose="02020602080505020303" pitchFamily="18" charset="0"/>
              </a:rPr>
              <a:t>Find</a:t>
            </a:r>
            <a:r>
              <a:rPr lang="pt-BR" sz="3000" b="1" dirty="0">
                <a:solidFill>
                  <a:schemeClr val="tx1"/>
                </a:solidFill>
                <a:latin typeface="Baskerville Old Face" panose="02020602080505020303" pitchFamily="18" charset="0"/>
              </a:rPr>
              <a:t> </a:t>
            </a:r>
            <a:r>
              <a:rPr lang="pt-BR" sz="3000" b="1" dirty="0" err="1">
                <a:solidFill>
                  <a:schemeClr val="tx1"/>
                </a:solidFill>
                <a:latin typeface="Baskerville Old Face" panose="02020602080505020303" pitchFamily="18" charset="0"/>
              </a:rPr>
              <a:t>the</a:t>
            </a:r>
            <a:r>
              <a:rPr lang="pt-BR" sz="3000" b="1" dirty="0">
                <a:solidFill>
                  <a:schemeClr val="tx1"/>
                </a:solidFill>
                <a:latin typeface="Baskerville Old Face" panose="02020602080505020303" pitchFamily="18" charset="0"/>
              </a:rPr>
              <a:t> </a:t>
            </a:r>
            <a:r>
              <a:rPr lang="pt-BR" sz="3000" b="1" dirty="0" err="1">
                <a:solidFill>
                  <a:schemeClr val="tx1"/>
                </a:solidFill>
                <a:latin typeface="Baskerville Old Face" panose="02020602080505020303" pitchFamily="18" charset="0"/>
              </a:rPr>
              <a:t>answer</a:t>
            </a:r>
            <a:r>
              <a:rPr lang="pt-BR" sz="3000" b="1" dirty="0">
                <a:solidFill>
                  <a:schemeClr val="tx1"/>
                </a:solidFill>
                <a:latin typeface="Baskerville Old Face" panose="02020602080505020303" pitchFamily="18" charset="0"/>
              </a:rPr>
              <a:t> in </a:t>
            </a:r>
            <a:r>
              <a:rPr lang="pt-BR" sz="3000" b="1" dirty="0" err="1">
                <a:solidFill>
                  <a:schemeClr val="tx1"/>
                </a:solidFill>
                <a:latin typeface="Baskerville Old Face" panose="02020602080505020303" pitchFamily="18" charset="0"/>
              </a:rPr>
              <a:t>the</a:t>
            </a:r>
            <a:r>
              <a:rPr lang="pt-BR" sz="3000" b="1" dirty="0">
                <a:solidFill>
                  <a:schemeClr val="tx1"/>
                </a:solidFill>
                <a:latin typeface="Baskerville Old Face" panose="02020602080505020303" pitchFamily="18" charset="0"/>
              </a:rPr>
              <a:t> </a:t>
            </a:r>
            <a:r>
              <a:rPr lang="pt-BR" sz="3000" b="1" dirty="0" err="1" smtClean="0">
                <a:solidFill>
                  <a:schemeClr val="tx1"/>
                </a:solidFill>
                <a:latin typeface="Baskerville Old Face" panose="02020602080505020303" pitchFamily="18" charset="0"/>
              </a:rPr>
              <a:t>question</a:t>
            </a:r>
            <a:r>
              <a:rPr lang="pt-BR" sz="3000" b="1" dirty="0" smtClean="0">
                <a:solidFill>
                  <a:schemeClr val="tx1"/>
                </a:solidFill>
                <a:latin typeface="Baskerville Old Face" panose="02020602080505020303" pitchFamily="18" charset="0"/>
              </a:rPr>
              <a:t>.</a:t>
            </a:r>
            <a:endParaRPr lang="pt-BR" sz="3000" b="1" dirty="0">
              <a:solidFill>
                <a:schemeClr val="tx1"/>
              </a:solidFill>
              <a:latin typeface="Baskerville Old Face" panose="02020602080505020303" pitchFamily="18" charset="0"/>
            </a:endParaRPr>
          </a:p>
          <a:p>
            <a:pPr marL="0" lvl="0" indent="0" defTabSz="914400" eaLnBrk="0" fontAlgn="base" hangingPunct="0">
              <a:spcBef>
                <a:spcPct val="0"/>
              </a:spcBef>
              <a:spcAft>
                <a:spcPct val="0"/>
              </a:spcAft>
              <a:buClrTx/>
              <a:buNone/>
            </a:pPr>
            <a:r>
              <a:rPr lang="pt-BR" sz="3000" dirty="0" err="1">
                <a:solidFill>
                  <a:schemeClr val="tx1"/>
                </a:solidFill>
                <a:latin typeface="Baskerville Old Face" panose="02020602080505020303" pitchFamily="18" charset="0"/>
              </a:rPr>
              <a:t>Questions</a:t>
            </a:r>
            <a:r>
              <a:rPr lang="pt-BR" sz="3000" dirty="0">
                <a:solidFill>
                  <a:schemeClr val="tx1"/>
                </a:solidFill>
                <a:latin typeface="Baskerville Old Face" panose="02020602080505020303" pitchFamily="18" charset="0"/>
              </a:rPr>
              <a:t> are </a:t>
            </a:r>
            <a:r>
              <a:rPr lang="pt-BR" sz="3000" dirty="0" err="1">
                <a:solidFill>
                  <a:schemeClr val="tx1"/>
                </a:solidFill>
                <a:latin typeface="Baskerville Old Face" panose="02020602080505020303" pitchFamily="18" charset="0"/>
              </a:rPr>
              <a:t>like</a:t>
            </a:r>
            <a:r>
              <a:rPr lang="pt-BR" sz="3000" dirty="0">
                <a:solidFill>
                  <a:schemeClr val="tx1"/>
                </a:solidFill>
                <a:latin typeface="Baskerville Old Face" panose="02020602080505020303" pitchFamily="18" charset="0"/>
              </a:rPr>
              <a:t> </a:t>
            </a:r>
            <a:r>
              <a:rPr lang="pt-BR" sz="3000" dirty="0" err="1">
                <a:solidFill>
                  <a:schemeClr val="tx1"/>
                </a:solidFill>
                <a:latin typeface="Baskerville Old Face" panose="02020602080505020303" pitchFamily="18" charset="0"/>
              </a:rPr>
              <a:t>mirrors</a:t>
            </a:r>
            <a:r>
              <a:rPr lang="pt-BR" sz="3000" dirty="0">
                <a:solidFill>
                  <a:schemeClr val="tx1"/>
                </a:solidFill>
                <a:latin typeface="Baskerville Old Face" panose="02020602080505020303" pitchFamily="18" charset="0"/>
              </a:rPr>
              <a:t>. Reverse </a:t>
            </a:r>
            <a:r>
              <a:rPr lang="pt-BR" sz="3000" dirty="0" err="1">
                <a:solidFill>
                  <a:schemeClr val="tx1"/>
                </a:solidFill>
                <a:latin typeface="Baskerville Old Face" panose="02020602080505020303" pitchFamily="18" charset="0"/>
              </a:rPr>
              <a:t>the</a:t>
            </a:r>
            <a:r>
              <a:rPr lang="pt-BR" sz="3000" dirty="0">
                <a:solidFill>
                  <a:schemeClr val="tx1"/>
                </a:solidFill>
                <a:latin typeface="Baskerville Old Face" panose="02020602080505020303" pitchFamily="18" charset="0"/>
              </a:rPr>
              <a:t> </a:t>
            </a:r>
            <a:r>
              <a:rPr lang="pt-BR" sz="3000" dirty="0" err="1">
                <a:solidFill>
                  <a:schemeClr val="tx1"/>
                </a:solidFill>
                <a:latin typeface="Baskerville Old Face" panose="02020602080505020303" pitchFamily="18" charset="0"/>
              </a:rPr>
              <a:t>question</a:t>
            </a:r>
            <a:r>
              <a:rPr lang="pt-BR" sz="3000" dirty="0">
                <a:solidFill>
                  <a:schemeClr val="tx1"/>
                </a:solidFill>
                <a:latin typeface="Baskerville Old Face" panose="02020602080505020303" pitchFamily="18" charset="0"/>
              </a:rPr>
              <a:t>, </a:t>
            </a:r>
            <a:r>
              <a:rPr lang="pt-BR" sz="3000" dirty="0" err="1">
                <a:solidFill>
                  <a:schemeClr val="tx1"/>
                </a:solidFill>
                <a:latin typeface="Baskerville Old Face" panose="02020602080505020303" pitchFamily="18" charset="0"/>
              </a:rPr>
              <a:t>and</a:t>
            </a:r>
            <a:r>
              <a:rPr lang="pt-BR" sz="3000" dirty="0">
                <a:solidFill>
                  <a:schemeClr val="tx1"/>
                </a:solidFill>
                <a:latin typeface="Baskerville Old Face" panose="02020602080505020303" pitchFamily="18" charset="0"/>
              </a:rPr>
              <a:t> </a:t>
            </a:r>
            <a:r>
              <a:rPr lang="pt-BR" sz="3000" dirty="0" err="1">
                <a:solidFill>
                  <a:schemeClr val="tx1"/>
                </a:solidFill>
                <a:latin typeface="Baskerville Old Face" panose="02020602080505020303" pitchFamily="18" charset="0"/>
              </a:rPr>
              <a:t>find</a:t>
            </a:r>
            <a:r>
              <a:rPr lang="pt-BR" sz="3000" dirty="0">
                <a:solidFill>
                  <a:schemeClr val="tx1"/>
                </a:solidFill>
                <a:latin typeface="Baskerville Old Face" panose="02020602080505020303" pitchFamily="18" charset="0"/>
              </a:rPr>
              <a:t> </a:t>
            </a:r>
            <a:r>
              <a:rPr lang="pt-BR" sz="3000" dirty="0" err="1">
                <a:solidFill>
                  <a:schemeClr val="tx1"/>
                </a:solidFill>
                <a:latin typeface="Baskerville Old Face" panose="02020602080505020303" pitchFamily="18" charset="0"/>
              </a:rPr>
              <a:t>the</a:t>
            </a:r>
            <a:r>
              <a:rPr lang="pt-BR" sz="3000" dirty="0">
                <a:solidFill>
                  <a:schemeClr val="tx1"/>
                </a:solidFill>
                <a:latin typeface="Baskerville Old Face" panose="02020602080505020303" pitchFamily="18" charset="0"/>
              </a:rPr>
              <a:t> </a:t>
            </a:r>
            <a:r>
              <a:rPr lang="pt-BR" sz="3000" dirty="0" err="1" smtClean="0">
                <a:solidFill>
                  <a:schemeClr val="tx1"/>
                </a:solidFill>
                <a:latin typeface="Baskerville Old Face" panose="02020602080505020303" pitchFamily="18" charset="0"/>
              </a:rPr>
              <a:t>answer</a:t>
            </a:r>
            <a:r>
              <a:rPr lang="pt-BR" sz="3000" dirty="0" smtClean="0">
                <a:solidFill>
                  <a:schemeClr val="tx1"/>
                </a:solidFill>
                <a:latin typeface="Baskerville Old Face" panose="02020602080505020303" pitchFamily="18" charset="0"/>
              </a:rPr>
              <a:t>.</a:t>
            </a:r>
            <a:endParaRPr lang="en-US" sz="3000" dirty="0">
              <a:solidFill>
                <a:schemeClr val="tx1"/>
              </a:solidFill>
              <a:latin typeface="Baskerville Old Face" panose="02020602080505020303" pitchFamily="18"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3702671808"/>
              </p:ext>
            </p:extLst>
          </p:nvPr>
        </p:nvGraphicFramePr>
        <p:xfrm>
          <a:off x="7178040" y="1444007"/>
          <a:ext cx="4287837" cy="1851660"/>
        </p:xfrm>
        <a:graphic>
          <a:graphicData uri="http://schemas.openxmlformats.org/drawingml/2006/table">
            <a:tbl>
              <a:tblPr/>
              <a:tblGrid>
                <a:gridCol w="2108517"/>
                <a:gridCol w="2179320"/>
              </a:tblGrid>
              <a:tr h="538480">
                <a:tc>
                  <a:txBody>
                    <a:bodyPr/>
                    <a:lstStyle/>
                    <a:p>
                      <a:pPr fontAlgn="ctr"/>
                      <a:r>
                        <a:rPr lang="pt-BR" sz="2800" b="1" kern="1200" dirty="0">
                          <a:solidFill>
                            <a:schemeClr val="tx1">
                              <a:lumMod val="75000"/>
                              <a:lumOff val="25000"/>
                            </a:schemeClr>
                          </a:solidFill>
                          <a:latin typeface="Baskerville Old Face" panose="02020602080505020303" pitchFamily="18" charset="0"/>
                          <a:ea typeface="+mn-ea"/>
                          <a:cs typeface="+mn-cs"/>
                        </a:rPr>
                        <a:t>Does </a:t>
                      </a:r>
                      <a:r>
                        <a:rPr lang="pt-BR" sz="2800" b="1" kern="1200" dirty="0" err="1">
                          <a:solidFill>
                            <a:schemeClr val="tx1">
                              <a:lumMod val="75000"/>
                              <a:lumOff val="25000"/>
                            </a:schemeClr>
                          </a:solidFill>
                          <a:latin typeface="Baskerville Old Face" panose="02020602080505020303" pitchFamily="18" charset="0"/>
                          <a:ea typeface="+mn-ea"/>
                          <a:cs typeface="+mn-cs"/>
                        </a:rPr>
                        <a:t>he</a:t>
                      </a:r>
                      <a:r>
                        <a:rPr lang="pt-BR" sz="2800" b="1" kern="1200" dirty="0">
                          <a:solidFill>
                            <a:schemeClr val="tx1">
                              <a:lumMod val="75000"/>
                              <a:lumOff val="25000"/>
                            </a:schemeClr>
                          </a:solidFill>
                          <a:latin typeface="Baskerville Old Face" panose="02020602080505020303" pitchFamily="18" charset="0"/>
                          <a:ea typeface="+mn-ea"/>
                          <a:cs typeface="+mn-cs"/>
                        </a:rPr>
                        <a:t>…?</a:t>
                      </a:r>
                    </a:p>
                  </a:txBody>
                  <a:tcPr marL="95250" marR="95250" marT="95250" marB="95250" anchor="ctr">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solidFill>
                      <a:srgbClr val="D0EEFF"/>
                    </a:solidFill>
                  </a:tcPr>
                </a:tc>
                <a:tc>
                  <a:txBody>
                    <a:bodyPr/>
                    <a:lstStyle/>
                    <a:p>
                      <a:pPr fontAlgn="ctr"/>
                      <a:r>
                        <a:rPr lang="pt-BR" sz="2800" b="1" kern="1200" dirty="0">
                          <a:solidFill>
                            <a:schemeClr val="tx1">
                              <a:lumMod val="75000"/>
                              <a:lumOff val="25000"/>
                            </a:schemeClr>
                          </a:solidFill>
                          <a:latin typeface="Baskerville Old Face" panose="02020602080505020303" pitchFamily="18" charset="0"/>
                          <a:ea typeface="+mn-ea"/>
                          <a:cs typeface="+mn-cs"/>
                        </a:rPr>
                        <a:t>Yes, </a:t>
                      </a:r>
                      <a:r>
                        <a:rPr lang="pt-BR" sz="2800" b="1" kern="1200" dirty="0" err="1">
                          <a:solidFill>
                            <a:schemeClr val="tx1">
                              <a:lumMod val="75000"/>
                              <a:lumOff val="25000"/>
                            </a:schemeClr>
                          </a:solidFill>
                          <a:latin typeface="Baskerville Old Face" panose="02020602080505020303" pitchFamily="18" charset="0"/>
                          <a:ea typeface="+mn-ea"/>
                          <a:cs typeface="+mn-cs"/>
                        </a:rPr>
                        <a:t>he</a:t>
                      </a:r>
                      <a:r>
                        <a:rPr lang="pt-BR" sz="2800" b="1" kern="1200" dirty="0">
                          <a:solidFill>
                            <a:schemeClr val="tx1">
                              <a:lumMod val="75000"/>
                              <a:lumOff val="25000"/>
                            </a:schemeClr>
                          </a:solidFill>
                          <a:latin typeface="Baskerville Old Face" panose="02020602080505020303" pitchFamily="18" charset="0"/>
                          <a:ea typeface="+mn-ea"/>
                          <a:cs typeface="+mn-cs"/>
                        </a:rPr>
                        <a:t> does</a:t>
                      </a:r>
                    </a:p>
                  </a:txBody>
                  <a:tcPr marL="95250" marR="95250" marT="95250" marB="95250" anchor="ctr">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solidFill>
                      <a:srgbClr val="D0EEFF"/>
                    </a:solidFill>
                  </a:tcPr>
                </a:tc>
              </a:tr>
              <a:tr h="538480">
                <a:tc>
                  <a:txBody>
                    <a:bodyPr/>
                    <a:lstStyle/>
                    <a:p>
                      <a:pPr fontAlgn="ctr"/>
                      <a:r>
                        <a:rPr lang="pt-BR" sz="2800" b="1" kern="1200" dirty="0" err="1">
                          <a:solidFill>
                            <a:schemeClr val="tx1">
                              <a:lumMod val="75000"/>
                              <a:lumOff val="25000"/>
                            </a:schemeClr>
                          </a:solidFill>
                          <a:latin typeface="Baskerville Old Face" panose="02020602080505020303" pitchFamily="18" charset="0"/>
                          <a:ea typeface="+mn-ea"/>
                          <a:cs typeface="+mn-cs"/>
                        </a:rPr>
                        <a:t>Is</a:t>
                      </a:r>
                      <a:r>
                        <a:rPr lang="pt-BR" sz="2800" b="1" kern="1200" dirty="0">
                          <a:solidFill>
                            <a:schemeClr val="tx1">
                              <a:lumMod val="75000"/>
                              <a:lumOff val="25000"/>
                            </a:schemeClr>
                          </a:solidFill>
                          <a:latin typeface="Baskerville Old Face" panose="02020602080505020303" pitchFamily="18" charset="0"/>
                          <a:ea typeface="+mn-ea"/>
                          <a:cs typeface="+mn-cs"/>
                        </a:rPr>
                        <a:t> it…?</a:t>
                      </a:r>
                    </a:p>
                  </a:txBody>
                  <a:tcPr marL="95250" marR="95250" marT="95250" marB="95250" anchor="ctr">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solidFill>
                      <a:srgbClr val="FFFFFF"/>
                    </a:solidFill>
                  </a:tcPr>
                </a:tc>
                <a:tc>
                  <a:txBody>
                    <a:bodyPr/>
                    <a:lstStyle/>
                    <a:p>
                      <a:pPr fontAlgn="ctr"/>
                      <a:r>
                        <a:rPr lang="pt-BR" sz="2800" b="1" kern="1200" dirty="0">
                          <a:solidFill>
                            <a:schemeClr val="tx1">
                              <a:lumMod val="75000"/>
                              <a:lumOff val="25000"/>
                            </a:schemeClr>
                          </a:solidFill>
                          <a:latin typeface="Baskerville Old Face" panose="02020602080505020303" pitchFamily="18" charset="0"/>
                          <a:ea typeface="+mn-ea"/>
                          <a:cs typeface="+mn-cs"/>
                        </a:rPr>
                        <a:t>Yes, it </a:t>
                      </a:r>
                      <a:r>
                        <a:rPr lang="pt-BR" sz="2800" b="1" kern="1200" dirty="0" err="1">
                          <a:solidFill>
                            <a:schemeClr val="tx1">
                              <a:lumMod val="75000"/>
                              <a:lumOff val="25000"/>
                            </a:schemeClr>
                          </a:solidFill>
                          <a:latin typeface="Baskerville Old Face" panose="02020602080505020303" pitchFamily="18" charset="0"/>
                          <a:ea typeface="+mn-ea"/>
                          <a:cs typeface="+mn-cs"/>
                        </a:rPr>
                        <a:t>is</a:t>
                      </a:r>
                      <a:endParaRPr lang="pt-BR" sz="2800" b="1" kern="1200" dirty="0">
                        <a:solidFill>
                          <a:schemeClr val="tx1">
                            <a:lumMod val="75000"/>
                            <a:lumOff val="25000"/>
                          </a:schemeClr>
                        </a:solidFill>
                        <a:latin typeface="Baskerville Old Face" panose="02020602080505020303" pitchFamily="18" charset="0"/>
                        <a:ea typeface="+mn-ea"/>
                        <a:cs typeface="+mn-cs"/>
                      </a:endParaRPr>
                    </a:p>
                  </a:txBody>
                  <a:tcPr marL="95250" marR="95250" marT="95250" marB="95250" anchor="ctr">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solidFill>
                      <a:srgbClr val="FFFFFF"/>
                    </a:solidFill>
                  </a:tcPr>
                </a:tc>
              </a:tr>
              <a:tr h="538480">
                <a:tc>
                  <a:txBody>
                    <a:bodyPr/>
                    <a:lstStyle/>
                    <a:p>
                      <a:pPr fontAlgn="ctr"/>
                      <a:r>
                        <a:rPr lang="pt-BR" sz="2800" b="1" kern="1200" dirty="0" err="1">
                          <a:solidFill>
                            <a:schemeClr val="tx1">
                              <a:lumMod val="75000"/>
                              <a:lumOff val="25000"/>
                            </a:schemeClr>
                          </a:solidFill>
                          <a:latin typeface="Baskerville Old Face" panose="02020602080505020303" pitchFamily="18" charset="0"/>
                          <a:ea typeface="+mn-ea"/>
                          <a:cs typeface="+mn-cs"/>
                        </a:rPr>
                        <a:t>Can</a:t>
                      </a:r>
                      <a:r>
                        <a:rPr lang="pt-BR" sz="2800" b="1" kern="1200" dirty="0">
                          <a:solidFill>
                            <a:schemeClr val="tx1">
                              <a:lumMod val="75000"/>
                              <a:lumOff val="25000"/>
                            </a:schemeClr>
                          </a:solidFill>
                          <a:latin typeface="Baskerville Old Face" panose="02020602080505020303" pitchFamily="18" charset="0"/>
                          <a:ea typeface="+mn-ea"/>
                          <a:cs typeface="+mn-cs"/>
                        </a:rPr>
                        <a:t> </a:t>
                      </a:r>
                      <a:r>
                        <a:rPr lang="pt-BR" sz="2800" b="1" kern="1200" dirty="0" err="1">
                          <a:solidFill>
                            <a:schemeClr val="tx1">
                              <a:lumMod val="75000"/>
                              <a:lumOff val="25000"/>
                            </a:schemeClr>
                          </a:solidFill>
                          <a:latin typeface="Baskerville Old Face" panose="02020602080505020303" pitchFamily="18" charset="0"/>
                          <a:ea typeface="+mn-ea"/>
                          <a:cs typeface="+mn-cs"/>
                        </a:rPr>
                        <a:t>you</a:t>
                      </a:r>
                      <a:r>
                        <a:rPr lang="pt-BR" sz="2800" b="1" kern="1200" dirty="0">
                          <a:solidFill>
                            <a:schemeClr val="tx1">
                              <a:lumMod val="75000"/>
                              <a:lumOff val="25000"/>
                            </a:schemeClr>
                          </a:solidFill>
                          <a:latin typeface="Baskerville Old Face" panose="02020602080505020303" pitchFamily="18" charset="0"/>
                          <a:ea typeface="+mn-ea"/>
                          <a:cs typeface="+mn-cs"/>
                        </a:rPr>
                        <a:t>?</a:t>
                      </a:r>
                    </a:p>
                  </a:txBody>
                  <a:tcPr marL="95250" marR="95250" marT="95250" marB="95250" anchor="ctr">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solidFill>
                      <a:srgbClr val="D0EEFF"/>
                    </a:solidFill>
                  </a:tcPr>
                </a:tc>
                <a:tc>
                  <a:txBody>
                    <a:bodyPr/>
                    <a:lstStyle/>
                    <a:p>
                      <a:pPr fontAlgn="ctr"/>
                      <a:r>
                        <a:rPr lang="pt-BR" sz="2800" b="1" kern="1200" dirty="0">
                          <a:solidFill>
                            <a:schemeClr val="tx1">
                              <a:lumMod val="75000"/>
                              <a:lumOff val="25000"/>
                            </a:schemeClr>
                          </a:solidFill>
                          <a:latin typeface="Baskerville Old Face" panose="02020602080505020303" pitchFamily="18" charset="0"/>
                          <a:ea typeface="+mn-ea"/>
                          <a:cs typeface="+mn-cs"/>
                        </a:rPr>
                        <a:t>Yes, I </a:t>
                      </a:r>
                      <a:r>
                        <a:rPr lang="pt-BR" sz="2800" b="1" kern="1200" dirty="0" err="1">
                          <a:solidFill>
                            <a:schemeClr val="tx1">
                              <a:lumMod val="75000"/>
                              <a:lumOff val="25000"/>
                            </a:schemeClr>
                          </a:solidFill>
                          <a:latin typeface="Baskerville Old Face" panose="02020602080505020303" pitchFamily="18" charset="0"/>
                          <a:ea typeface="+mn-ea"/>
                          <a:cs typeface="+mn-cs"/>
                        </a:rPr>
                        <a:t>can</a:t>
                      </a:r>
                      <a:endParaRPr lang="pt-BR" sz="2800" b="1" kern="1200" dirty="0">
                        <a:solidFill>
                          <a:schemeClr val="tx1">
                            <a:lumMod val="75000"/>
                            <a:lumOff val="25000"/>
                          </a:schemeClr>
                        </a:solidFill>
                        <a:latin typeface="Baskerville Old Face" panose="02020602080505020303" pitchFamily="18" charset="0"/>
                        <a:ea typeface="+mn-ea"/>
                        <a:cs typeface="+mn-cs"/>
                      </a:endParaRPr>
                    </a:p>
                  </a:txBody>
                  <a:tcPr marL="95250" marR="95250" marT="95250" marB="95250" anchor="ctr">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solidFill>
                      <a:srgbClr val="D0EEFF"/>
                    </a:solidFill>
                  </a:tcPr>
                </a:tc>
              </a:tr>
            </a:tbl>
          </a:graphicData>
        </a:graphic>
      </p:graphicFrame>
      <p:sp>
        <p:nvSpPr>
          <p:cNvPr id="9" name="Título 1"/>
          <p:cNvSpPr>
            <a:spLocks noGrp="1"/>
          </p:cNvSpPr>
          <p:nvPr>
            <p:ph type="title"/>
          </p:nvPr>
        </p:nvSpPr>
        <p:spPr>
          <a:xfrm>
            <a:off x="1569720" y="-16292"/>
            <a:ext cx="8503920" cy="1565703"/>
          </a:xfrm>
        </p:spPr>
        <p:txBody>
          <a:bodyPr>
            <a:normAutofit/>
          </a:bodyPr>
          <a:lstStyle/>
          <a:p>
            <a:r>
              <a:rPr lang="en-US" sz="4000" b="1" dirty="0">
                <a:solidFill>
                  <a:srgbClr val="0070C0"/>
                </a:solidFill>
                <a:effectLst>
                  <a:outerShdw blurRad="38100" dist="38100" dir="2700000" algn="tl">
                    <a:srgbClr val="000000">
                      <a:alpha val="43137"/>
                    </a:srgbClr>
                  </a:outerShdw>
                </a:effectLst>
              </a:rPr>
              <a:t>How to speak English fluently and </a:t>
            </a:r>
            <a:r>
              <a:rPr lang="en-US" sz="4000" b="1" dirty="0" smtClean="0">
                <a:solidFill>
                  <a:srgbClr val="0070C0"/>
                </a:solidFill>
                <a:effectLst>
                  <a:outerShdw blurRad="38100" dist="38100" dir="2700000" algn="tl">
                    <a:srgbClr val="000000">
                      <a:alpha val="43137"/>
                    </a:srgbClr>
                  </a:outerShdw>
                </a:effectLst>
              </a:rPr>
              <a:t>confidently: </a:t>
            </a:r>
            <a:r>
              <a:rPr lang="en-US" sz="4000" b="1" dirty="0">
                <a:solidFill>
                  <a:srgbClr val="0070C0"/>
                </a:solidFill>
                <a:effectLst>
                  <a:outerShdw blurRad="38100" dist="38100" dir="2700000" algn="tl">
                    <a:srgbClr val="000000">
                      <a:alpha val="43137"/>
                    </a:srgbClr>
                  </a:outerShdw>
                </a:effectLst>
              </a:rPr>
              <a:t>10 simple tips</a:t>
            </a:r>
          </a:p>
        </p:txBody>
      </p:sp>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7" y="1"/>
            <a:ext cx="1382683" cy="2030972"/>
          </a:xfrm>
          <a:prstGeom prst="rect">
            <a:avLst/>
          </a:prstGeom>
        </p:spPr>
      </p:pic>
      <p:pic>
        <p:nvPicPr>
          <p:cNvPr id="8" name="Imagem 7"/>
          <p:cNvPicPr>
            <a:picLocks noChangeAspect="1"/>
          </p:cNvPicPr>
          <p:nvPr/>
        </p:nvPicPr>
        <p:blipFill>
          <a:blip r:embed="rId3"/>
          <a:stretch>
            <a:fillRect/>
          </a:stretch>
        </p:blipFill>
        <p:spPr>
          <a:xfrm>
            <a:off x="316230" y="3467100"/>
            <a:ext cx="11468100" cy="3314700"/>
          </a:xfrm>
          <a:prstGeom prst="rect">
            <a:avLst/>
          </a:prstGeom>
        </p:spPr>
      </p:pic>
    </p:spTree>
    <p:extLst>
      <p:ext uri="{BB962C8B-B14F-4D97-AF65-F5344CB8AC3E}">
        <p14:creationId xmlns:p14="http://schemas.microsoft.com/office/powerpoint/2010/main" val="4012996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m para looking to the mir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297793"/>
            <a:ext cx="4947737" cy="5388757"/>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Conteúdo 2"/>
          <p:cNvSpPr txBox="1">
            <a:spLocks/>
          </p:cNvSpPr>
          <p:nvPr/>
        </p:nvSpPr>
        <p:spPr>
          <a:xfrm>
            <a:off x="1280160" y="2240281"/>
            <a:ext cx="6141720" cy="313944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3000" b="1" dirty="0">
                <a:solidFill>
                  <a:schemeClr val="tx1"/>
                </a:solidFill>
                <a:latin typeface="Baskerville Old Face" panose="02020602080505020303" pitchFamily="18" charset="0"/>
              </a:rPr>
              <a:t>5. Make the mirror your best </a:t>
            </a:r>
            <a:r>
              <a:rPr lang="en-US" sz="3000" b="1" dirty="0" smtClean="0">
                <a:solidFill>
                  <a:schemeClr val="tx1"/>
                </a:solidFill>
                <a:latin typeface="Baskerville Old Face" panose="02020602080505020303" pitchFamily="18" charset="0"/>
              </a:rPr>
              <a:t>friend.</a:t>
            </a:r>
            <a:endParaRPr lang="en-US" sz="3000" b="1" dirty="0">
              <a:solidFill>
                <a:schemeClr val="tx1"/>
              </a:solidFill>
              <a:latin typeface="Baskerville Old Face" panose="02020602080505020303" pitchFamily="18" charset="0"/>
            </a:endParaRPr>
          </a:p>
          <a:p>
            <a:r>
              <a:rPr lang="en-US" sz="3000" dirty="0">
                <a:solidFill>
                  <a:schemeClr val="tx1"/>
                </a:solidFill>
                <a:latin typeface="Baskerville Old Face" panose="02020602080505020303" pitchFamily="18" charset="0"/>
              </a:rPr>
              <a:t>Speak to it in English, and it will make you feel confident about the way you are speaking.</a:t>
            </a:r>
          </a:p>
        </p:txBody>
      </p:sp>
      <p:sp>
        <p:nvSpPr>
          <p:cNvPr id="7" name="Título 1"/>
          <p:cNvSpPr>
            <a:spLocks noGrp="1"/>
          </p:cNvSpPr>
          <p:nvPr>
            <p:ph type="title"/>
          </p:nvPr>
        </p:nvSpPr>
        <p:spPr>
          <a:xfrm>
            <a:off x="1569720" y="-16292"/>
            <a:ext cx="8503920" cy="1565703"/>
          </a:xfrm>
        </p:spPr>
        <p:txBody>
          <a:bodyPr>
            <a:normAutofit/>
          </a:bodyPr>
          <a:lstStyle/>
          <a:p>
            <a:r>
              <a:rPr lang="en-US" sz="4000" b="1" dirty="0">
                <a:solidFill>
                  <a:srgbClr val="0070C0"/>
                </a:solidFill>
                <a:effectLst>
                  <a:outerShdw blurRad="38100" dist="38100" dir="2700000" algn="tl">
                    <a:srgbClr val="000000">
                      <a:alpha val="43137"/>
                    </a:srgbClr>
                  </a:outerShdw>
                </a:effectLst>
              </a:rPr>
              <a:t>How to speak English fluently and </a:t>
            </a:r>
            <a:r>
              <a:rPr lang="en-US" sz="4000" b="1" dirty="0" smtClean="0">
                <a:solidFill>
                  <a:srgbClr val="0070C0"/>
                </a:solidFill>
                <a:effectLst>
                  <a:outerShdw blurRad="38100" dist="38100" dir="2700000" algn="tl">
                    <a:srgbClr val="000000">
                      <a:alpha val="43137"/>
                    </a:srgbClr>
                  </a:outerShdw>
                </a:effectLst>
              </a:rPr>
              <a:t>confidently: </a:t>
            </a:r>
            <a:r>
              <a:rPr lang="en-US" sz="4000" b="1" dirty="0">
                <a:solidFill>
                  <a:srgbClr val="0070C0"/>
                </a:solidFill>
                <a:effectLst>
                  <a:outerShdw blurRad="38100" dist="38100" dir="2700000" algn="tl">
                    <a:srgbClr val="000000">
                      <a:alpha val="43137"/>
                    </a:srgbClr>
                  </a:outerShdw>
                </a:effectLst>
              </a:rPr>
              <a:t>10 simple tips</a:t>
            </a:r>
          </a:p>
        </p:txBody>
      </p:sp>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7" y="1"/>
            <a:ext cx="1382683" cy="2030972"/>
          </a:xfrm>
          <a:prstGeom prst="rect">
            <a:avLst/>
          </a:prstGeom>
        </p:spPr>
      </p:pic>
    </p:spTree>
    <p:extLst>
      <p:ext uri="{BB962C8B-B14F-4D97-AF65-F5344CB8AC3E}">
        <p14:creationId xmlns:p14="http://schemas.microsoft.com/office/powerpoint/2010/main" val="3852812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1570</TotalTime>
  <Words>1366</Words>
  <Application>Microsoft Office PowerPoint</Application>
  <PresentationFormat>Widescreen</PresentationFormat>
  <Paragraphs>121</Paragraphs>
  <Slides>24</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24</vt:i4>
      </vt:variant>
    </vt:vector>
  </HeadingPairs>
  <TitlesOfParts>
    <vt:vector size="32" baseType="lpstr">
      <vt:lpstr>Andalus</vt:lpstr>
      <vt:lpstr>Arial</vt:lpstr>
      <vt:lpstr>Baskerville Old Face</vt:lpstr>
      <vt:lpstr>Berlin Sans FB Demi</vt:lpstr>
      <vt:lpstr>Century Gothic</vt:lpstr>
      <vt:lpstr>Wingdings</vt:lpstr>
      <vt:lpstr>Wingdings 3</vt:lpstr>
      <vt:lpstr>Cacho</vt:lpstr>
      <vt:lpstr>Apresentação do PowerPoint</vt:lpstr>
      <vt:lpstr>Apresentação do PowerPoint</vt:lpstr>
      <vt:lpstr>Apresentação do PowerPoint</vt:lpstr>
      <vt:lpstr>How to speak English fluently and confidently: 10 simple tips</vt:lpstr>
      <vt:lpstr>How to speak English fluently and confidently: 10 simple tips</vt:lpstr>
      <vt:lpstr>How to speak English fluently and confidently: 10 simple tips</vt:lpstr>
      <vt:lpstr>How to speak English fluently and confidently: 10 simple tips</vt:lpstr>
      <vt:lpstr>How to speak English fluently and confidently: 10 simple tips</vt:lpstr>
      <vt:lpstr>How to speak English fluently and confidently: 10 simple tips</vt:lpstr>
      <vt:lpstr>How to speak English fluently and confidently: 10 simple tips</vt:lpstr>
      <vt:lpstr>How to speak English fluently and confidently: 10 simple tips</vt:lpstr>
      <vt:lpstr>How to speak English fluently and confidently: 10 simple tips</vt:lpstr>
      <vt:lpstr>How to speak English fluently and confidently: 10 simple tips</vt:lpstr>
      <vt:lpstr>How to speak English fluently and confidently: 10 simple tips</vt:lpstr>
      <vt:lpstr>How To Improve English Speaking Skills A.J. Hoge April 27, 2017 </vt:lpstr>
      <vt:lpstr>How To Improve English Speaking Skills A.J. Hoge April 27, 2017 </vt:lpstr>
      <vt:lpstr>How To Improve English Speaking Skills A.J. Hoge April 27, 2017 </vt:lpstr>
      <vt:lpstr>How To Improve English Speaking Skills A.J. Hoge April 27, 2017 </vt:lpstr>
      <vt:lpstr>How To Improve English Speaking Skills A.J. Hoge April 27, 2017 </vt:lpstr>
      <vt:lpstr>How To Improve English Speaking Skills A.J. Hoge April 27, 2017 </vt:lpstr>
      <vt:lpstr>How To Improve English Speaking Skills A.J. Hoge April 27, 2017 </vt:lpstr>
      <vt:lpstr>How To Improve English Speaking Skills A.J. Hoge April 27, 2017 </vt:lpstr>
      <vt:lpstr>How to speak English fluently and confidently: REVIEW</vt:lpstr>
      <vt:lpstr>How To Improve English Speaking Skills - REVIEW A.J. Hoge April 27, 2017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you are living in a country where English isn’t used as the first language it can sometimes be difficult to find interesting English texts. But in many places, local English-language newspapers are just as good – and possibly even more resourceful than ‘authentic’ British newspapers. Obviously, they are much cheaper because they are locally produced, but they are also more relevant to the learners because they understand the contexts of the stories and articles. Much of what we read in British newspapers is difficult for learners to understand, not because the vocabulary is difficult but because they don’t have all the background information which they need to understand it fully.  Philip Ryle, a teacher at King’s College at the University of London</dc:title>
  <dc:creator>Cristiane de Brito Cruz</dc:creator>
  <cp:lastModifiedBy>Cristiane Cruz</cp:lastModifiedBy>
  <cp:revision>163</cp:revision>
  <dcterms:created xsi:type="dcterms:W3CDTF">2018-02-19T20:21:39Z</dcterms:created>
  <dcterms:modified xsi:type="dcterms:W3CDTF">2019-04-11T13:47:15Z</dcterms:modified>
</cp:coreProperties>
</file>