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14" r:id="rId2"/>
    <p:sldId id="415" r:id="rId3"/>
    <p:sldId id="387" r:id="rId4"/>
    <p:sldId id="388" r:id="rId5"/>
    <p:sldId id="397" r:id="rId6"/>
    <p:sldId id="411" r:id="rId7"/>
    <p:sldId id="399" r:id="rId8"/>
    <p:sldId id="410" r:id="rId9"/>
    <p:sldId id="412" r:id="rId10"/>
    <p:sldId id="402" r:id="rId11"/>
    <p:sldId id="404" r:id="rId12"/>
    <p:sldId id="405" r:id="rId13"/>
    <p:sldId id="407" r:id="rId14"/>
    <p:sldId id="406" r:id="rId15"/>
    <p:sldId id="408" r:id="rId16"/>
    <p:sldId id="409" r:id="rId17"/>
    <p:sldId id="393" r:id="rId18"/>
    <p:sldId id="413"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1" autoAdjust="0"/>
    <p:restoredTop sz="94660"/>
  </p:normalViewPr>
  <p:slideViewPr>
    <p:cSldViewPr snapToGrid="0">
      <p:cViewPr varScale="1">
        <p:scale>
          <a:sx n="64" d="100"/>
          <a:sy n="64" d="100"/>
        </p:scale>
        <p:origin x="90"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4688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42371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5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7836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526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7780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80946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7089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9911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10326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92178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F048667-F375-45C0-81D1-720F09EC4AF0}" type="datetimeFigureOut">
              <a:rPr lang="pt-BR" smtClean="0"/>
              <a:t>04/04/2019</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3644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F048667-F375-45C0-81D1-720F09EC4AF0}" type="datetimeFigureOut">
              <a:rPr lang="pt-BR" smtClean="0"/>
              <a:t>04/04/2019</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45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48667-F375-45C0-81D1-720F09EC4AF0}" type="datetimeFigureOut">
              <a:rPr lang="pt-BR" smtClean="0"/>
              <a:t>04/04/2019</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86484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23584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86588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048667-F375-45C0-81D1-720F09EC4AF0}" type="datetimeFigureOut">
              <a:rPr lang="pt-BR" smtClean="0"/>
              <a:t>04/04/2019</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BF4E0A-3ADB-4DD8-A8C6-27CA94F9FB3E}" type="slidenum">
              <a:rPr lang="pt-BR" smtClean="0"/>
              <a:t>‹nº›</a:t>
            </a:fld>
            <a:endParaRPr lang="pt-BR"/>
          </a:p>
        </p:txBody>
      </p:sp>
    </p:spTree>
    <p:extLst>
      <p:ext uri="{BB962C8B-B14F-4D97-AF65-F5344CB8AC3E}">
        <p14:creationId xmlns:p14="http://schemas.microsoft.com/office/powerpoint/2010/main" val="367009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usuu.com/p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t.duolingo.com/"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t.forvo.co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memrise.com/login/"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myenglishonline.com.br/home"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gendaweb.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get.plickers.com/" TargetMode="External"/><Relationship Id="rId2" Type="http://schemas.openxmlformats.org/officeDocument/2006/relationships/hyperlink" Target="https://www.coursera.org/"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aprendafalaringles.com.br/melhores-sites-para-aprender-ingles/" TargetMode="External"/><Relationship Id="rId4" Type="http://schemas.openxmlformats.org/officeDocument/2006/relationships/hyperlink" Target="https://socrative.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dplatform.com/elearning-good-bad-ugly/"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shiftelearning.com/blog/difference-between-elearning-and-mlearnin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278917" y="236874"/>
            <a:ext cx="9479973" cy="3170099"/>
          </a:xfrm>
          <a:prstGeom prst="rect">
            <a:avLst/>
          </a:prstGeom>
        </p:spPr>
        <p:txBody>
          <a:bodyPr wrap="squar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SELF LEARNING</a:t>
            </a:r>
          </a:p>
          <a:p>
            <a:r>
              <a:rPr lang="pt-BR" sz="5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Estratégias para desenvolver o aprendizado de língua inglesa de forma autônoma.</a:t>
            </a:r>
            <a:endParaRPr lang="pt-BR" sz="5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7" name="Retângulo 6"/>
          <p:cNvSpPr/>
          <p:nvPr/>
        </p:nvSpPr>
        <p:spPr>
          <a:xfrm>
            <a:off x="2278917" y="3780903"/>
            <a:ext cx="4841411" cy="507831"/>
          </a:xfrm>
          <a:prstGeom prst="rect">
            <a:avLst/>
          </a:prstGeom>
        </p:spPr>
        <p:txBody>
          <a:bodyPr wrap="square">
            <a:spAutoFit/>
          </a:bodyPr>
          <a:lstStyle/>
          <a:p>
            <a:r>
              <a:rPr lang="pt-BR" sz="2700" b="1" dirty="0" smtClean="0">
                <a:solidFill>
                  <a:srgbClr val="FF0000"/>
                </a:solidFill>
                <a:latin typeface="Berlin Sans FB Demi" panose="020E0802020502020306" pitchFamily="34" charset="0"/>
              </a:rPr>
              <a:t>CRISTIANE DE BRITO CRUZ</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514" y="3267012"/>
            <a:ext cx="4193334" cy="3460627"/>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10921" cy="2737594"/>
          </a:xfrm>
          <a:prstGeom prst="rect">
            <a:avLst/>
          </a:prstGeom>
        </p:spPr>
      </p:pic>
    </p:spTree>
    <p:extLst>
      <p:ext uri="{BB962C8B-B14F-4D97-AF65-F5344CB8AC3E}">
        <p14:creationId xmlns:p14="http://schemas.microsoft.com/office/powerpoint/2010/main" val="2456302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4279" y="772552"/>
            <a:ext cx="4561609" cy="842161"/>
          </a:xfrm>
        </p:spPr>
        <p:txBody>
          <a:bodyPr>
            <a:normAutofit/>
          </a:bodyPr>
          <a:lstStyle/>
          <a:p>
            <a:r>
              <a:rPr lang="pt-BR" sz="4000" b="1" dirty="0" err="1" smtClean="0">
                <a:effectLst>
                  <a:outerShdw blurRad="38100" dist="38100" dir="2700000" algn="tl">
                    <a:srgbClr val="000000">
                      <a:alpha val="43137"/>
                    </a:srgbClr>
                  </a:outerShdw>
                </a:effectLst>
              </a:rPr>
              <a:t>Here</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we</a:t>
            </a:r>
            <a:r>
              <a:rPr lang="pt-BR" sz="4000" b="1" dirty="0" smtClean="0">
                <a:effectLst>
                  <a:outerShdw blurRad="38100" dist="38100" dir="2700000" algn="tl">
                    <a:srgbClr val="000000">
                      <a:alpha val="43137"/>
                    </a:srgbClr>
                  </a:outerShdw>
                </a:effectLst>
              </a:rPr>
              <a:t> go....</a:t>
            </a:r>
            <a:endParaRPr lang="pt-BR" sz="4000" b="1" dirty="0">
              <a:effectLst>
                <a:outerShdw blurRad="38100" dist="38100" dir="2700000" algn="tl">
                  <a:srgbClr val="000000">
                    <a:alpha val="43137"/>
                  </a:srgbClr>
                </a:outerShdw>
              </a:effectLst>
            </a:endParaRPr>
          </a:p>
        </p:txBody>
      </p:sp>
      <p:sp>
        <p:nvSpPr>
          <p:cNvPr id="5" name="Espaço Reservado para Conteúdo 2"/>
          <p:cNvSpPr txBox="1">
            <a:spLocks/>
          </p:cNvSpPr>
          <p:nvPr/>
        </p:nvSpPr>
        <p:spPr>
          <a:xfrm>
            <a:off x="749507" y="1719644"/>
            <a:ext cx="11193331" cy="46996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pt-BR" sz="2800" dirty="0">
                <a:latin typeface="Bahnschrift Condensed" panose="020B0502040204020203" pitchFamily="34" charset="0"/>
                <a:cs typeface="Andalus" panose="02020603050405020304"/>
              </a:rPr>
              <a:t>O </a:t>
            </a:r>
            <a:r>
              <a:rPr lang="pt-BR" sz="2800" dirty="0" err="1">
                <a:solidFill>
                  <a:srgbClr val="FF0000"/>
                </a:solidFill>
                <a:latin typeface="Bahnschrift Condensed" panose="020B0502040204020203" pitchFamily="34" charset="0"/>
                <a:cs typeface="Andalus" panose="02020603050405020304"/>
              </a:rPr>
              <a:t>Busuu</a:t>
            </a:r>
            <a:r>
              <a:rPr lang="pt-BR" sz="2800" dirty="0">
                <a:solidFill>
                  <a:srgbClr val="FF0000"/>
                </a:solidFill>
                <a:latin typeface="Bahnschrift Condensed" panose="020B0502040204020203" pitchFamily="34" charset="0"/>
                <a:cs typeface="Andalus" panose="02020603050405020304"/>
              </a:rPr>
              <a:t> </a:t>
            </a:r>
            <a:r>
              <a:rPr lang="pt-BR" sz="2800" dirty="0">
                <a:latin typeface="Bahnschrift Condensed" panose="020B0502040204020203" pitchFamily="34" charset="0"/>
                <a:cs typeface="Andalus" panose="02020603050405020304"/>
              </a:rPr>
              <a:t>é a primeira opção da nossa lista. Além do inglês, o serviço dá acesso a outros 11 idiomas. Há versões pagas e gratuitas. Na versão gratuita, que é a que nos importa aqui, você pode escolher o inglês ou qualquer outro idioma e acessar as fichas de vocabulário, que permitem que você aprenda muitas palavras. Também tem um aplicativo com o mesmo nome.</a:t>
            </a:r>
          </a:p>
          <a:p>
            <a:pPr algn="just">
              <a:spcBef>
                <a:spcPts val="0"/>
              </a:spcBef>
            </a:pPr>
            <a:r>
              <a:rPr lang="pt-BR" sz="2800" dirty="0">
                <a:latin typeface="Bahnschrift Condensed" panose="020B0502040204020203" pitchFamily="34" charset="0"/>
                <a:cs typeface="Andalus" panose="02020603050405020304"/>
              </a:rPr>
              <a:t>e você pretende investir um pouco mais no aprendizado, saiba que ao final do curso completo, na versão </a:t>
            </a:r>
            <a:r>
              <a:rPr lang="pt-BR" sz="2800" dirty="0" err="1">
                <a:latin typeface="Bahnschrift Condensed" panose="020B0502040204020203" pitchFamily="34" charset="0"/>
                <a:cs typeface="Andalus" panose="02020603050405020304"/>
              </a:rPr>
              <a:t>premium</a:t>
            </a:r>
            <a:r>
              <a:rPr lang="pt-BR" sz="2800" dirty="0">
                <a:latin typeface="Bahnschrift Condensed" panose="020B0502040204020203" pitchFamily="34" charset="0"/>
                <a:cs typeface="Andalus" panose="02020603050405020304"/>
              </a:rPr>
              <a:t>, é possível obter um certificado emitido pela instituição McGraw-Hill. Você pode assistir às aulas tanto online quanto </a:t>
            </a:r>
            <a:r>
              <a:rPr lang="pt-BR" sz="2800" dirty="0" err="1">
                <a:latin typeface="Bahnschrift Condensed" panose="020B0502040204020203" pitchFamily="34" charset="0"/>
                <a:cs typeface="Andalus" panose="02020603050405020304"/>
              </a:rPr>
              <a:t>offline</a:t>
            </a:r>
            <a:r>
              <a:rPr lang="pt-BR" sz="2800" dirty="0">
                <a:latin typeface="Bahnschrift Condensed" panose="020B0502040204020203" pitchFamily="34" charset="0"/>
                <a:cs typeface="Andalus" panose="02020603050405020304"/>
              </a:rPr>
              <a:t>, o que facilita bastante o acesso aos conteúdos. Segundo os desenvolvedores, hoje já são mais de 80 milhões de usuários em todo o mundo.</a:t>
            </a:r>
          </a:p>
          <a:p>
            <a:pPr marL="0" indent="0" algn="r">
              <a:spcBef>
                <a:spcPts val="0"/>
              </a:spcBef>
              <a:buNone/>
            </a:pPr>
            <a:r>
              <a:rPr lang="en-US" sz="2800" dirty="0">
                <a:latin typeface="Bahnschrift Condensed" panose="020B0502040204020203" pitchFamily="34" charset="0"/>
                <a:cs typeface="Andalus" panose="02020603050405020304"/>
                <a:hlinkClick r:id="rId2"/>
              </a:rPr>
              <a:t>https://www.busuu.com/pt</a:t>
            </a:r>
            <a:r>
              <a:rPr lang="en-US" sz="2800" dirty="0">
                <a:latin typeface="Bahnschrift Condensed" panose="020B0502040204020203" pitchFamily="34" charset="0"/>
                <a:cs typeface="Andalus" panose="02020603050405020304"/>
              </a:rPr>
              <a:t> </a:t>
            </a:r>
          </a:p>
        </p:txBody>
      </p:sp>
      <p:pic>
        <p:nvPicPr>
          <p:cNvPr id="1026" name="Picture 2" descr="Resultado de imagem para busu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4138" y="252121"/>
            <a:ext cx="3008701" cy="146909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37" y="0"/>
            <a:ext cx="1416911" cy="1614713"/>
          </a:xfrm>
          <a:prstGeom prst="rect">
            <a:avLst/>
          </a:prstGeom>
        </p:spPr>
      </p:pic>
    </p:spTree>
    <p:extLst>
      <p:ext uri="{BB962C8B-B14F-4D97-AF65-F5344CB8AC3E}">
        <p14:creationId xmlns:p14="http://schemas.microsoft.com/office/powerpoint/2010/main" val="1075780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749507" y="1719644"/>
            <a:ext cx="11193331" cy="46996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pt-BR" sz="3200" dirty="0">
                <a:latin typeface="Bahnschrift Condensed" panose="020B0502040204020203" pitchFamily="34" charset="0"/>
                <a:cs typeface="Andalus" panose="02020603050405020304"/>
              </a:rPr>
              <a:t>O </a:t>
            </a:r>
            <a:r>
              <a:rPr lang="pt-BR" sz="3200" dirty="0" err="1">
                <a:solidFill>
                  <a:srgbClr val="FF0000"/>
                </a:solidFill>
                <a:latin typeface="Bahnschrift Condensed" panose="020B0502040204020203" pitchFamily="34" charset="0"/>
                <a:cs typeface="Andalus" panose="02020603050405020304"/>
              </a:rPr>
              <a:t>Duolingo</a:t>
            </a:r>
            <a:r>
              <a:rPr lang="pt-BR" sz="3200" dirty="0">
                <a:solidFill>
                  <a:srgbClr val="FF0000"/>
                </a:solidFill>
                <a:latin typeface="Bahnschrift Condensed" panose="020B0502040204020203" pitchFamily="34" charset="0"/>
                <a:cs typeface="Andalus" panose="02020603050405020304"/>
              </a:rPr>
              <a:t> </a:t>
            </a:r>
            <a:r>
              <a:rPr lang="pt-BR" sz="3200" dirty="0">
                <a:latin typeface="Bahnschrift Condensed" panose="020B0502040204020203" pitchFamily="34" charset="0"/>
                <a:cs typeface="Andalus" panose="02020603050405020304"/>
              </a:rPr>
              <a:t>é certamente a ferramenta para aprender idiomas online mais conhecida que existe no Brasil. As opções de idiomas em português são apenas cinco: inglês, espanhol, francês, alemão e italiano. No entanto, praticamente tudo que é oferecido é gratuito, mas você pode comprar certos itens para evoluir mais depressa. </a:t>
            </a:r>
          </a:p>
          <a:p>
            <a:pPr algn="just">
              <a:spcBef>
                <a:spcPts val="0"/>
              </a:spcBef>
            </a:pPr>
            <a:r>
              <a:rPr lang="pt-BR" sz="3200" dirty="0">
                <a:latin typeface="Bahnschrift Condensed" panose="020B0502040204020203" pitchFamily="34" charset="0"/>
                <a:cs typeface="Andalus" panose="02020603050405020304"/>
              </a:rPr>
              <a:t>Toda a aprendizagem é estruturada como se fosse um jogo. À medida que você evoluiu os conteúdos vão ficando mais difíceis. Quando você erra, diminui as tentativas que tem no dia e precisa esperar mais 24 horas para recarregar as energias. Dá para praticar escrita, leitura, audição e fala.</a:t>
            </a:r>
          </a:p>
          <a:p>
            <a:pPr marL="0" indent="0" algn="r">
              <a:spcBef>
                <a:spcPts val="0"/>
              </a:spcBef>
              <a:buNone/>
            </a:pPr>
            <a:r>
              <a:rPr lang="en-US" sz="3200" dirty="0">
                <a:latin typeface="Bahnschrift Condensed" panose="020B0502040204020203" pitchFamily="34" charset="0"/>
                <a:cs typeface="Andalus" panose="02020603050405020304"/>
                <a:hlinkClick r:id="rId2"/>
              </a:rPr>
              <a:t>https://pt.duolingo.com/</a:t>
            </a:r>
            <a:r>
              <a:rPr lang="en-US" sz="3200" dirty="0">
                <a:latin typeface="Bahnschrift Condensed" panose="020B0502040204020203" pitchFamily="34" charset="0"/>
                <a:cs typeface="Andalus" panose="02020603050405020304"/>
              </a:rPr>
              <a:t>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7" y="0"/>
            <a:ext cx="1416911" cy="1614713"/>
          </a:xfrm>
          <a:prstGeom prst="rect">
            <a:avLst/>
          </a:prstGeom>
        </p:spPr>
      </p:pic>
      <p:pic>
        <p:nvPicPr>
          <p:cNvPr id="2050" name="Picture 2" descr="Resultado de imagem para duolin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0518" y="112958"/>
            <a:ext cx="3052320" cy="1606686"/>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1704279" y="772552"/>
            <a:ext cx="4561609" cy="842161"/>
          </a:xfrm>
        </p:spPr>
        <p:txBody>
          <a:bodyPr>
            <a:normAutofit/>
          </a:bodyPr>
          <a:lstStyle/>
          <a:p>
            <a:r>
              <a:rPr lang="pt-BR" sz="4000" b="1" dirty="0" err="1" smtClean="0">
                <a:effectLst>
                  <a:outerShdw blurRad="38100" dist="38100" dir="2700000" algn="tl">
                    <a:srgbClr val="000000">
                      <a:alpha val="43137"/>
                    </a:srgbClr>
                  </a:outerShdw>
                </a:effectLst>
              </a:rPr>
              <a:t>Here</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we</a:t>
            </a:r>
            <a:r>
              <a:rPr lang="pt-BR" sz="4000" b="1" dirty="0" smtClean="0">
                <a:effectLst>
                  <a:outerShdw blurRad="38100" dist="38100" dir="2700000" algn="tl">
                    <a:srgbClr val="000000">
                      <a:alpha val="43137"/>
                    </a:srgbClr>
                  </a:outerShdw>
                </a:effectLst>
              </a:rPr>
              <a:t> go....</a:t>
            </a:r>
            <a:endParaRPr lang="pt-B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7564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749507" y="1719644"/>
            <a:ext cx="11193331" cy="46996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pt-BR" sz="3200" dirty="0">
                <a:latin typeface="Bahnschrift Condensed" panose="020B0502040204020203" pitchFamily="34" charset="0"/>
                <a:cs typeface="Andalus" panose="02020603050405020304"/>
              </a:rPr>
              <a:t>A ideia do </a:t>
            </a:r>
            <a:r>
              <a:rPr lang="pt-BR" sz="3200" dirty="0" err="1">
                <a:solidFill>
                  <a:srgbClr val="FF0000"/>
                </a:solidFill>
                <a:latin typeface="Bahnschrift Condensed" panose="020B0502040204020203" pitchFamily="34" charset="0"/>
                <a:cs typeface="Andalus" panose="02020603050405020304"/>
              </a:rPr>
              <a:t>Forvo</a:t>
            </a:r>
            <a:r>
              <a:rPr lang="pt-BR" sz="3200" dirty="0">
                <a:solidFill>
                  <a:srgbClr val="FF0000"/>
                </a:solidFill>
                <a:latin typeface="Bahnschrift Condensed" panose="020B0502040204020203" pitchFamily="34" charset="0"/>
                <a:cs typeface="Andalus" panose="02020603050405020304"/>
              </a:rPr>
              <a:t> </a:t>
            </a:r>
            <a:r>
              <a:rPr lang="pt-BR" sz="3200" dirty="0">
                <a:latin typeface="Bahnschrift Condensed" panose="020B0502040204020203" pitchFamily="34" charset="0"/>
                <a:cs typeface="Andalus" panose="02020603050405020304"/>
              </a:rPr>
              <a:t>é servir como um dicionário de pronúncia. Assim, além do inglês, você pode tentar se aperfeiçoar em mais de 200 idiomas. Para acessar basta fazer um cadastro no site ou baixar o aplicativo. Você pode avaliar a pronúncia de outros usuários e ter a sua pronúncia avaliada por eles. </a:t>
            </a:r>
            <a:endParaRPr lang="pt-BR" sz="3200" dirty="0" smtClean="0">
              <a:latin typeface="Bahnschrift Condensed" panose="020B0502040204020203" pitchFamily="34" charset="0"/>
              <a:cs typeface="Andalus" panose="02020603050405020304"/>
            </a:endParaRPr>
          </a:p>
          <a:p>
            <a:pPr algn="just">
              <a:spcBef>
                <a:spcPts val="0"/>
              </a:spcBef>
            </a:pPr>
            <a:r>
              <a:rPr lang="pt-BR" sz="3200" dirty="0">
                <a:latin typeface="Bahnschrift Condensed" panose="020B0502040204020203" pitchFamily="34" charset="0"/>
                <a:cs typeface="Andalus" panose="02020603050405020304"/>
              </a:rPr>
              <a:t>Outra grande vantagem é o fato de o site contar com miniguias de viagem. Neles há pelo menos 25 frases que estão entre as mais usuais. As palavras estão separadas por várias categorias como substantivos, adjetivos, expressões, animais e até mesmo nomes de equipes e personalidades, como times da NBA e atores e atrizes internacionais.</a:t>
            </a:r>
          </a:p>
          <a:p>
            <a:pPr marL="0" indent="0" algn="r">
              <a:spcBef>
                <a:spcPts val="0"/>
              </a:spcBef>
              <a:buNone/>
            </a:pPr>
            <a:r>
              <a:rPr lang="en-US" sz="3200" dirty="0">
                <a:latin typeface="Bahnschrift Condensed" panose="020B0502040204020203" pitchFamily="34" charset="0"/>
                <a:cs typeface="Andalus" panose="02020603050405020304"/>
                <a:hlinkClick r:id="rId2"/>
              </a:rPr>
              <a:t>https://pt.forvo.com</a:t>
            </a:r>
            <a:r>
              <a:rPr lang="en-US" sz="3200" dirty="0" smtClean="0">
                <a:latin typeface="Bahnschrift Condensed" panose="020B0502040204020203" pitchFamily="34" charset="0"/>
                <a:cs typeface="Andalus" panose="02020603050405020304"/>
                <a:hlinkClick r:id="rId2"/>
              </a:rPr>
              <a:t>/</a:t>
            </a:r>
            <a:r>
              <a:rPr lang="en-US" sz="3200" dirty="0" smtClean="0">
                <a:latin typeface="Bahnschrift Condensed" panose="020B0502040204020203" pitchFamily="34" charset="0"/>
                <a:cs typeface="Andalus" panose="02020603050405020304"/>
              </a:rPr>
              <a:t> </a:t>
            </a:r>
            <a:endParaRPr lang="en-US" sz="3200" dirty="0">
              <a:latin typeface="Bahnschrift Condensed" panose="020B0502040204020203" pitchFamily="34" charset="0"/>
              <a:cs typeface="Andalus" panose="02020603050405020304"/>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7" y="0"/>
            <a:ext cx="1416911" cy="1614713"/>
          </a:xfrm>
          <a:prstGeom prst="rect">
            <a:avLst/>
          </a:prstGeom>
        </p:spPr>
      </p:pic>
      <p:pic>
        <p:nvPicPr>
          <p:cNvPr id="8" name="Imagem 7"/>
          <p:cNvPicPr>
            <a:picLocks noChangeAspect="1"/>
          </p:cNvPicPr>
          <p:nvPr/>
        </p:nvPicPr>
        <p:blipFill rotWithShape="1">
          <a:blip r:embed="rId4"/>
          <a:srcRect t="23678" b="28322"/>
          <a:stretch/>
        </p:blipFill>
        <p:spPr>
          <a:xfrm>
            <a:off x="8595579" y="112958"/>
            <a:ext cx="3347259" cy="1606686"/>
          </a:xfrm>
          <a:prstGeom prst="rect">
            <a:avLst/>
          </a:prstGeom>
        </p:spPr>
      </p:pic>
      <p:sp>
        <p:nvSpPr>
          <p:cNvPr id="10" name="Título 1"/>
          <p:cNvSpPr>
            <a:spLocks noGrp="1"/>
          </p:cNvSpPr>
          <p:nvPr>
            <p:ph type="title"/>
          </p:nvPr>
        </p:nvSpPr>
        <p:spPr>
          <a:xfrm>
            <a:off x="1704279" y="772552"/>
            <a:ext cx="4561609" cy="842161"/>
          </a:xfrm>
        </p:spPr>
        <p:txBody>
          <a:bodyPr>
            <a:normAutofit/>
          </a:bodyPr>
          <a:lstStyle/>
          <a:p>
            <a:r>
              <a:rPr lang="pt-BR" sz="4000" b="1" dirty="0" err="1" smtClean="0">
                <a:effectLst>
                  <a:outerShdw blurRad="38100" dist="38100" dir="2700000" algn="tl">
                    <a:srgbClr val="000000">
                      <a:alpha val="43137"/>
                    </a:srgbClr>
                  </a:outerShdw>
                </a:effectLst>
              </a:rPr>
              <a:t>Here</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we</a:t>
            </a:r>
            <a:r>
              <a:rPr lang="pt-BR" sz="4000" b="1" dirty="0" smtClean="0">
                <a:effectLst>
                  <a:outerShdw blurRad="38100" dist="38100" dir="2700000" algn="tl">
                    <a:srgbClr val="000000">
                      <a:alpha val="43137"/>
                    </a:srgbClr>
                  </a:outerShdw>
                </a:effectLst>
              </a:rPr>
              <a:t> go....</a:t>
            </a:r>
            <a:endParaRPr lang="pt-B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164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11015" t="69928" r="71157" b="21260"/>
          <a:stretch/>
        </p:blipFill>
        <p:spPr>
          <a:xfrm>
            <a:off x="8692864" y="147190"/>
            <a:ext cx="3249974" cy="1467523"/>
          </a:xfrm>
          <a:prstGeom prst="rect">
            <a:avLst/>
          </a:prstGeom>
        </p:spPr>
      </p:pic>
      <p:sp>
        <p:nvSpPr>
          <p:cNvPr id="5" name="Espaço Reservado para Conteúdo 2"/>
          <p:cNvSpPr txBox="1">
            <a:spLocks/>
          </p:cNvSpPr>
          <p:nvPr/>
        </p:nvSpPr>
        <p:spPr>
          <a:xfrm>
            <a:off x="749507" y="1719644"/>
            <a:ext cx="11193331" cy="46996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pt-BR" sz="3200" dirty="0">
                <a:latin typeface="Bahnschrift Condensed" panose="020B0502040204020203" pitchFamily="34" charset="0"/>
                <a:cs typeface="Andalus" panose="02020603050405020304"/>
              </a:rPr>
              <a:t>O </a:t>
            </a:r>
            <a:r>
              <a:rPr lang="pt-BR" sz="3200" dirty="0" err="1">
                <a:solidFill>
                  <a:srgbClr val="FF0000"/>
                </a:solidFill>
                <a:latin typeface="Bahnschrift Condensed" panose="020B0502040204020203" pitchFamily="34" charset="0"/>
                <a:cs typeface="Andalus" panose="02020603050405020304"/>
              </a:rPr>
              <a:t>Memrise</a:t>
            </a:r>
            <a:r>
              <a:rPr lang="pt-BR" sz="3200" dirty="0">
                <a:solidFill>
                  <a:srgbClr val="FF0000"/>
                </a:solidFill>
                <a:latin typeface="Bahnschrift Condensed" panose="020B0502040204020203" pitchFamily="34" charset="0"/>
                <a:cs typeface="Andalus" panose="02020603050405020304"/>
              </a:rPr>
              <a:t> </a:t>
            </a:r>
            <a:r>
              <a:rPr lang="pt-BR" sz="3200" dirty="0">
                <a:latin typeface="Bahnschrift Condensed" panose="020B0502040204020203" pitchFamily="34" charset="0"/>
                <a:cs typeface="Andalus" panose="02020603050405020304"/>
              </a:rPr>
              <a:t>é bastante similar ao </a:t>
            </a:r>
            <a:r>
              <a:rPr lang="pt-BR" sz="3200" dirty="0" err="1">
                <a:solidFill>
                  <a:srgbClr val="FF0000"/>
                </a:solidFill>
                <a:latin typeface="Bahnschrift Condensed" panose="020B0502040204020203" pitchFamily="34" charset="0"/>
                <a:cs typeface="Andalus" panose="02020603050405020304"/>
              </a:rPr>
              <a:t>Busuu</a:t>
            </a:r>
            <a:r>
              <a:rPr lang="pt-BR" sz="3200" dirty="0">
                <a:latin typeface="Bahnschrift Condensed" panose="020B0502040204020203" pitchFamily="34" charset="0"/>
                <a:cs typeface="Andalus" panose="02020603050405020304"/>
              </a:rPr>
              <a:t>, tanto na usabilidade quanto no formato que mistura aulas gratuitas até certo ponto e uma versão paga para quem quiser se aprofundar no idioma. A diversão é o ponto forte do </a:t>
            </a:r>
            <a:r>
              <a:rPr lang="pt-BR" sz="3200" dirty="0" err="1">
                <a:latin typeface="Bahnschrift Condensed" panose="020B0502040204020203" pitchFamily="34" charset="0"/>
                <a:cs typeface="Andalus" panose="02020603050405020304"/>
              </a:rPr>
              <a:t>app</a:t>
            </a:r>
            <a:r>
              <a:rPr lang="pt-BR" sz="3200" dirty="0">
                <a:latin typeface="Bahnschrift Condensed" panose="020B0502040204020203" pitchFamily="34" charset="0"/>
                <a:cs typeface="Andalus" panose="02020603050405020304"/>
              </a:rPr>
              <a:t>, que permite que o usuário assista a vídeos ou ouça áudios de forma a fixar o conteúdo explicado durante as lições</a:t>
            </a:r>
            <a:r>
              <a:rPr lang="pt-BR" sz="3200" dirty="0" smtClean="0">
                <a:latin typeface="Bahnschrift Condensed" panose="020B0502040204020203" pitchFamily="34" charset="0"/>
                <a:cs typeface="Andalus" panose="02020603050405020304"/>
              </a:rPr>
              <a:t>.</a:t>
            </a:r>
          </a:p>
          <a:p>
            <a:pPr algn="just">
              <a:spcBef>
                <a:spcPts val="0"/>
              </a:spcBef>
            </a:pPr>
            <a:r>
              <a:rPr lang="pt-BR" sz="3200" dirty="0">
                <a:latin typeface="Bahnschrift Condensed" panose="020B0502040204020203" pitchFamily="34" charset="0"/>
                <a:cs typeface="Andalus" panose="02020603050405020304"/>
              </a:rPr>
              <a:t>Além disso, há exercícios de revisão, dicas de vocabulário e até mesmo uma rede social colaborativa, na qual você pode adicionar os seus amigos e organizar cursos online coletivos. Assim você consegue medir o seu desempenho, comparando-o com a evolução dos seus colegas. Um incentivo e tanto para se desenvolver mais rápido</a:t>
            </a:r>
            <a:r>
              <a:rPr lang="pt-BR" sz="3200" dirty="0" smtClean="0">
                <a:latin typeface="Bahnschrift Condensed" panose="020B0502040204020203" pitchFamily="34" charset="0"/>
                <a:cs typeface="Andalus" panose="02020603050405020304"/>
              </a:rPr>
              <a:t>.</a:t>
            </a:r>
            <a:r>
              <a:rPr lang="en-US" sz="3200" dirty="0" smtClean="0">
                <a:latin typeface="Bahnschrift Condensed" panose="020B0502040204020203" pitchFamily="34" charset="0"/>
                <a:cs typeface="Andalus" panose="02020603050405020304"/>
                <a:hlinkClick r:id="rId3"/>
              </a:rPr>
              <a:t> https</a:t>
            </a:r>
            <a:r>
              <a:rPr lang="en-US" sz="3200" dirty="0">
                <a:latin typeface="Bahnschrift Condensed" panose="020B0502040204020203" pitchFamily="34" charset="0"/>
                <a:cs typeface="Andalus" panose="02020603050405020304"/>
                <a:hlinkClick r:id="rId3"/>
              </a:rPr>
              <a:t>://www.memrise.com/login</a:t>
            </a:r>
            <a:r>
              <a:rPr lang="en-US" sz="3200" dirty="0" smtClean="0">
                <a:latin typeface="Bahnschrift Condensed" panose="020B0502040204020203" pitchFamily="34" charset="0"/>
                <a:cs typeface="Andalus" panose="02020603050405020304"/>
                <a:hlinkClick r:id="rId3"/>
              </a:rPr>
              <a:t>/</a:t>
            </a:r>
            <a:r>
              <a:rPr lang="en-US" sz="3200" dirty="0" smtClean="0">
                <a:latin typeface="Bahnschrift Condensed" panose="020B0502040204020203" pitchFamily="34" charset="0"/>
                <a:cs typeface="Andalus" panose="02020603050405020304"/>
              </a:rPr>
              <a:t> </a:t>
            </a:r>
            <a:endParaRPr lang="en-US" sz="3200" dirty="0">
              <a:latin typeface="Bahnschrift Condensed" panose="020B0502040204020203" pitchFamily="34" charset="0"/>
              <a:cs typeface="Andalus" panose="02020603050405020304"/>
            </a:endParaRPr>
          </a:p>
        </p:txBody>
      </p:sp>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37" y="0"/>
            <a:ext cx="1416911" cy="1614713"/>
          </a:xfrm>
          <a:prstGeom prst="rect">
            <a:avLst/>
          </a:prstGeom>
        </p:spPr>
      </p:pic>
      <p:pic>
        <p:nvPicPr>
          <p:cNvPr id="4100" name="Picture 4" descr="Resultado de imagem para memris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61" r="23033"/>
          <a:stretch/>
        </p:blipFill>
        <p:spPr bwMode="auto">
          <a:xfrm>
            <a:off x="5723787" y="198348"/>
            <a:ext cx="1374803" cy="144259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rotWithShape="1">
          <a:blip r:embed="rId2"/>
          <a:srcRect l="1948" t="24436" r="78227" b="51998"/>
          <a:stretch/>
        </p:blipFill>
        <p:spPr>
          <a:xfrm>
            <a:off x="7133499" y="224582"/>
            <a:ext cx="1559365" cy="1390131"/>
          </a:xfrm>
          <a:prstGeom prst="rect">
            <a:avLst/>
          </a:prstGeom>
        </p:spPr>
      </p:pic>
      <p:sp>
        <p:nvSpPr>
          <p:cNvPr id="10" name="Título 1"/>
          <p:cNvSpPr>
            <a:spLocks noGrp="1"/>
          </p:cNvSpPr>
          <p:nvPr>
            <p:ph type="title"/>
          </p:nvPr>
        </p:nvSpPr>
        <p:spPr>
          <a:xfrm>
            <a:off x="1704279" y="772552"/>
            <a:ext cx="4561609" cy="842161"/>
          </a:xfrm>
        </p:spPr>
        <p:txBody>
          <a:bodyPr>
            <a:normAutofit/>
          </a:bodyPr>
          <a:lstStyle/>
          <a:p>
            <a:r>
              <a:rPr lang="pt-BR" sz="4000" b="1" dirty="0" err="1" smtClean="0">
                <a:effectLst>
                  <a:outerShdw blurRad="38100" dist="38100" dir="2700000" algn="tl">
                    <a:srgbClr val="000000">
                      <a:alpha val="43137"/>
                    </a:srgbClr>
                  </a:outerShdw>
                </a:effectLst>
              </a:rPr>
              <a:t>Here</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we</a:t>
            </a:r>
            <a:r>
              <a:rPr lang="pt-BR" sz="4000" b="1" dirty="0" smtClean="0">
                <a:effectLst>
                  <a:outerShdw blurRad="38100" dist="38100" dir="2700000" algn="tl">
                    <a:srgbClr val="000000">
                      <a:alpha val="43137"/>
                    </a:srgbClr>
                  </a:outerShdw>
                </a:effectLst>
              </a:rPr>
              <a:t> go....</a:t>
            </a:r>
            <a:endParaRPr lang="pt-B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3927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749507" y="1377063"/>
            <a:ext cx="11193331" cy="46996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pt-BR" sz="3200" dirty="0">
                <a:latin typeface="Bahnschrift Condensed" panose="020B0502040204020203" pitchFamily="34" charset="0"/>
                <a:cs typeface="Andalus" panose="02020603050405020304"/>
              </a:rPr>
              <a:t>O </a:t>
            </a:r>
            <a:r>
              <a:rPr lang="pt-BR" sz="3200" dirty="0" err="1">
                <a:solidFill>
                  <a:srgbClr val="FF0000"/>
                </a:solidFill>
                <a:latin typeface="Bahnschrift Condensed" panose="020B0502040204020203" pitchFamily="34" charset="0"/>
                <a:cs typeface="Andalus" panose="02020603050405020304"/>
              </a:rPr>
              <a:t>My</a:t>
            </a:r>
            <a:r>
              <a:rPr lang="pt-BR" sz="3200" dirty="0">
                <a:solidFill>
                  <a:srgbClr val="FF0000"/>
                </a:solidFill>
                <a:latin typeface="Bahnschrift Condensed" panose="020B0502040204020203" pitchFamily="34" charset="0"/>
                <a:cs typeface="Andalus" panose="02020603050405020304"/>
              </a:rPr>
              <a:t> </a:t>
            </a:r>
            <a:r>
              <a:rPr lang="pt-BR" sz="3200" dirty="0" err="1">
                <a:solidFill>
                  <a:srgbClr val="FF0000"/>
                </a:solidFill>
                <a:latin typeface="Bahnschrift Condensed" panose="020B0502040204020203" pitchFamily="34" charset="0"/>
                <a:cs typeface="Andalus" panose="02020603050405020304"/>
              </a:rPr>
              <a:t>English</a:t>
            </a:r>
            <a:r>
              <a:rPr lang="pt-BR" sz="3200" dirty="0">
                <a:solidFill>
                  <a:srgbClr val="FF0000"/>
                </a:solidFill>
                <a:latin typeface="Bahnschrift Condensed" panose="020B0502040204020203" pitchFamily="34" charset="0"/>
                <a:cs typeface="Andalus" panose="02020603050405020304"/>
              </a:rPr>
              <a:t> Online </a:t>
            </a:r>
            <a:r>
              <a:rPr lang="pt-BR" sz="3200" dirty="0">
                <a:latin typeface="Bahnschrift Condensed" panose="020B0502040204020203" pitchFamily="34" charset="0"/>
                <a:cs typeface="Andalus" panose="02020603050405020304"/>
              </a:rPr>
              <a:t>é um serviço que foi criado pelo Ministério da Educação através do programa Idioma Sem Fronteiras (</a:t>
            </a:r>
            <a:r>
              <a:rPr lang="pt-BR" sz="3200" dirty="0" err="1">
                <a:latin typeface="Bahnschrift Condensed" panose="020B0502040204020203" pitchFamily="34" charset="0"/>
                <a:cs typeface="Andalus" panose="02020603050405020304"/>
              </a:rPr>
              <a:t>IsF</a:t>
            </a:r>
            <a:r>
              <a:rPr lang="pt-BR" sz="3200" dirty="0">
                <a:latin typeface="Bahnschrift Condensed" panose="020B0502040204020203" pitchFamily="34" charset="0"/>
                <a:cs typeface="Andalus" panose="02020603050405020304"/>
              </a:rPr>
              <a:t>). Além das aulas de inglês gratuitas, há atividades interativas para ajudar a fixar melhor o conteúdo. Outro ponto positivo é que a ferramenta se baseia no </a:t>
            </a:r>
            <a:r>
              <a:rPr lang="pt-BR" sz="3200" dirty="0" err="1">
                <a:latin typeface="Bahnschrift Condensed" panose="020B0502040204020203" pitchFamily="34" charset="0"/>
                <a:cs typeface="Andalus" panose="02020603050405020304"/>
              </a:rPr>
              <a:t>MyELT</a:t>
            </a:r>
            <a:r>
              <a:rPr lang="pt-BR" sz="3200" dirty="0">
                <a:latin typeface="Bahnschrift Condensed" panose="020B0502040204020203" pitchFamily="34" charset="0"/>
                <a:cs typeface="Andalus" panose="02020603050405020304"/>
              </a:rPr>
              <a:t> – uma das mais renomadas no idioma.</a:t>
            </a:r>
          </a:p>
          <a:p>
            <a:pPr algn="just">
              <a:spcBef>
                <a:spcPts val="0"/>
              </a:spcBef>
            </a:pPr>
            <a:r>
              <a:rPr lang="pt-BR" sz="3200" dirty="0">
                <a:latin typeface="Bahnschrift Condensed" panose="020B0502040204020203" pitchFamily="34" charset="0"/>
                <a:cs typeface="Andalus" panose="02020603050405020304"/>
              </a:rPr>
              <a:t>O foco da plataforma são os estudantes de graduação e pós-graduação de instituições parceiras do programa </a:t>
            </a:r>
            <a:r>
              <a:rPr lang="pt-BR" sz="3200" dirty="0" err="1">
                <a:latin typeface="Bahnschrift Condensed" panose="020B0502040204020203" pitchFamily="34" charset="0"/>
                <a:cs typeface="Andalus" panose="02020603050405020304"/>
              </a:rPr>
              <a:t>IsF</a:t>
            </a:r>
            <a:r>
              <a:rPr lang="pt-BR" sz="3200" dirty="0">
                <a:latin typeface="Bahnschrift Condensed" panose="020B0502040204020203" pitchFamily="34" charset="0"/>
                <a:cs typeface="Andalus" panose="02020603050405020304"/>
              </a:rPr>
              <a:t>. O nível de aprendizado varia, indo desde o básico ao avançado. Há e-books gratuitos para downloads, arquivos de vídeo e áudio e testes para que você possa acompanhar como está sendo o seu desempenho</a:t>
            </a:r>
            <a:r>
              <a:rPr lang="pt-BR" sz="3200" dirty="0" smtClean="0">
                <a:latin typeface="Bahnschrift Condensed" panose="020B0502040204020203" pitchFamily="34" charset="0"/>
                <a:cs typeface="Andalus" panose="02020603050405020304"/>
              </a:rPr>
              <a:t>.</a:t>
            </a:r>
          </a:p>
          <a:p>
            <a:pPr marL="0" indent="0" algn="r">
              <a:spcBef>
                <a:spcPts val="0"/>
              </a:spcBef>
              <a:buNone/>
            </a:pPr>
            <a:r>
              <a:rPr lang="en-US" sz="3200" dirty="0">
                <a:latin typeface="Bahnschrift Condensed" panose="020B0502040204020203" pitchFamily="34" charset="0"/>
                <a:cs typeface="Andalus" panose="02020603050405020304"/>
                <a:hlinkClick r:id="rId2"/>
              </a:rPr>
              <a:t>https://</a:t>
            </a:r>
            <a:r>
              <a:rPr lang="en-US" sz="3200" dirty="0" smtClean="0">
                <a:latin typeface="Bahnschrift Condensed" panose="020B0502040204020203" pitchFamily="34" charset="0"/>
                <a:cs typeface="Andalus" panose="02020603050405020304"/>
                <a:hlinkClick r:id="rId2"/>
              </a:rPr>
              <a:t>www.myenglishonline.com.br/home</a:t>
            </a:r>
            <a:r>
              <a:rPr lang="en-US" sz="3200" dirty="0" smtClean="0">
                <a:latin typeface="Bahnschrift Condensed" panose="020B0502040204020203" pitchFamily="34" charset="0"/>
                <a:cs typeface="Andalus" panose="02020603050405020304"/>
              </a:rPr>
              <a:t>  </a:t>
            </a:r>
            <a:endParaRPr lang="en-US" sz="3200" dirty="0">
              <a:latin typeface="Bahnschrift Condensed" panose="020B0502040204020203" pitchFamily="34" charset="0"/>
              <a:cs typeface="Andalus" panose="02020603050405020304"/>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7" y="1"/>
            <a:ext cx="1297147" cy="1478230"/>
          </a:xfrm>
          <a:prstGeom prst="rect">
            <a:avLst/>
          </a:prstGeom>
        </p:spPr>
      </p:pic>
      <p:pic>
        <p:nvPicPr>
          <p:cNvPr id="4102" name="Picture 6" descr="Resultado de imagem para my english o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551" y="88864"/>
            <a:ext cx="5296287" cy="1367375"/>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a:spLocks noGrp="1"/>
          </p:cNvSpPr>
          <p:nvPr>
            <p:ph type="title"/>
          </p:nvPr>
        </p:nvSpPr>
        <p:spPr>
          <a:xfrm>
            <a:off x="1784563" y="534902"/>
            <a:ext cx="4561609" cy="842161"/>
          </a:xfrm>
        </p:spPr>
        <p:txBody>
          <a:bodyPr>
            <a:normAutofit/>
          </a:bodyPr>
          <a:lstStyle/>
          <a:p>
            <a:r>
              <a:rPr lang="pt-BR" sz="4000" b="1" dirty="0" err="1" smtClean="0">
                <a:effectLst>
                  <a:outerShdw blurRad="38100" dist="38100" dir="2700000" algn="tl">
                    <a:srgbClr val="000000">
                      <a:alpha val="43137"/>
                    </a:srgbClr>
                  </a:outerShdw>
                </a:effectLst>
              </a:rPr>
              <a:t>Here</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we</a:t>
            </a:r>
            <a:r>
              <a:rPr lang="pt-BR" sz="4000" b="1" dirty="0" smtClean="0">
                <a:effectLst>
                  <a:outerShdw blurRad="38100" dist="38100" dir="2700000" algn="tl">
                    <a:srgbClr val="000000">
                      <a:alpha val="43137"/>
                    </a:srgbClr>
                  </a:outerShdw>
                </a:effectLst>
              </a:rPr>
              <a:t> go....</a:t>
            </a:r>
            <a:endParaRPr lang="pt-B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3690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998669" y="1763182"/>
            <a:ext cx="10749297" cy="50948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pt-BR" sz="3200" dirty="0" smtClean="0">
                <a:latin typeface="Bahnschrift Condensed" panose="020B0502040204020203" pitchFamily="34" charset="0"/>
                <a:cs typeface="Andalus" panose="02020603050405020304"/>
              </a:rPr>
              <a:t>Vídeo-aulas </a:t>
            </a:r>
            <a:r>
              <a:rPr lang="pt-BR" sz="3200" dirty="0">
                <a:latin typeface="Bahnschrift Condensed" panose="020B0502040204020203" pitchFamily="34" charset="0"/>
                <a:cs typeface="Andalus" panose="02020603050405020304"/>
              </a:rPr>
              <a:t>estão disponíveis em DVD ou na internet. Hoje é comum fazermos cursos online, pagos ou gratuitamente. </a:t>
            </a:r>
            <a:r>
              <a:rPr lang="pt-BR" sz="3200" dirty="0" smtClean="0">
                <a:latin typeface="Bahnschrift Condensed" panose="020B0502040204020203" pitchFamily="34" charset="0"/>
                <a:cs typeface="Andalus" panose="02020603050405020304"/>
              </a:rPr>
              <a:t>Vídeo-aulas </a:t>
            </a:r>
            <a:r>
              <a:rPr lang="pt-BR" sz="3200" dirty="0">
                <a:latin typeface="Bahnschrift Condensed" panose="020B0502040204020203" pitchFamily="34" charset="0"/>
                <a:cs typeface="Andalus" panose="02020603050405020304"/>
              </a:rPr>
              <a:t>são ferramentas importantes de aprendizado no mundo atual. É preciso no entanto procurar um bom material. </a:t>
            </a:r>
          </a:p>
          <a:p>
            <a:pPr>
              <a:spcBef>
                <a:spcPts val="0"/>
              </a:spcBef>
            </a:pPr>
            <a:r>
              <a:rPr lang="pt-BR" sz="3200" dirty="0" smtClean="0">
                <a:latin typeface="Bahnschrift Condensed" panose="020B0502040204020203" pitchFamily="34" charset="0"/>
                <a:cs typeface="Andalus" panose="02020603050405020304"/>
              </a:rPr>
              <a:t>Uma </a:t>
            </a:r>
            <a:r>
              <a:rPr lang="pt-BR" sz="3200" dirty="0">
                <a:latin typeface="Bahnschrift Condensed" panose="020B0502040204020203" pitchFamily="34" charset="0"/>
                <a:cs typeface="Andalus" panose="02020603050405020304"/>
              </a:rPr>
              <a:t>das plataformas mais completas de vídeos de todos os tipos o </a:t>
            </a:r>
            <a:r>
              <a:rPr lang="pt-BR" sz="3200" dirty="0" err="1">
                <a:solidFill>
                  <a:srgbClr val="FF0000"/>
                </a:solidFill>
                <a:latin typeface="Bahnschrift Condensed" panose="020B0502040204020203" pitchFamily="34" charset="0"/>
                <a:cs typeface="Andalus" panose="02020603050405020304"/>
              </a:rPr>
              <a:t>youtube</a:t>
            </a:r>
            <a:r>
              <a:rPr lang="pt-BR" sz="3200" dirty="0">
                <a:solidFill>
                  <a:srgbClr val="FF0000"/>
                </a:solidFill>
                <a:latin typeface="Bahnschrift Condensed" panose="020B0502040204020203" pitchFamily="34" charset="0"/>
                <a:cs typeface="Andalus" panose="02020603050405020304"/>
              </a:rPr>
              <a:t> </a:t>
            </a:r>
            <a:r>
              <a:rPr lang="pt-BR" sz="3200" dirty="0">
                <a:latin typeface="Bahnschrift Condensed" panose="020B0502040204020203" pitchFamily="34" charset="0"/>
                <a:cs typeface="Andalus" panose="02020603050405020304"/>
              </a:rPr>
              <a:t>virou uma sensação no que diz respeito ao aprendizado de línguas, principalmente o inglês. Todos os dias com um vídeo novo sobre dicas de todas os tipos: vocabulário, gramática, leitura, escrita, etc. este site sozinho fará sua fluência aumentar bastante se você pesquisar bem. </a:t>
            </a:r>
            <a:endParaRPr lang="pt-BR" sz="3200" dirty="0" smtClean="0">
              <a:latin typeface="Bahnschrift Condensed" panose="020B0502040204020203" pitchFamily="34" charset="0"/>
              <a:cs typeface="Andalus" panose="02020603050405020304"/>
            </a:endParaRPr>
          </a:p>
          <a:p>
            <a:pPr marL="0" indent="0" algn="r">
              <a:spcBef>
                <a:spcPts val="0"/>
              </a:spcBef>
              <a:buNone/>
            </a:pPr>
            <a:r>
              <a:rPr lang="pt-BR" sz="3200" dirty="0">
                <a:latin typeface="Bahnschrift Condensed" panose="020B0502040204020203" pitchFamily="34" charset="0"/>
                <a:cs typeface="Andalus" panose="02020603050405020304"/>
                <a:hlinkClick r:id="rId2"/>
              </a:rPr>
              <a:t>www.youtube.com</a:t>
            </a:r>
            <a:endParaRPr lang="en-US" sz="3200" dirty="0">
              <a:latin typeface="Bahnschrift Condensed" panose="020B0502040204020203" pitchFamily="34" charset="0"/>
              <a:cs typeface="Andalus" panose="02020603050405020304"/>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7" y="0"/>
            <a:ext cx="1416911" cy="1614713"/>
          </a:xfrm>
          <a:prstGeom prst="rect">
            <a:avLst/>
          </a:prstGeom>
        </p:spPr>
      </p:pic>
      <p:pic>
        <p:nvPicPr>
          <p:cNvPr id="6" name="Picture 2" descr="Resultado de imagem para 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l="16071" t="33538" r="14662" b="33915"/>
          <a:stretch/>
        </p:blipFill>
        <p:spPr bwMode="auto">
          <a:xfrm>
            <a:off x="8124669" y="147190"/>
            <a:ext cx="3623297" cy="1615993"/>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1704279" y="772552"/>
            <a:ext cx="4561609" cy="842161"/>
          </a:xfrm>
        </p:spPr>
        <p:txBody>
          <a:bodyPr>
            <a:normAutofit/>
          </a:bodyPr>
          <a:lstStyle/>
          <a:p>
            <a:r>
              <a:rPr lang="pt-BR" sz="4000" b="1" dirty="0" err="1" smtClean="0">
                <a:effectLst>
                  <a:outerShdw blurRad="38100" dist="38100" dir="2700000" algn="tl">
                    <a:srgbClr val="000000">
                      <a:alpha val="43137"/>
                    </a:srgbClr>
                  </a:outerShdw>
                </a:effectLst>
              </a:rPr>
              <a:t>Here</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we</a:t>
            </a:r>
            <a:r>
              <a:rPr lang="pt-BR" sz="4000" b="1" dirty="0" smtClean="0">
                <a:effectLst>
                  <a:outerShdw blurRad="38100" dist="38100" dir="2700000" algn="tl">
                    <a:srgbClr val="000000">
                      <a:alpha val="43137"/>
                    </a:srgbClr>
                  </a:outerShdw>
                </a:effectLst>
              </a:rPr>
              <a:t> go....</a:t>
            </a:r>
            <a:endParaRPr lang="pt-B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978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749507" y="2233444"/>
            <a:ext cx="11193331" cy="439574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pt-BR" sz="3200" dirty="0" smtClean="0">
                <a:latin typeface="Bahnschrift Condensed" panose="020B0502040204020203" pitchFamily="34" charset="0"/>
                <a:cs typeface="Andalus" panose="02020603050405020304"/>
              </a:rPr>
              <a:t>Mesmo </a:t>
            </a:r>
            <a:r>
              <a:rPr lang="pt-BR" sz="3200" dirty="0">
                <a:latin typeface="Bahnschrift Condensed" panose="020B0502040204020203" pitchFamily="34" charset="0"/>
                <a:cs typeface="Andalus" panose="02020603050405020304"/>
              </a:rPr>
              <a:t>que você não encontre nenhuma outra opção você irá ter aqui tudo o que você precisa para aprimorar seu inglês. Este site é um dos mais completos para o aprendizado de língua inglesa: gramática, leitura, escrita, exercícios de vocabulário, vídeo aulas, histórias, </a:t>
            </a:r>
            <a:r>
              <a:rPr lang="pt-BR" sz="3200" dirty="0" err="1">
                <a:latin typeface="Bahnschrift Condensed" panose="020B0502040204020203" pitchFamily="34" charset="0"/>
                <a:cs typeface="Andalus" panose="02020603050405020304"/>
              </a:rPr>
              <a:t>listening</a:t>
            </a:r>
            <a:r>
              <a:rPr lang="pt-BR" sz="3200" dirty="0">
                <a:latin typeface="Bahnschrift Condensed" panose="020B0502040204020203" pitchFamily="34" charset="0"/>
                <a:cs typeface="Andalus" panose="02020603050405020304"/>
              </a:rPr>
              <a:t>, etc. </a:t>
            </a:r>
            <a:r>
              <a:rPr lang="pt-BR" sz="3200" dirty="0" smtClean="0">
                <a:latin typeface="Bahnschrift Condensed" panose="020B0502040204020203" pitchFamily="34" charset="0"/>
                <a:cs typeface="Andalus" panose="02020603050405020304"/>
              </a:rPr>
              <a:t>Aprendizado </a:t>
            </a:r>
            <a:r>
              <a:rPr lang="pt-BR" sz="3200" dirty="0">
                <a:latin typeface="Bahnschrift Condensed" panose="020B0502040204020203" pitchFamily="34" charset="0"/>
                <a:cs typeface="Andalus" panose="02020603050405020304"/>
              </a:rPr>
              <a:t>garantido!</a:t>
            </a:r>
            <a:endParaRPr lang="en-US" sz="3200" dirty="0">
              <a:latin typeface="Bahnschrift Condensed" panose="020B0502040204020203" pitchFamily="34" charset="0"/>
              <a:cs typeface="Andalus" panose="02020603050405020304"/>
            </a:endParaRPr>
          </a:p>
          <a:p>
            <a:pPr marL="0" indent="0" algn="r">
              <a:spcBef>
                <a:spcPts val="0"/>
              </a:spcBef>
              <a:buNone/>
            </a:pPr>
            <a:r>
              <a:rPr lang="pt-BR" sz="3200" dirty="0">
                <a:latin typeface="Bahnschrift Condensed" panose="020B0502040204020203" pitchFamily="34" charset="0"/>
                <a:cs typeface="Andalus" panose="02020603050405020304"/>
                <a:hlinkClick r:id="rId2"/>
              </a:rPr>
              <a:t>www.agendaweb.org</a:t>
            </a:r>
            <a:endParaRPr lang="en-US" sz="3200" dirty="0">
              <a:latin typeface="Bahnschrift Condensed" panose="020B0502040204020203" pitchFamily="34" charset="0"/>
              <a:cs typeface="Andalus" panose="02020603050405020304"/>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37" y="0"/>
            <a:ext cx="1416911" cy="1614713"/>
          </a:xfrm>
          <a:prstGeom prst="rect">
            <a:avLst/>
          </a:prstGeom>
        </p:spPr>
      </p:pic>
      <p:pic>
        <p:nvPicPr>
          <p:cNvPr id="8" name="Imagem 7"/>
          <p:cNvPicPr>
            <a:picLocks noChangeAspect="1"/>
          </p:cNvPicPr>
          <p:nvPr/>
        </p:nvPicPr>
        <p:blipFill>
          <a:blip r:embed="rId4"/>
          <a:stretch>
            <a:fillRect/>
          </a:stretch>
        </p:blipFill>
        <p:spPr>
          <a:xfrm>
            <a:off x="7869836" y="147190"/>
            <a:ext cx="4073002" cy="1876393"/>
          </a:xfrm>
          <a:prstGeom prst="rect">
            <a:avLst/>
          </a:prstGeom>
        </p:spPr>
      </p:pic>
      <p:sp>
        <p:nvSpPr>
          <p:cNvPr id="9" name="Título 1"/>
          <p:cNvSpPr>
            <a:spLocks noGrp="1"/>
          </p:cNvSpPr>
          <p:nvPr>
            <p:ph type="title"/>
          </p:nvPr>
        </p:nvSpPr>
        <p:spPr>
          <a:xfrm>
            <a:off x="1704279" y="772552"/>
            <a:ext cx="4561609" cy="842161"/>
          </a:xfrm>
        </p:spPr>
        <p:txBody>
          <a:bodyPr>
            <a:normAutofit/>
          </a:bodyPr>
          <a:lstStyle/>
          <a:p>
            <a:r>
              <a:rPr lang="pt-BR" sz="4000" b="1" dirty="0" err="1" smtClean="0">
                <a:effectLst>
                  <a:outerShdw blurRad="38100" dist="38100" dir="2700000" algn="tl">
                    <a:srgbClr val="000000">
                      <a:alpha val="43137"/>
                    </a:srgbClr>
                  </a:outerShdw>
                </a:effectLst>
              </a:rPr>
              <a:t>Here</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we</a:t>
            </a:r>
            <a:r>
              <a:rPr lang="pt-BR" sz="4000" b="1" dirty="0" smtClean="0">
                <a:effectLst>
                  <a:outerShdw blurRad="38100" dist="38100" dir="2700000" algn="tl">
                    <a:srgbClr val="000000">
                      <a:alpha val="43137"/>
                    </a:srgbClr>
                  </a:outerShdw>
                </a:effectLst>
              </a:rPr>
              <a:t> go....</a:t>
            </a:r>
            <a:endParaRPr lang="pt-B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0465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1" y="505001"/>
            <a:ext cx="9143999" cy="863796"/>
          </a:xfrm>
        </p:spPr>
        <p:txBody>
          <a:bodyPr>
            <a:normAutofit/>
          </a:bodyPr>
          <a:lstStyle/>
          <a:p>
            <a:r>
              <a:rPr lang="pt-BR" sz="4000" b="1" dirty="0" err="1" smtClean="0">
                <a:effectLst>
                  <a:outerShdw blurRad="38100" dist="38100" dir="2700000" algn="tl">
                    <a:srgbClr val="000000">
                      <a:alpha val="43137"/>
                    </a:srgbClr>
                  </a:outerShdw>
                </a:effectLst>
              </a:rPr>
              <a:t>How</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to</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learn</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with</a:t>
            </a:r>
            <a:r>
              <a:rPr lang="pt-BR" sz="4000" b="1" dirty="0" smtClean="0">
                <a:effectLst>
                  <a:outerShdw blurRad="38100" dist="38100" dir="2700000" algn="tl">
                    <a:srgbClr val="000000">
                      <a:alpha val="43137"/>
                    </a:srgbClr>
                  </a:outerShdw>
                </a:effectLst>
              </a:rPr>
              <a:t> sites?</a:t>
            </a:r>
            <a:endParaRPr lang="pt-BR" sz="4000" b="1" dirty="0">
              <a:effectLst>
                <a:outerShdw blurRad="38100" dist="38100" dir="2700000" algn="tl">
                  <a:srgbClr val="000000">
                    <a:alpha val="43137"/>
                  </a:srgbClr>
                </a:outerShdw>
              </a:effectLst>
            </a:endParaRPr>
          </a:p>
        </p:txBody>
      </p:sp>
      <p:sp>
        <p:nvSpPr>
          <p:cNvPr id="5" name="Espaço Reservado para Conteúdo 2"/>
          <p:cNvSpPr txBox="1">
            <a:spLocks/>
          </p:cNvSpPr>
          <p:nvPr/>
        </p:nvSpPr>
        <p:spPr>
          <a:xfrm>
            <a:off x="2713220" y="1768839"/>
            <a:ext cx="9278910" cy="44520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pt-BR" sz="3200" dirty="0" smtClean="0">
                <a:latin typeface="Bahnschrift Condensed" panose="020B0502040204020203" pitchFamily="34" charset="0"/>
                <a:cs typeface="Andalus" panose="02020603050405020304"/>
              </a:rPr>
              <a:t>Outras sugestões:</a:t>
            </a:r>
          </a:p>
          <a:p>
            <a:pPr>
              <a:spcBef>
                <a:spcPts val="0"/>
              </a:spcBef>
            </a:pPr>
            <a:r>
              <a:rPr lang="pt-BR" sz="3200" dirty="0">
                <a:latin typeface="Bahnschrift Condensed" panose="020B0502040204020203" pitchFamily="34" charset="0"/>
                <a:cs typeface="Andalus" panose="02020603050405020304"/>
                <a:hlinkClick r:id="rId2"/>
              </a:rPr>
              <a:t>https://www.coursera.org</a:t>
            </a:r>
            <a:r>
              <a:rPr lang="pt-BR" sz="3200" dirty="0" smtClean="0">
                <a:latin typeface="Bahnschrift Condensed" panose="020B0502040204020203" pitchFamily="34" charset="0"/>
                <a:cs typeface="Andalus" panose="02020603050405020304"/>
                <a:hlinkClick r:id="rId2"/>
              </a:rPr>
              <a:t>/</a:t>
            </a:r>
            <a:r>
              <a:rPr lang="pt-BR" sz="3200" dirty="0" smtClean="0">
                <a:latin typeface="Bahnschrift Condensed" panose="020B0502040204020203" pitchFamily="34" charset="0"/>
                <a:cs typeface="Andalus" panose="02020603050405020304"/>
              </a:rPr>
              <a:t> </a:t>
            </a:r>
          </a:p>
          <a:p>
            <a:pPr>
              <a:spcBef>
                <a:spcPts val="0"/>
              </a:spcBef>
            </a:pPr>
            <a:r>
              <a:rPr lang="pt-BR" sz="3200" dirty="0">
                <a:latin typeface="Bahnschrift Condensed" panose="020B0502040204020203" pitchFamily="34" charset="0"/>
                <a:cs typeface="Andalus" panose="02020603050405020304"/>
                <a:hlinkClick r:id="rId3"/>
              </a:rPr>
              <a:t>https://get.plickers.com</a:t>
            </a:r>
            <a:r>
              <a:rPr lang="pt-BR" sz="3200" dirty="0" smtClean="0">
                <a:latin typeface="Bahnschrift Condensed" panose="020B0502040204020203" pitchFamily="34" charset="0"/>
                <a:cs typeface="Andalus" panose="02020603050405020304"/>
                <a:hlinkClick r:id="rId3"/>
              </a:rPr>
              <a:t>/</a:t>
            </a:r>
            <a:r>
              <a:rPr lang="pt-BR" sz="3200" dirty="0" smtClean="0">
                <a:latin typeface="Bahnschrift Condensed" panose="020B0502040204020203" pitchFamily="34" charset="0"/>
                <a:cs typeface="Andalus" panose="02020603050405020304"/>
              </a:rPr>
              <a:t> </a:t>
            </a:r>
          </a:p>
          <a:p>
            <a:pPr>
              <a:spcBef>
                <a:spcPts val="0"/>
              </a:spcBef>
            </a:pPr>
            <a:r>
              <a:rPr lang="pt-BR" sz="3200" dirty="0">
                <a:latin typeface="Bahnschrift Condensed" panose="020B0502040204020203" pitchFamily="34" charset="0"/>
                <a:cs typeface="Andalus" panose="02020603050405020304"/>
                <a:hlinkClick r:id="rId4"/>
              </a:rPr>
              <a:t>https://socrative.com</a:t>
            </a:r>
            <a:r>
              <a:rPr lang="pt-BR" sz="3200" dirty="0" smtClean="0">
                <a:latin typeface="Bahnschrift Condensed" panose="020B0502040204020203" pitchFamily="34" charset="0"/>
                <a:cs typeface="Andalus" panose="02020603050405020304"/>
                <a:hlinkClick r:id="rId4"/>
              </a:rPr>
              <a:t>/</a:t>
            </a:r>
            <a:r>
              <a:rPr lang="pt-BR" sz="3200" dirty="0" smtClean="0">
                <a:latin typeface="Bahnschrift Condensed" panose="020B0502040204020203" pitchFamily="34" charset="0"/>
                <a:cs typeface="Andalus" panose="02020603050405020304"/>
              </a:rPr>
              <a:t> </a:t>
            </a:r>
          </a:p>
          <a:p>
            <a:pPr>
              <a:spcBef>
                <a:spcPts val="0"/>
              </a:spcBef>
            </a:pPr>
            <a:r>
              <a:rPr lang="en-US" sz="3200" dirty="0" smtClean="0">
                <a:latin typeface="Bahnschrift Condensed" panose="020B0502040204020203" pitchFamily="34" charset="0"/>
                <a:cs typeface="Andalus" panose="02020603050405020304"/>
                <a:hlinkClick r:id="rId5"/>
              </a:rPr>
              <a:t>https</a:t>
            </a:r>
            <a:r>
              <a:rPr lang="en-US" sz="3200" dirty="0">
                <a:latin typeface="Bahnschrift Condensed" panose="020B0502040204020203" pitchFamily="34" charset="0"/>
                <a:cs typeface="Andalus" panose="02020603050405020304"/>
                <a:hlinkClick r:id="rId5"/>
              </a:rPr>
              <a:t>://aprendafalaringles.com.br/melhores-sites-para-aprender-ingles/</a:t>
            </a:r>
            <a:r>
              <a:rPr lang="en-US" sz="3200" dirty="0">
                <a:latin typeface="Bahnschrift Condensed" panose="020B0502040204020203" pitchFamily="34" charset="0"/>
                <a:cs typeface="Andalus" panose="02020603050405020304"/>
              </a:rPr>
              <a:t> </a:t>
            </a:r>
            <a:r>
              <a:rPr lang="en-US" sz="3200" dirty="0" smtClean="0">
                <a:latin typeface="Bahnschrift Condensed" panose="020B0502040204020203" pitchFamily="34" charset="0"/>
                <a:cs typeface="Andalus" panose="02020603050405020304"/>
              </a:rPr>
              <a:t> (</a:t>
            </a:r>
            <a:r>
              <a:rPr lang="en-US" sz="3200" dirty="0" err="1" smtClean="0">
                <a:latin typeface="Bahnschrift Condensed" panose="020B0502040204020203" pitchFamily="34" charset="0"/>
                <a:cs typeface="Andalus" panose="02020603050405020304"/>
              </a:rPr>
              <a:t>aqui</a:t>
            </a:r>
            <a:r>
              <a:rPr lang="en-US" sz="3200" dirty="0" smtClean="0">
                <a:latin typeface="Bahnschrift Condensed" panose="020B0502040204020203" pitchFamily="34" charset="0"/>
                <a:cs typeface="Andalus" panose="02020603050405020304"/>
              </a:rPr>
              <a:t> tem 28 </a:t>
            </a:r>
            <a:r>
              <a:rPr lang="en-US" sz="3200" dirty="0" err="1" smtClean="0">
                <a:latin typeface="Bahnschrift Condensed" panose="020B0502040204020203" pitchFamily="34" charset="0"/>
                <a:cs typeface="Andalus" panose="02020603050405020304"/>
              </a:rPr>
              <a:t>sugestões</a:t>
            </a:r>
            <a:r>
              <a:rPr lang="en-US" sz="3200" dirty="0" smtClean="0">
                <a:latin typeface="Bahnschrift Condensed" panose="020B0502040204020203" pitchFamily="34" charset="0"/>
                <a:cs typeface="Andalus" panose="02020603050405020304"/>
              </a:rPr>
              <a:t>)</a:t>
            </a:r>
            <a:endParaRPr lang="en-US" sz="3200" dirty="0">
              <a:latin typeface="Bahnschrift Condensed" panose="020B0502040204020203" pitchFamily="34" charset="0"/>
              <a:cs typeface="Andalus" panose="02020603050405020304"/>
            </a:endParaRPr>
          </a:p>
          <a:p>
            <a:pPr>
              <a:spcBef>
                <a:spcPts val="0"/>
              </a:spcBef>
            </a:pPr>
            <a:endParaRPr lang="pt-BR" sz="3200" dirty="0">
              <a:latin typeface="Bahnschrift Condensed" panose="020B0502040204020203" pitchFamily="34" charset="0"/>
              <a:cs typeface="Andalus" panose="02020603050405020304"/>
            </a:endParaRPr>
          </a:p>
          <a:p>
            <a:pPr>
              <a:spcBef>
                <a:spcPts val="0"/>
              </a:spcBef>
            </a:pPr>
            <a:endParaRPr lang="pt-BR" sz="3200" dirty="0">
              <a:latin typeface="Bahnschrift Condensed" panose="020B0502040204020203" pitchFamily="34" charset="0"/>
              <a:cs typeface="Andalus" panose="02020603050405020304"/>
            </a:endParaRPr>
          </a:p>
          <a:p>
            <a:pPr>
              <a:spcBef>
                <a:spcPts val="0"/>
              </a:spcBef>
            </a:pPr>
            <a:endParaRPr lang="en-US" sz="3200" dirty="0">
              <a:latin typeface="Bahnschrift Condensed" panose="020B0502040204020203" pitchFamily="34" charset="0"/>
              <a:cs typeface="Andalus" panose="02020603050405020304"/>
            </a:endParaRPr>
          </a:p>
          <a:p>
            <a:pPr>
              <a:spcBef>
                <a:spcPts val="0"/>
              </a:spcBef>
            </a:pPr>
            <a:endParaRPr lang="en-US" sz="3200" dirty="0">
              <a:latin typeface="Bahnschrift Condensed" panose="020B0502040204020203" pitchFamily="34" charset="0"/>
              <a:cs typeface="Andalus" panose="02020603050405020304"/>
            </a:endParaRPr>
          </a:p>
        </p:txBody>
      </p:sp>
      <p:pic>
        <p:nvPicPr>
          <p:cNvPr id="6" name="Image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038" y="0"/>
            <a:ext cx="2121448" cy="2737594"/>
          </a:xfrm>
          <a:prstGeom prst="rect">
            <a:avLst/>
          </a:prstGeom>
        </p:spPr>
      </p:pic>
    </p:spTree>
    <p:extLst>
      <p:ext uri="{BB962C8B-B14F-4D97-AF65-F5344CB8AC3E}">
        <p14:creationId xmlns:p14="http://schemas.microsoft.com/office/powerpoint/2010/main" val="4273247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7974767" y="129549"/>
            <a:ext cx="4028895" cy="3399556"/>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2121448" cy="2737594"/>
          </a:xfrm>
          <a:prstGeom prst="rect">
            <a:avLst/>
          </a:prstGeom>
        </p:spPr>
      </p:pic>
      <p:sp>
        <p:nvSpPr>
          <p:cNvPr id="5" name="Espaço Reservado para Conteúdo 2"/>
          <p:cNvSpPr txBox="1">
            <a:spLocks/>
          </p:cNvSpPr>
          <p:nvPr/>
        </p:nvSpPr>
        <p:spPr>
          <a:xfrm>
            <a:off x="1873770" y="2687018"/>
            <a:ext cx="6910466" cy="37325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pt-BR" sz="3200" dirty="0" smtClean="0">
                <a:latin typeface="Bahnschrift Condensed" panose="020B0502040204020203" pitchFamily="34" charset="0"/>
                <a:cs typeface="Andalus" panose="02020603050405020304"/>
              </a:rPr>
              <a:t>Preencha a lista que foi entregue a respeito dos sites. </a:t>
            </a:r>
          </a:p>
          <a:p>
            <a:pPr>
              <a:spcBef>
                <a:spcPts val="0"/>
              </a:spcBef>
            </a:pPr>
            <a:r>
              <a:rPr lang="pt-BR" sz="3200" dirty="0" smtClean="0">
                <a:latin typeface="Bahnschrift Condensed" panose="020B0502040204020203" pitchFamily="34" charset="0"/>
                <a:cs typeface="Andalus" panose="02020603050405020304"/>
              </a:rPr>
              <a:t>Ao final desta atividade escolha aquele que mais te agradou e faça atividades relacionadas a seu plano de estudos que tem no site.</a:t>
            </a:r>
          </a:p>
          <a:p>
            <a:pPr>
              <a:spcBef>
                <a:spcPts val="0"/>
              </a:spcBef>
            </a:pPr>
            <a:r>
              <a:rPr lang="pt-BR" sz="3200" dirty="0" smtClean="0">
                <a:latin typeface="Bahnschrift Condensed" panose="020B0502040204020203" pitchFamily="34" charset="0"/>
                <a:cs typeface="Andalus" panose="02020603050405020304"/>
              </a:rPr>
              <a:t>Vá trocando de site todos os dias ou sempre que você estiver estudando. </a:t>
            </a:r>
            <a:endParaRPr lang="pt-BR" sz="3200" dirty="0">
              <a:latin typeface="Bahnschrift Condensed" panose="020B0502040204020203" pitchFamily="34" charset="0"/>
              <a:cs typeface="Andalus" panose="02020603050405020304"/>
            </a:endParaRPr>
          </a:p>
          <a:p>
            <a:pPr>
              <a:spcBef>
                <a:spcPts val="0"/>
              </a:spcBef>
            </a:pPr>
            <a:endParaRPr lang="en-US" sz="3200" dirty="0">
              <a:latin typeface="Bahnschrift Condensed" panose="020B0502040204020203" pitchFamily="34" charset="0"/>
              <a:cs typeface="Andalus" panose="02020603050405020304"/>
            </a:endParaRPr>
          </a:p>
          <a:p>
            <a:pPr>
              <a:spcBef>
                <a:spcPts val="0"/>
              </a:spcBef>
            </a:pPr>
            <a:endParaRPr lang="en-US" sz="3200" dirty="0">
              <a:latin typeface="Bahnschrift Condensed" panose="020B0502040204020203" pitchFamily="34" charset="0"/>
              <a:cs typeface="Andalus" panose="02020603050405020304"/>
            </a:endParaRPr>
          </a:p>
        </p:txBody>
      </p:sp>
    </p:spTree>
    <p:extLst>
      <p:ext uri="{BB962C8B-B14F-4D97-AF65-F5344CB8AC3E}">
        <p14:creationId xmlns:p14="http://schemas.microsoft.com/office/powerpoint/2010/main" val="1760288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07" y="1199214"/>
            <a:ext cx="6698941" cy="5528426"/>
          </a:xfrm>
          <a:prstGeom prst="rect">
            <a:avLst/>
          </a:prstGeom>
        </p:spPr>
      </p:pic>
      <p:sp>
        <p:nvSpPr>
          <p:cNvPr id="6" name="Retângulo 5"/>
          <p:cNvSpPr/>
          <p:nvPr/>
        </p:nvSpPr>
        <p:spPr>
          <a:xfrm>
            <a:off x="2222137" y="353830"/>
            <a:ext cx="4040124" cy="6247864"/>
          </a:xfrm>
          <a:prstGeom prst="rect">
            <a:avLst/>
          </a:prstGeom>
        </p:spPr>
        <p:txBody>
          <a:bodyPr wrap="square">
            <a:spAutoFit/>
          </a:bodyPr>
          <a:lstStyle/>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Self-</a:t>
            </a: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study</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FF0000"/>
                </a:solidFill>
                <a:effectLst>
                  <a:outerShdw blurRad="38100" dist="38100" dir="2700000" algn="tl">
                    <a:srgbClr val="000000">
                      <a:alpha val="43137"/>
                    </a:srgbClr>
                  </a:outerShdw>
                </a:effectLst>
                <a:latin typeface="Berlin Sans FB Demi" panose="020E0802020502020306" pitchFamily="34" charset="0"/>
              </a:rPr>
              <a:t>Sites</a:t>
            </a: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Applications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Videos</a:t>
            </a:r>
            <a:r>
              <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Songs</a:t>
            </a:r>
            <a:endPar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Games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Grammar</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Reading</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Writing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Speaking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tângulo 3"/>
          <p:cNvSpPr/>
          <p:nvPr/>
        </p:nvSpPr>
        <p:spPr>
          <a:xfrm>
            <a:off x="5998843" y="211494"/>
            <a:ext cx="5687776" cy="861774"/>
          </a:xfrm>
          <a:prstGeom prst="rect">
            <a:avLst/>
          </a:prstGeom>
        </p:spPr>
        <p:txBody>
          <a:bodyPr wrap="non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Learning </a:t>
            </a:r>
            <a:r>
              <a:rPr lang="pt-BR" sz="5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Strategies</a:t>
            </a:r>
            <a:endParaRPr lang="pt-BR" sz="5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12297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589276" y="0"/>
            <a:ext cx="9602724" cy="1785104"/>
          </a:xfrm>
          <a:prstGeom prst="rect">
            <a:avLst/>
          </a:prstGeom>
        </p:spPr>
        <p:txBody>
          <a:bodyPr wrap="square">
            <a:spAutoFit/>
          </a:bodyPr>
          <a:lstStyle/>
          <a:p>
            <a:r>
              <a:rPr lang="pt-BR" sz="55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SITES</a:t>
            </a:r>
          </a:p>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learn</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with</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sites.</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22534" name="Picture 6" descr="Resultado de imagem para s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315" y="1870364"/>
            <a:ext cx="8081102" cy="489411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2121448" cy="2737594"/>
          </a:xfrm>
          <a:prstGeom prst="rect">
            <a:avLst/>
          </a:prstGeom>
        </p:spPr>
      </p:pic>
    </p:spTree>
    <p:extLst>
      <p:ext uri="{BB962C8B-B14F-4D97-AF65-F5344CB8AC3E}">
        <p14:creationId xmlns:p14="http://schemas.microsoft.com/office/powerpoint/2010/main" val="900158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3590" y="965503"/>
            <a:ext cx="9143999" cy="863796"/>
          </a:xfrm>
        </p:spPr>
        <p:txBody>
          <a:bodyPr>
            <a:normAutofit/>
          </a:bodyPr>
          <a:lstStyle/>
          <a:p>
            <a:r>
              <a:rPr lang="pt-BR" sz="4000" b="1" dirty="0" err="1" smtClean="0">
                <a:effectLst>
                  <a:outerShdw blurRad="38100" dist="38100" dir="2700000" algn="tl">
                    <a:srgbClr val="000000">
                      <a:alpha val="43137"/>
                    </a:srgbClr>
                  </a:outerShdw>
                </a:effectLst>
              </a:rPr>
              <a:t>How</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to</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learn</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English</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with</a:t>
            </a:r>
            <a:r>
              <a:rPr lang="pt-BR" sz="4000" b="1" dirty="0" smtClean="0">
                <a:effectLst>
                  <a:outerShdw blurRad="38100" dist="38100" dir="2700000" algn="tl">
                    <a:srgbClr val="000000">
                      <a:alpha val="43137"/>
                    </a:srgbClr>
                  </a:outerShdw>
                </a:effectLst>
              </a:rPr>
              <a:t> </a:t>
            </a:r>
            <a:r>
              <a:rPr lang="pt-BR" sz="4000" b="1" dirty="0" smtClean="0">
                <a:solidFill>
                  <a:srgbClr val="FF0000"/>
                </a:solidFill>
                <a:effectLst>
                  <a:outerShdw blurRad="38100" dist="38100" dir="2700000" algn="tl">
                    <a:srgbClr val="000000">
                      <a:alpha val="43137"/>
                    </a:srgbClr>
                  </a:outerShdw>
                </a:effectLst>
              </a:rPr>
              <a:t>sites</a:t>
            </a:r>
            <a:r>
              <a:rPr lang="pt-BR" sz="4000" b="1" dirty="0" smtClean="0">
                <a:effectLst>
                  <a:outerShdw blurRad="38100" dist="38100" dir="2700000" algn="tl">
                    <a:srgbClr val="000000">
                      <a:alpha val="43137"/>
                    </a:srgbClr>
                  </a:outerShdw>
                </a:effectLst>
              </a:rPr>
              <a:t>?</a:t>
            </a:r>
            <a:endParaRPr lang="pt-BR" sz="4000" b="1"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2402239" cy="2737594"/>
          </a:xfrm>
          <a:prstGeom prst="rect">
            <a:avLst/>
          </a:prstGeom>
        </p:spPr>
      </p:pic>
      <p:sp>
        <p:nvSpPr>
          <p:cNvPr id="5" name="Espaço Reservado para Conteúdo 2"/>
          <p:cNvSpPr txBox="1">
            <a:spLocks/>
          </p:cNvSpPr>
          <p:nvPr/>
        </p:nvSpPr>
        <p:spPr>
          <a:xfrm>
            <a:off x="2753590" y="1771649"/>
            <a:ext cx="9143999" cy="26670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endParaRPr lang="en-US" sz="3000" dirty="0">
              <a:solidFill>
                <a:schemeClr val="tx1"/>
              </a:solidFill>
              <a:latin typeface="Andalus" panose="02020603050405020304" pitchFamily="18" charset="-78"/>
              <a:cs typeface="Andalus" panose="02020603050405020304" pitchFamily="18" charset="-78"/>
            </a:endParaRPr>
          </a:p>
        </p:txBody>
      </p:sp>
      <p:sp>
        <p:nvSpPr>
          <p:cNvPr id="3" name="Retângulo 2"/>
          <p:cNvSpPr/>
          <p:nvPr/>
        </p:nvSpPr>
        <p:spPr>
          <a:xfrm>
            <a:off x="2753590" y="2566129"/>
            <a:ext cx="8204220" cy="2246769"/>
          </a:xfrm>
          <a:prstGeom prst="rect">
            <a:avLst/>
          </a:prstGeom>
        </p:spPr>
        <p:txBody>
          <a:bodyPr wrap="square">
            <a:spAutoFit/>
          </a:bodyPr>
          <a:lstStyle/>
          <a:p>
            <a:pPr algn="just">
              <a:spcBef>
                <a:spcPts val="0"/>
              </a:spcBef>
            </a:pPr>
            <a:r>
              <a:rPr lang="pt-BR" sz="3500" dirty="0" smtClean="0">
                <a:solidFill>
                  <a:schemeClr val="tx1">
                    <a:lumMod val="75000"/>
                    <a:lumOff val="25000"/>
                  </a:schemeClr>
                </a:solidFill>
                <a:latin typeface="Bahnschrift Condensed" panose="020B0502040204020203" pitchFamily="34" charset="0"/>
                <a:cs typeface="Andalus" panose="02020603050405020304"/>
              </a:rPr>
              <a:t>Você pode </a:t>
            </a:r>
            <a:r>
              <a:rPr lang="pt-BR" sz="3500" dirty="0">
                <a:solidFill>
                  <a:schemeClr val="tx1">
                    <a:lumMod val="75000"/>
                    <a:lumOff val="25000"/>
                  </a:schemeClr>
                </a:solidFill>
                <a:latin typeface="Bahnschrift Condensed" panose="020B0502040204020203" pitchFamily="34" charset="0"/>
                <a:cs typeface="Andalus" panose="02020603050405020304"/>
              </a:rPr>
              <a:t>aprender em inglês </a:t>
            </a:r>
            <a:r>
              <a:rPr lang="pt-BR" sz="3500" dirty="0" smtClean="0">
                <a:solidFill>
                  <a:schemeClr val="tx1">
                    <a:lumMod val="75000"/>
                    <a:lumOff val="25000"/>
                  </a:schemeClr>
                </a:solidFill>
                <a:latin typeface="Bahnschrift Condensed" panose="020B0502040204020203" pitchFamily="34" charset="0"/>
                <a:cs typeface="Andalus" panose="02020603050405020304"/>
              </a:rPr>
              <a:t>através </a:t>
            </a:r>
            <a:r>
              <a:rPr lang="pt-BR" sz="3500" dirty="0">
                <a:solidFill>
                  <a:schemeClr val="tx1">
                    <a:lumMod val="75000"/>
                    <a:lumOff val="25000"/>
                  </a:schemeClr>
                </a:solidFill>
                <a:latin typeface="Bahnschrift Condensed" panose="020B0502040204020203" pitchFamily="34" charset="0"/>
                <a:cs typeface="Andalus" panose="02020603050405020304"/>
              </a:rPr>
              <a:t>do PC de mesa, notebook, </a:t>
            </a:r>
            <a:r>
              <a:rPr lang="pt-BR" sz="3500" dirty="0" err="1">
                <a:solidFill>
                  <a:schemeClr val="tx1">
                    <a:lumMod val="75000"/>
                    <a:lumOff val="25000"/>
                  </a:schemeClr>
                </a:solidFill>
                <a:latin typeface="Bahnschrift Condensed" panose="020B0502040204020203" pitchFamily="34" charset="0"/>
                <a:cs typeface="Andalus" panose="02020603050405020304"/>
              </a:rPr>
              <a:t>tablet</a:t>
            </a:r>
            <a:r>
              <a:rPr lang="pt-BR" sz="3500" dirty="0">
                <a:solidFill>
                  <a:schemeClr val="tx1">
                    <a:lumMod val="75000"/>
                    <a:lumOff val="25000"/>
                  </a:schemeClr>
                </a:solidFill>
                <a:latin typeface="Bahnschrift Condensed" panose="020B0502040204020203" pitchFamily="34" charset="0"/>
                <a:cs typeface="Andalus" panose="02020603050405020304"/>
              </a:rPr>
              <a:t>, nos smartphones e hoje até mesmo </a:t>
            </a:r>
            <a:r>
              <a:rPr lang="pt-BR" sz="3500" dirty="0" smtClean="0">
                <a:solidFill>
                  <a:schemeClr val="tx1">
                    <a:lumMod val="75000"/>
                    <a:lumOff val="25000"/>
                  </a:schemeClr>
                </a:solidFill>
                <a:latin typeface="Bahnschrift Condensed" panose="020B0502040204020203" pitchFamily="34" charset="0"/>
                <a:cs typeface="Andalus" panose="02020603050405020304"/>
              </a:rPr>
              <a:t>da </a:t>
            </a:r>
            <a:r>
              <a:rPr lang="pt-BR" sz="3500" dirty="0">
                <a:solidFill>
                  <a:schemeClr val="tx1">
                    <a:lumMod val="75000"/>
                    <a:lumOff val="25000"/>
                  </a:schemeClr>
                </a:solidFill>
                <a:latin typeface="Bahnschrift Condensed" panose="020B0502040204020203" pitchFamily="34" charset="0"/>
                <a:cs typeface="Andalus" panose="02020603050405020304"/>
              </a:rPr>
              <a:t>sua </a:t>
            </a:r>
            <a:r>
              <a:rPr lang="pt-BR" sz="3500" dirty="0" err="1" smtClean="0">
                <a:solidFill>
                  <a:schemeClr val="tx1">
                    <a:lumMod val="75000"/>
                    <a:lumOff val="25000"/>
                  </a:schemeClr>
                </a:solidFill>
                <a:latin typeface="Bahnschrift Condensed" panose="020B0502040204020203" pitchFamily="34" charset="0"/>
                <a:cs typeface="Andalus" panose="02020603050405020304"/>
              </a:rPr>
              <a:t>SmartTV</a:t>
            </a:r>
            <a:r>
              <a:rPr lang="pt-BR" sz="3500" dirty="0">
                <a:solidFill>
                  <a:schemeClr val="tx1">
                    <a:lumMod val="75000"/>
                    <a:lumOff val="25000"/>
                  </a:schemeClr>
                </a:solidFill>
                <a:latin typeface="Bahnschrift Condensed" panose="020B0502040204020203" pitchFamily="34" charset="0"/>
                <a:cs typeface="Andalus" panose="02020603050405020304"/>
              </a:rPr>
              <a:t>. Iremos dar dicas de várias plataformas online para utilização.</a:t>
            </a:r>
          </a:p>
        </p:txBody>
      </p:sp>
    </p:spTree>
    <p:extLst>
      <p:ext uri="{BB962C8B-B14F-4D97-AF65-F5344CB8AC3E}">
        <p14:creationId xmlns:p14="http://schemas.microsoft.com/office/powerpoint/2010/main" val="2526181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71607" y="147190"/>
            <a:ext cx="2803160" cy="842161"/>
          </a:xfrm>
        </p:spPr>
        <p:txBody>
          <a:bodyPr>
            <a:normAutofit/>
          </a:bodyPr>
          <a:lstStyle/>
          <a:p>
            <a:r>
              <a:rPr lang="pt-BR" sz="4000" b="1" dirty="0" err="1" smtClean="0">
                <a:solidFill>
                  <a:srgbClr val="FF0000"/>
                </a:solidFill>
                <a:effectLst>
                  <a:outerShdw blurRad="38100" dist="38100" dir="2700000" algn="tl">
                    <a:srgbClr val="000000">
                      <a:alpha val="43137"/>
                    </a:srgbClr>
                  </a:outerShdw>
                </a:effectLst>
              </a:rPr>
              <a:t>eLearning</a:t>
            </a:r>
            <a:endParaRPr lang="pt-BR" sz="4000" b="1" dirty="0">
              <a:solidFill>
                <a:srgbClr val="FF0000"/>
              </a:solidFill>
              <a:effectLst>
                <a:outerShdw blurRad="38100" dist="38100" dir="2700000" algn="tl">
                  <a:srgbClr val="000000">
                    <a:alpha val="43137"/>
                  </a:srgbClr>
                </a:outerShdw>
              </a:effectLst>
            </a:endParaRPr>
          </a:p>
        </p:txBody>
      </p:sp>
      <p:sp>
        <p:nvSpPr>
          <p:cNvPr id="5" name="Espaço Reservado para Conteúdo 2"/>
          <p:cNvSpPr txBox="1">
            <a:spLocks/>
          </p:cNvSpPr>
          <p:nvPr/>
        </p:nvSpPr>
        <p:spPr>
          <a:xfrm>
            <a:off x="2113613" y="884419"/>
            <a:ext cx="9863527" cy="58686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r>
              <a:rPr lang="en-US" sz="3000" dirty="0">
                <a:solidFill>
                  <a:srgbClr val="FF0000"/>
                </a:solidFill>
                <a:latin typeface="Bahnschrift Condensed" panose="020B0502040204020203" pitchFamily="34" charset="0"/>
                <a:cs typeface="Andalus" panose="02020603050405020304"/>
              </a:rPr>
              <a:t>e</a:t>
            </a:r>
            <a:r>
              <a:rPr lang="en-US" sz="3000" dirty="0" smtClean="0">
                <a:solidFill>
                  <a:srgbClr val="FF0000"/>
                </a:solidFill>
                <a:latin typeface="Bahnschrift Condensed" panose="020B0502040204020203" pitchFamily="34" charset="0"/>
                <a:cs typeface="Andalus" panose="02020603050405020304"/>
              </a:rPr>
              <a:t>Learning</a:t>
            </a:r>
            <a:r>
              <a:rPr lang="en-US" sz="3000" dirty="0" smtClean="0">
                <a:solidFill>
                  <a:schemeClr val="tx1"/>
                </a:solidFill>
                <a:latin typeface="Bahnschrift Condensed" panose="020B0502040204020203" pitchFamily="34" charset="0"/>
                <a:cs typeface="Andalus" panose="02020603050405020304"/>
              </a:rPr>
              <a:t> </a:t>
            </a:r>
            <a:r>
              <a:rPr lang="en-US" sz="3000" dirty="0">
                <a:solidFill>
                  <a:schemeClr val="tx1"/>
                </a:solidFill>
                <a:latin typeface="Bahnschrift Condensed" panose="020B0502040204020203" pitchFamily="34" charset="0"/>
                <a:cs typeface="Andalus" panose="02020603050405020304"/>
              </a:rPr>
              <a:t>is an education system that primarily utilizes technology to transfer </a:t>
            </a:r>
            <a:r>
              <a:rPr lang="en-US" sz="3000" dirty="0">
                <a:solidFill>
                  <a:srgbClr val="7030A0"/>
                </a:solidFill>
                <a:latin typeface="Bahnschrift Condensed" panose="020B0502040204020203" pitchFamily="34" charset="0"/>
                <a:cs typeface="Andalus" panose="02020603050405020304"/>
              </a:rPr>
              <a:t>skills</a:t>
            </a:r>
            <a:r>
              <a:rPr lang="en-US" sz="3000" dirty="0">
                <a:solidFill>
                  <a:schemeClr val="tx1"/>
                </a:solidFill>
                <a:latin typeface="Bahnschrift Condensed" panose="020B0502040204020203" pitchFamily="34" charset="0"/>
                <a:cs typeface="Andalus" panose="02020603050405020304"/>
              </a:rPr>
              <a:t> and </a:t>
            </a:r>
            <a:r>
              <a:rPr lang="en-US" sz="3000" dirty="0">
                <a:solidFill>
                  <a:srgbClr val="7030A0"/>
                </a:solidFill>
                <a:latin typeface="Bahnschrift Condensed" panose="020B0502040204020203" pitchFamily="34" charset="0"/>
                <a:cs typeface="Andalus" panose="02020603050405020304"/>
              </a:rPr>
              <a:t>knowledge</a:t>
            </a:r>
            <a:r>
              <a:rPr lang="en-US" sz="3000" dirty="0">
                <a:solidFill>
                  <a:schemeClr val="tx1"/>
                </a:solidFill>
                <a:latin typeface="Bahnschrift Condensed" panose="020B0502040204020203" pitchFamily="34" charset="0"/>
                <a:cs typeface="Andalus" panose="02020603050405020304"/>
              </a:rPr>
              <a:t>. You might also notice eLearning being referred to as online learning, web-based learning, or distance learning. It </a:t>
            </a:r>
            <a:r>
              <a:rPr lang="en-US" sz="3000" dirty="0">
                <a:solidFill>
                  <a:srgbClr val="7030A0"/>
                </a:solidFill>
                <a:latin typeface="Bahnschrift Condensed" panose="020B0502040204020203" pitchFamily="34" charset="0"/>
                <a:cs typeface="Andalus" panose="02020603050405020304"/>
              </a:rPr>
              <a:t>enables</a:t>
            </a:r>
            <a:r>
              <a:rPr lang="en-US" sz="3000" dirty="0">
                <a:solidFill>
                  <a:schemeClr val="tx1"/>
                </a:solidFill>
                <a:latin typeface="Bahnschrift Condensed" panose="020B0502040204020203" pitchFamily="34" charset="0"/>
                <a:cs typeface="Andalus" panose="02020603050405020304"/>
              </a:rPr>
              <a:t> learners to advance their knowledge </a:t>
            </a:r>
            <a:r>
              <a:rPr lang="en-US" sz="3000" dirty="0">
                <a:solidFill>
                  <a:srgbClr val="7030A0"/>
                </a:solidFill>
                <a:latin typeface="Bahnschrift Condensed" panose="020B0502040204020203" pitchFamily="34" charset="0"/>
                <a:cs typeface="Andalus" panose="02020603050405020304"/>
              </a:rPr>
              <a:t>anytime, anywhere, allowing </a:t>
            </a:r>
            <a:r>
              <a:rPr lang="en-US" sz="3000" dirty="0">
                <a:solidFill>
                  <a:schemeClr val="tx1"/>
                </a:solidFill>
                <a:latin typeface="Bahnschrift Condensed" panose="020B0502040204020203" pitchFamily="34" charset="0"/>
                <a:cs typeface="Andalus" panose="02020603050405020304"/>
              </a:rPr>
              <a:t>for more flexibility and consistency. </a:t>
            </a:r>
            <a:r>
              <a:rPr lang="en-US" sz="3000" dirty="0" smtClean="0">
                <a:solidFill>
                  <a:schemeClr val="tx1"/>
                </a:solidFill>
                <a:latin typeface="Bahnschrift Condensed" panose="020B0502040204020203" pitchFamily="34" charset="0"/>
                <a:cs typeface="Andalus" panose="02020603050405020304"/>
              </a:rPr>
              <a:t>eLearning </a:t>
            </a:r>
            <a:r>
              <a:rPr lang="en-US" sz="3000" dirty="0">
                <a:solidFill>
                  <a:schemeClr val="tx1"/>
                </a:solidFill>
                <a:latin typeface="Bahnschrift Condensed" panose="020B0502040204020203" pitchFamily="34" charset="0"/>
                <a:cs typeface="Andalus" panose="02020603050405020304"/>
              </a:rPr>
              <a:t>can include virtual education, social media, digital collaboration, computer-based curriculum, </a:t>
            </a:r>
            <a:r>
              <a:rPr lang="en-US" sz="3000" dirty="0">
                <a:solidFill>
                  <a:srgbClr val="7030A0"/>
                </a:solidFill>
                <a:latin typeface="Bahnschrift Condensed" panose="020B0502040204020203" pitchFamily="34" charset="0"/>
                <a:cs typeface="Andalus" panose="02020603050405020304"/>
              </a:rPr>
              <a:t>mobile</a:t>
            </a:r>
            <a:r>
              <a:rPr lang="en-US" sz="3000" dirty="0">
                <a:solidFill>
                  <a:schemeClr val="tx1"/>
                </a:solidFill>
                <a:latin typeface="Bahnschrift Condensed" panose="020B0502040204020203" pitchFamily="34" charset="0"/>
                <a:cs typeface="Andalus" panose="02020603050405020304"/>
              </a:rPr>
              <a:t> performance support, and the list </a:t>
            </a:r>
            <a:r>
              <a:rPr lang="en-US" sz="3000" dirty="0">
                <a:solidFill>
                  <a:srgbClr val="7030A0"/>
                </a:solidFill>
                <a:latin typeface="Bahnschrift Condensed" panose="020B0502040204020203" pitchFamily="34" charset="0"/>
                <a:cs typeface="Andalus" panose="02020603050405020304"/>
              </a:rPr>
              <a:t>goes on</a:t>
            </a:r>
            <a:r>
              <a:rPr lang="en-US" sz="3000" dirty="0" smtClean="0">
                <a:solidFill>
                  <a:schemeClr val="tx1"/>
                </a:solidFill>
                <a:latin typeface="Bahnschrift Condensed" panose="020B0502040204020203" pitchFamily="34" charset="0"/>
                <a:cs typeface="Andalus" panose="02020603050405020304"/>
              </a:rPr>
              <a:t>.</a:t>
            </a:r>
          </a:p>
          <a:p>
            <a:pPr marL="0" indent="0" algn="just" fontAlgn="base">
              <a:buNone/>
            </a:pPr>
            <a:r>
              <a:rPr lang="en-US" sz="3000" dirty="0" smtClean="0">
                <a:solidFill>
                  <a:srgbClr val="7030A0"/>
                </a:solidFill>
                <a:latin typeface="Bahnschrift Condensed" panose="020B0502040204020203" pitchFamily="34" charset="0"/>
                <a:cs typeface="Andalus" panose="02020603050405020304"/>
              </a:rPr>
              <a:t>Skill – </a:t>
            </a:r>
            <a:r>
              <a:rPr lang="en-US" sz="3000" dirty="0" err="1" smtClean="0">
                <a:solidFill>
                  <a:schemeClr val="tx1"/>
                </a:solidFill>
                <a:latin typeface="Bahnschrift Condensed" panose="020B0502040204020203" pitchFamily="34" charset="0"/>
                <a:cs typeface="Andalus" panose="02020603050405020304"/>
              </a:rPr>
              <a:t>habilidade</a:t>
            </a:r>
            <a:r>
              <a:rPr lang="en-US" sz="3000" dirty="0" smtClean="0">
                <a:solidFill>
                  <a:schemeClr val="tx1"/>
                </a:solidFill>
                <a:latin typeface="Bahnschrift Condensed" panose="020B0502040204020203" pitchFamily="34" charset="0"/>
                <a:cs typeface="Andalus" panose="02020603050405020304"/>
              </a:rPr>
              <a:t>, </a:t>
            </a:r>
            <a:r>
              <a:rPr lang="en-US" sz="3000" dirty="0" err="1" smtClean="0">
                <a:solidFill>
                  <a:schemeClr val="tx1"/>
                </a:solidFill>
                <a:latin typeface="Bahnschrift Condensed" panose="020B0502040204020203" pitchFamily="34" charset="0"/>
                <a:cs typeface="Andalus" panose="02020603050405020304"/>
              </a:rPr>
              <a:t>aptidão</a:t>
            </a:r>
            <a:r>
              <a:rPr lang="en-US" sz="3000" dirty="0" smtClean="0">
                <a:solidFill>
                  <a:schemeClr val="tx1"/>
                </a:solidFill>
                <a:latin typeface="Bahnschrift Condensed" panose="020B0502040204020203" pitchFamily="34" charset="0"/>
                <a:cs typeface="Andalus" panose="02020603050405020304"/>
              </a:rPr>
              <a:t>, </a:t>
            </a:r>
            <a:r>
              <a:rPr lang="en-US" sz="3000" dirty="0" err="1" smtClean="0">
                <a:solidFill>
                  <a:schemeClr val="tx1"/>
                </a:solidFill>
                <a:latin typeface="Bahnschrift Condensed" panose="020B0502040204020203" pitchFamily="34" charset="0"/>
                <a:cs typeface="Andalus" panose="02020603050405020304"/>
              </a:rPr>
              <a:t>técnica</a:t>
            </a:r>
            <a:r>
              <a:rPr lang="en-US" sz="3000" dirty="0" smtClean="0">
                <a:solidFill>
                  <a:schemeClr val="tx1"/>
                </a:solidFill>
                <a:latin typeface="Bahnschrift Condensed" panose="020B0502040204020203" pitchFamily="34" charset="0"/>
                <a:cs typeface="Andalus" panose="02020603050405020304"/>
              </a:rPr>
              <a:t>.           </a:t>
            </a:r>
            <a:r>
              <a:rPr lang="en-US" sz="3000" dirty="0">
                <a:solidFill>
                  <a:srgbClr val="7030A0"/>
                </a:solidFill>
                <a:latin typeface="Bahnschrift Condensed" panose="020B0502040204020203" pitchFamily="34" charset="0"/>
                <a:cs typeface="Andalus" panose="02020603050405020304"/>
              </a:rPr>
              <a:t>Anytime – </a:t>
            </a:r>
            <a:r>
              <a:rPr lang="en-US" sz="3000" dirty="0" smtClean="0">
                <a:solidFill>
                  <a:schemeClr val="tx1"/>
                </a:solidFill>
                <a:latin typeface="Bahnschrift Condensed" panose="020B0502040204020203" pitchFamily="34" charset="0"/>
                <a:cs typeface="Andalus" panose="02020603050405020304"/>
              </a:rPr>
              <a:t>a </a:t>
            </a:r>
            <a:r>
              <a:rPr lang="en-US" sz="3000" dirty="0" err="1" smtClean="0">
                <a:solidFill>
                  <a:schemeClr val="tx1"/>
                </a:solidFill>
                <a:latin typeface="Bahnschrift Condensed" panose="020B0502040204020203" pitchFamily="34" charset="0"/>
                <a:cs typeface="Andalus" panose="02020603050405020304"/>
              </a:rPr>
              <a:t>qualquer</a:t>
            </a:r>
            <a:r>
              <a:rPr lang="en-US" sz="3000" dirty="0" smtClean="0">
                <a:solidFill>
                  <a:schemeClr val="tx1"/>
                </a:solidFill>
                <a:latin typeface="Bahnschrift Condensed" panose="020B0502040204020203" pitchFamily="34" charset="0"/>
                <a:cs typeface="Andalus" panose="02020603050405020304"/>
              </a:rPr>
              <a:t> </a:t>
            </a:r>
            <a:r>
              <a:rPr lang="en-US" sz="3000" dirty="0" err="1" smtClean="0">
                <a:solidFill>
                  <a:schemeClr val="tx1"/>
                </a:solidFill>
                <a:latin typeface="Bahnschrift Condensed" panose="020B0502040204020203" pitchFamily="34" charset="0"/>
                <a:cs typeface="Andalus" panose="02020603050405020304"/>
              </a:rPr>
              <a:t>hora</a:t>
            </a:r>
            <a:endParaRPr lang="en-US" sz="3000" dirty="0" smtClean="0">
              <a:solidFill>
                <a:schemeClr val="tx1"/>
              </a:solidFill>
              <a:latin typeface="Bahnschrift Condensed" panose="020B0502040204020203" pitchFamily="34" charset="0"/>
              <a:cs typeface="Andalus" panose="02020603050405020304"/>
            </a:endParaRPr>
          </a:p>
          <a:p>
            <a:pPr marL="0" indent="0" algn="just" fontAlgn="base">
              <a:buNone/>
            </a:pPr>
            <a:r>
              <a:rPr lang="en-US" sz="3000" dirty="0">
                <a:solidFill>
                  <a:srgbClr val="7030A0"/>
                </a:solidFill>
                <a:latin typeface="Bahnschrift Condensed" panose="020B0502040204020203" pitchFamily="34" charset="0"/>
                <a:cs typeface="Andalus" panose="02020603050405020304"/>
              </a:rPr>
              <a:t>Knowledge</a:t>
            </a:r>
            <a:r>
              <a:rPr lang="en-US" sz="3000" dirty="0" smtClean="0">
                <a:solidFill>
                  <a:schemeClr val="tx1"/>
                </a:solidFill>
                <a:latin typeface="Bahnschrift Condensed" panose="020B0502040204020203" pitchFamily="34" charset="0"/>
                <a:cs typeface="Andalus" panose="02020603050405020304"/>
              </a:rPr>
              <a:t> </a:t>
            </a:r>
            <a:r>
              <a:rPr lang="en-US" sz="3000" dirty="0">
                <a:solidFill>
                  <a:srgbClr val="7030A0"/>
                </a:solidFill>
                <a:latin typeface="Bahnschrift Condensed" panose="020B0502040204020203" pitchFamily="34" charset="0"/>
                <a:cs typeface="Andalus" panose="02020603050405020304"/>
              </a:rPr>
              <a:t>–</a:t>
            </a:r>
            <a:r>
              <a:rPr lang="en-US" sz="3000" dirty="0" smtClean="0">
                <a:solidFill>
                  <a:schemeClr val="tx1"/>
                </a:solidFill>
                <a:latin typeface="Bahnschrift Condensed" panose="020B0502040204020203" pitchFamily="34" charset="0"/>
                <a:cs typeface="Andalus" panose="02020603050405020304"/>
              </a:rPr>
              <a:t> </a:t>
            </a:r>
            <a:r>
              <a:rPr lang="en-US" sz="3000" dirty="0" err="1" smtClean="0">
                <a:solidFill>
                  <a:schemeClr val="tx1"/>
                </a:solidFill>
                <a:latin typeface="Bahnschrift Condensed" panose="020B0502040204020203" pitchFamily="34" charset="0"/>
                <a:cs typeface="Andalus" panose="02020603050405020304"/>
              </a:rPr>
              <a:t>conhecimento</a:t>
            </a:r>
            <a:r>
              <a:rPr lang="en-US" sz="3000" dirty="0" smtClean="0">
                <a:solidFill>
                  <a:schemeClr val="tx1"/>
                </a:solidFill>
                <a:latin typeface="Bahnschrift Condensed" panose="020B0502040204020203" pitchFamily="34" charset="0"/>
                <a:cs typeface="Andalus" panose="02020603050405020304"/>
              </a:rPr>
              <a:t>.                          </a:t>
            </a:r>
            <a:r>
              <a:rPr lang="en-US" sz="3000" dirty="0">
                <a:solidFill>
                  <a:srgbClr val="7030A0"/>
                </a:solidFill>
                <a:latin typeface="Bahnschrift Condensed" panose="020B0502040204020203" pitchFamily="34" charset="0"/>
                <a:cs typeface="Andalus" panose="02020603050405020304"/>
              </a:rPr>
              <a:t>Anywhere – </a:t>
            </a:r>
            <a:r>
              <a:rPr lang="en-US" sz="3000" dirty="0" err="1" smtClean="0">
                <a:solidFill>
                  <a:schemeClr val="tx1"/>
                </a:solidFill>
                <a:latin typeface="Bahnschrift Condensed" panose="020B0502040204020203" pitchFamily="34" charset="0"/>
                <a:cs typeface="Andalus" panose="02020603050405020304"/>
              </a:rPr>
              <a:t>em</a:t>
            </a:r>
            <a:r>
              <a:rPr lang="en-US" sz="3000" dirty="0" smtClean="0">
                <a:solidFill>
                  <a:schemeClr val="tx1"/>
                </a:solidFill>
                <a:latin typeface="Bahnschrift Condensed" panose="020B0502040204020203" pitchFamily="34" charset="0"/>
                <a:cs typeface="Andalus" panose="02020603050405020304"/>
              </a:rPr>
              <a:t> </a:t>
            </a:r>
            <a:r>
              <a:rPr lang="en-US" sz="3000" dirty="0" err="1" smtClean="0">
                <a:solidFill>
                  <a:schemeClr val="tx1"/>
                </a:solidFill>
                <a:latin typeface="Bahnschrift Condensed" panose="020B0502040204020203" pitchFamily="34" charset="0"/>
                <a:cs typeface="Andalus" panose="02020603050405020304"/>
              </a:rPr>
              <a:t>qualquer</a:t>
            </a:r>
            <a:r>
              <a:rPr lang="en-US" sz="3000" dirty="0" smtClean="0">
                <a:solidFill>
                  <a:schemeClr val="tx1"/>
                </a:solidFill>
                <a:latin typeface="Bahnschrift Condensed" panose="020B0502040204020203" pitchFamily="34" charset="0"/>
                <a:cs typeface="Andalus" panose="02020603050405020304"/>
              </a:rPr>
              <a:t> </a:t>
            </a:r>
            <a:r>
              <a:rPr lang="en-US" sz="3000" dirty="0" err="1" smtClean="0">
                <a:solidFill>
                  <a:schemeClr val="tx1"/>
                </a:solidFill>
                <a:latin typeface="Bahnschrift Condensed" panose="020B0502040204020203" pitchFamily="34" charset="0"/>
                <a:cs typeface="Andalus" panose="02020603050405020304"/>
              </a:rPr>
              <a:t>lugar</a:t>
            </a:r>
            <a:endParaRPr lang="en-US" sz="3000" dirty="0" smtClean="0">
              <a:solidFill>
                <a:schemeClr val="tx1"/>
              </a:solidFill>
              <a:latin typeface="Bahnschrift Condensed" panose="020B0502040204020203" pitchFamily="34" charset="0"/>
              <a:cs typeface="Andalus" panose="02020603050405020304"/>
            </a:endParaRPr>
          </a:p>
          <a:p>
            <a:pPr marL="0" indent="0" algn="just" fontAlgn="base">
              <a:buNone/>
            </a:pPr>
            <a:r>
              <a:rPr lang="en-US" sz="3000" dirty="0">
                <a:solidFill>
                  <a:srgbClr val="7030A0"/>
                </a:solidFill>
                <a:latin typeface="Bahnschrift Condensed" panose="020B0502040204020203" pitchFamily="34" charset="0"/>
                <a:cs typeface="Andalus" panose="02020603050405020304"/>
              </a:rPr>
              <a:t>Enable – </a:t>
            </a:r>
            <a:r>
              <a:rPr lang="en-US" sz="3000" dirty="0" err="1" smtClean="0">
                <a:solidFill>
                  <a:schemeClr val="tx1"/>
                </a:solidFill>
                <a:latin typeface="Bahnschrift Condensed" panose="020B0502040204020203" pitchFamily="34" charset="0"/>
                <a:cs typeface="Andalus" panose="02020603050405020304"/>
              </a:rPr>
              <a:t>possibilitar</a:t>
            </a:r>
            <a:r>
              <a:rPr lang="en-US" sz="3000" dirty="0" smtClean="0">
                <a:solidFill>
                  <a:schemeClr val="tx1"/>
                </a:solidFill>
                <a:latin typeface="Bahnschrift Condensed" panose="020B0502040204020203" pitchFamily="34" charset="0"/>
                <a:cs typeface="Andalus" panose="02020603050405020304"/>
              </a:rPr>
              <a:t>, </a:t>
            </a:r>
            <a:r>
              <a:rPr lang="en-US" sz="3000" dirty="0" err="1" smtClean="0">
                <a:solidFill>
                  <a:schemeClr val="tx1"/>
                </a:solidFill>
                <a:latin typeface="Bahnschrift Condensed" panose="020B0502040204020203" pitchFamily="34" charset="0"/>
                <a:cs typeface="Andalus" panose="02020603050405020304"/>
              </a:rPr>
              <a:t>permitir</a:t>
            </a:r>
            <a:r>
              <a:rPr lang="en-US" sz="3000" dirty="0" smtClean="0">
                <a:solidFill>
                  <a:schemeClr val="tx1"/>
                </a:solidFill>
                <a:latin typeface="Bahnschrift Condensed" panose="020B0502040204020203" pitchFamily="34" charset="0"/>
                <a:cs typeface="Andalus" panose="02020603050405020304"/>
              </a:rPr>
              <a:t>.                     </a:t>
            </a:r>
            <a:r>
              <a:rPr lang="en-US" sz="3000" dirty="0">
                <a:solidFill>
                  <a:srgbClr val="7030A0"/>
                </a:solidFill>
                <a:latin typeface="Bahnschrift Condensed" panose="020B0502040204020203" pitchFamily="34" charset="0"/>
                <a:cs typeface="Andalus" panose="02020603050405020304"/>
              </a:rPr>
              <a:t>Allow – </a:t>
            </a:r>
            <a:r>
              <a:rPr lang="en-US" sz="3000" dirty="0" err="1" smtClean="0">
                <a:solidFill>
                  <a:schemeClr val="tx1"/>
                </a:solidFill>
                <a:latin typeface="Bahnschrift Condensed" panose="020B0502040204020203" pitchFamily="34" charset="0"/>
                <a:cs typeface="Andalus" panose="02020603050405020304"/>
              </a:rPr>
              <a:t>permitir</a:t>
            </a:r>
            <a:endParaRPr lang="en-US" sz="3000" dirty="0" smtClean="0">
              <a:solidFill>
                <a:schemeClr val="tx1"/>
              </a:solidFill>
              <a:latin typeface="Bahnschrift Condensed" panose="020B0502040204020203" pitchFamily="34" charset="0"/>
              <a:cs typeface="Andalus" panose="02020603050405020304"/>
            </a:endParaRPr>
          </a:p>
          <a:p>
            <a:pPr marL="0" indent="0" algn="just" fontAlgn="base">
              <a:buNone/>
            </a:pPr>
            <a:r>
              <a:rPr lang="en-US" sz="3000" dirty="0">
                <a:solidFill>
                  <a:srgbClr val="7030A0"/>
                </a:solidFill>
                <a:latin typeface="Bahnschrift Condensed" panose="020B0502040204020203" pitchFamily="34" charset="0"/>
                <a:cs typeface="Andalus" panose="02020603050405020304"/>
              </a:rPr>
              <a:t>Mobile </a:t>
            </a:r>
            <a:r>
              <a:rPr lang="en-US" sz="3000" dirty="0" smtClean="0">
                <a:solidFill>
                  <a:srgbClr val="7030A0"/>
                </a:solidFill>
                <a:latin typeface="Bahnschrift Condensed" panose="020B0502040204020203" pitchFamily="34" charset="0"/>
                <a:cs typeface="Andalus" panose="02020603050405020304"/>
              </a:rPr>
              <a:t>– </a:t>
            </a:r>
            <a:r>
              <a:rPr lang="en-US" sz="3000" dirty="0" err="1">
                <a:solidFill>
                  <a:schemeClr val="tx1"/>
                </a:solidFill>
                <a:latin typeface="Bahnschrift Condensed" panose="020B0502040204020203" pitchFamily="34" charset="0"/>
                <a:cs typeface="Andalus" panose="02020603050405020304"/>
              </a:rPr>
              <a:t>c</a:t>
            </a:r>
            <a:r>
              <a:rPr lang="en-US" sz="3000" dirty="0" err="1" smtClean="0">
                <a:solidFill>
                  <a:schemeClr val="tx1"/>
                </a:solidFill>
                <a:latin typeface="Bahnschrift Condensed" panose="020B0502040204020203" pitchFamily="34" charset="0"/>
                <a:cs typeface="Andalus" panose="02020603050405020304"/>
              </a:rPr>
              <a:t>elular</a:t>
            </a:r>
            <a:r>
              <a:rPr lang="en-US" sz="3000" dirty="0" smtClean="0">
                <a:solidFill>
                  <a:schemeClr val="tx1"/>
                </a:solidFill>
                <a:latin typeface="Bahnschrift Condensed" panose="020B0502040204020203" pitchFamily="34" charset="0"/>
                <a:cs typeface="Andalus" panose="02020603050405020304"/>
              </a:rPr>
              <a:t>                                                    </a:t>
            </a:r>
            <a:r>
              <a:rPr lang="en-US" sz="3000" dirty="0">
                <a:solidFill>
                  <a:srgbClr val="7030A0"/>
                </a:solidFill>
                <a:latin typeface="Bahnschrift Condensed" panose="020B0502040204020203" pitchFamily="34" charset="0"/>
                <a:cs typeface="Andalus" panose="02020603050405020304"/>
              </a:rPr>
              <a:t>Go on - </a:t>
            </a:r>
            <a:r>
              <a:rPr lang="en-US" sz="3000" dirty="0" err="1" smtClean="0">
                <a:solidFill>
                  <a:schemeClr val="tx1"/>
                </a:solidFill>
                <a:latin typeface="Bahnschrift Condensed" panose="020B0502040204020203" pitchFamily="34" charset="0"/>
                <a:cs typeface="Andalus" panose="02020603050405020304"/>
              </a:rPr>
              <a:t>continuar</a:t>
            </a:r>
            <a:endParaRPr lang="en-US" sz="3000" dirty="0">
              <a:solidFill>
                <a:schemeClr val="tx1"/>
              </a:solidFill>
              <a:latin typeface="Bahnschrift Condensed" panose="020B0502040204020203" pitchFamily="34" charset="0"/>
              <a:cs typeface="Andalus" panose="02020603050405020304"/>
            </a:endParaRPr>
          </a:p>
          <a:p>
            <a:pPr algn="just">
              <a:spcBef>
                <a:spcPts val="0"/>
              </a:spcBef>
            </a:pPr>
            <a:endParaRPr lang="en-US" sz="3000" dirty="0">
              <a:solidFill>
                <a:schemeClr val="tx1"/>
              </a:solidFill>
              <a:latin typeface="Bahnschrift Condensed" panose="020B0502040204020203" pitchFamily="34" charset="0"/>
              <a:cs typeface="Andalus" panose="02020603050405020304"/>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9" y="0"/>
            <a:ext cx="1821644" cy="2737594"/>
          </a:xfrm>
          <a:prstGeom prst="rect">
            <a:avLst/>
          </a:prstGeom>
        </p:spPr>
      </p:pic>
    </p:spTree>
    <p:extLst>
      <p:ext uri="{BB962C8B-B14F-4D97-AF65-F5344CB8AC3E}">
        <p14:creationId xmlns:p14="http://schemas.microsoft.com/office/powerpoint/2010/main" val="1930930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37" y="0"/>
            <a:ext cx="1416911" cy="1614713"/>
          </a:xfrm>
          <a:prstGeom prst="rect">
            <a:avLst/>
          </a:prstGeom>
        </p:spPr>
      </p:pic>
      <p:sp>
        <p:nvSpPr>
          <p:cNvPr id="5" name="Espaço Reservado para Conteúdo 2"/>
          <p:cNvSpPr txBox="1">
            <a:spLocks/>
          </p:cNvSpPr>
          <p:nvPr/>
        </p:nvSpPr>
        <p:spPr>
          <a:xfrm>
            <a:off x="1424064" y="842161"/>
            <a:ext cx="10767936" cy="56854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r>
              <a:rPr lang="en-US" sz="3200" dirty="0" smtClean="0">
                <a:solidFill>
                  <a:schemeClr val="tx1"/>
                </a:solidFill>
                <a:latin typeface="Bahnschrift Condensed" panose="020B0502040204020203" pitchFamily="34" charset="0"/>
                <a:cs typeface="Andalus" panose="02020603050405020304"/>
              </a:rPr>
              <a:t>At </a:t>
            </a:r>
            <a:r>
              <a:rPr lang="en-US" sz="3200" dirty="0">
                <a:solidFill>
                  <a:schemeClr val="tx1"/>
                </a:solidFill>
                <a:latin typeface="Bahnschrift Condensed" panose="020B0502040204020203" pitchFamily="34" charset="0"/>
                <a:cs typeface="Andalus" panose="02020603050405020304"/>
              </a:rPr>
              <a:t>its best, eLearning is a </a:t>
            </a:r>
            <a:r>
              <a:rPr lang="en-US" sz="3200" dirty="0">
                <a:solidFill>
                  <a:srgbClr val="7030A0"/>
                </a:solidFill>
                <a:latin typeface="Bahnschrift Condensed" panose="020B0502040204020203" pitchFamily="34" charset="0"/>
                <a:cs typeface="Andalus" panose="02020603050405020304"/>
              </a:rPr>
              <a:t>great</a:t>
            </a:r>
            <a:r>
              <a:rPr lang="en-US" sz="3200" dirty="0">
                <a:solidFill>
                  <a:schemeClr val="tx1"/>
                </a:solidFill>
                <a:latin typeface="Bahnschrift Condensed" panose="020B0502040204020203" pitchFamily="34" charset="0"/>
                <a:cs typeface="Andalus" panose="02020603050405020304"/>
              </a:rPr>
              <a:t> way for learners to learn at their own </a:t>
            </a:r>
            <a:r>
              <a:rPr lang="en-US" sz="3200" dirty="0">
                <a:solidFill>
                  <a:srgbClr val="7030A0"/>
                </a:solidFill>
                <a:latin typeface="Bahnschrift Condensed" panose="020B0502040204020203" pitchFamily="34" charset="0"/>
                <a:cs typeface="Andalus" panose="02020603050405020304"/>
              </a:rPr>
              <a:t>pace</a:t>
            </a:r>
            <a:r>
              <a:rPr lang="en-US" sz="3200" dirty="0">
                <a:solidFill>
                  <a:schemeClr val="tx1"/>
                </a:solidFill>
                <a:latin typeface="Bahnschrift Condensed" panose="020B0502040204020203" pitchFamily="34" charset="0"/>
                <a:cs typeface="Andalus" panose="02020603050405020304"/>
              </a:rPr>
              <a:t>, processing material without being </a:t>
            </a:r>
            <a:r>
              <a:rPr lang="en-US" sz="3200" dirty="0">
                <a:solidFill>
                  <a:srgbClr val="7030A0"/>
                </a:solidFill>
                <a:latin typeface="Bahnschrift Condensed" panose="020B0502040204020203" pitchFamily="34" charset="0"/>
                <a:cs typeface="Andalus" panose="02020603050405020304"/>
              </a:rPr>
              <a:t>held back </a:t>
            </a:r>
            <a:r>
              <a:rPr lang="en-US" sz="3200" dirty="0">
                <a:solidFill>
                  <a:schemeClr val="tx1"/>
                </a:solidFill>
                <a:latin typeface="Bahnschrift Condensed" panose="020B0502040204020203" pitchFamily="34" charset="0"/>
                <a:cs typeface="Andalus" panose="02020603050405020304"/>
              </a:rPr>
              <a:t>or </a:t>
            </a:r>
            <a:r>
              <a:rPr lang="en-US" sz="3200" dirty="0">
                <a:solidFill>
                  <a:srgbClr val="7030A0"/>
                </a:solidFill>
                <a:latin typeface="Bahnschrift Condensed" panose="020B0502040204020203" pitchFamily="34" charset="0"/>
                <a:cs typeface="Andalus" panose="02020603050405020304"/>
              </a:rPr>
              <a:t>hurried</a:t>
            </a:r>
            <a:r>
              <a:rPr lang="en-US" sz="3200" dirty="0">
                <a:solidFill>
                  <a:schemeClr val="tx1"/>
                </a:solidFill>
                <a:latin typeface="Bahnschrift Condensed" panose="020B0502040204020203" pitchFamily="34" charset="0"/>
                <a:cs typeface="Andalus" panose="02020603050405020304"/>
              </a:rPr>
              <a:t> by </a:t>
            </a:r>
            <a:r>
              <a:rPr lang="en-US" sz="3200" dirty="0">
                <a:solidFill>
                  <a:srgbClr val="7030A0"/>
                </a:solidFill>
                <a:latin typeface="Bahnschrift Condensed" panose="020B0502040204020203" pitchFamily="34" charset="0"/>
                <a:cs typeface="Andalus" panose="02020603050405020304"/>
              </a:rPr>
              <a:t>peers</a:t>
            </a:r>
            <a:r>
              <a:rPr lang="en-US" sz="3200" dirty="0">
                <a:solidFill>
                  <a:schemeClr val="tx1"/>
                </a:solidFill>
                <a:latin typeface="Bahnschrift Condensed" panose="020B0502040204020203" pitchFamily="34" charset="0"/>
                <a:cs typeface="Andalus" panose="02020603050405020304"/>
              </a:rPr>
              <a:t>. At its </a:t>
            </a:r>
            <a:r>
              <a:rPr lang="en-US" sz="3200" dirty="0">
                <a:solidFill>
                  <a:srgbClr val="7030A0"/>
                </a:solidFill>
                <a:latin typeface="Bahnschrift Condensed" panose="020B0502040204020203" pitchFamily="34" charset="0"/>
                <a:cs typeface="Andalus" panose="02020603050405020304"/>
              </a:rPr>
              <a:t>worst</a:t>
            </a:r>
            <a:r>
              <a:rPr lang="en-US" sz="3200" dirty="0">
                <a:solidFill>
                  <a:schemeClr val="tx1"/>
                </a:solidFill>
                <a:latin typeface="Bahnschrift Condensed" panose="020B0502040204020203" pitchFamily="34" charset="0"/>
                <a:cs typeface="Andalus" panose="02020603050405020304"/>
              </a:rPr>
              <a:t>, </a:t>
            </a:r>
            <a:r>
              <a:rPr lang="en-US" sz="3200" dirty="0">
                <a:solidFill>
                  <a:srgbClr val="7030A0"/>
                </a:solidFill>
                <a:latin typeface="Bahnschrift Condensed" panose="020B0502040204020203" pitchFamily="34" charset="0"/>
                <a:cs typeface="Andalus" panose="02020603050405020304"/>
              </a:rPr>
              <a:t>however</a:t>
            </a:r>
            <a:r>
              <a:rPr lang="en-US" sz="3200" dirty="0">
                <a:solidFill>
                  <a:schemeClr val="tx1"/>
                </a:solidFill>
                <a:latin typeface="Bahnschrift Condensed" panose="020B0502040204020203" pitchFamily="34" charset="0"/>
                <a:cs typeface="Andalus" panose="02020603050405020304"/>
              </a:rPr>
              <a:t>, eLearning can be torturous, with </a:t>
            </a:r>
            <a:r>
              <a:rPr lang="en-US" sz="3200" dirty="0">
                <a:solidFill>
                  <a:srgbClr val="7030A0"/>
                </a:solidFill>
                <a:latin typeface="Bahnschrift Condensed" panose="020B0502040204020203" pitchFamily="34" charset="0"/>
                <a:cs typeface="Andalus" panose="02020603050405020304"/>
              </a:rPr>
              <a:t>seemingly</a:t>
            </a:r>
            <a:r>
              <a:rPr lang="en-US" sz="3200" dirty="0">
                <a:solidFill>
                  <a:schemeClr val="tx1"/>
                </a:solidFill>
                <a:latin typeface="Bahnschrift Condensed" panose="020B0502040204020203" pitchFamily="34" charset="0"/>
                <a:cs typeface="Andalus" panose="02020603050405020304"/>
              </a:rPr>
              <a:t> </a:t>
            </a:r>
            <a:r>
              <a:rPr lang="en-US" sz="3200" dirty="0">
                <a:solidFill>
                  <a:srgbClr val="7030A0"/>
                </a:solidFill>
                <a:latin typeface="Bahnschrift Condensed" panose="020B0502040204020203" pitchFamily="34" charset="0"/>
                <a:cs typeface="Andalus" panose="02020603050405020304"/>
              </a:rPr>
              <a:t>endless</a:t>
            </a:r>
            <a:r>
              <a:rPr lang="en-US" sz="3200" dirty="0">
                <a:solidFill>
                  <a:schemeClr val="tx1"/>
                </a:solidFill>
                <a:latin typeface="Bahnschrift Condensed" panose="020B0502040204020203" pitchFamily="34" charset="0"/>
                <a:cs typeface="Andalus" panose="02020603050405020304"/>
              </a:rPr>
              <a:t> </a:t>
            </a:r>
            <a:r>
              <a:rPr lang="en-US" sz="3200" dirty="0" err="1">
                <a:solidFill>
                  <a:schemeClr val="tx1"/>
                </a:solidFill>
                <a:latin typeface="Bahnschrift Condensed" panose="020B0502040204020203" pitchFamily="34" charset="0"/>
                <a:cs typeface="Andalus" panose="02020603050405020304"/>
              </a:rPr>
              <a:t>PowerPoints</a:t>
            </a:r>
            <a:r>
              <a:rPr lang="en-US" sz="3200" dirty="0">
                <a:solidFill>
                  <a:schemeClr val="tx1"/>
                </a:solidFill>
                <a:latin typeface="Bahnschrift Condensed" panose="020B0502040204020203" pitchFamily="34" charset="0"/>
                <a:cs typeface="Andalus" panose="02020603050405020304"/>
              </a:rPr>
              <a:t> slides, that can make eLearning seem </a:t>
            </a:r>
            <a:r>
              <a:rPr lang="en-US" sz="3200" dirty="0">
                <a:solidFill>
                  <a:srgbClr val="7030A0"/>
                </a:solidFill>
                <a:latin typeface="Bahnschrift Condensed" panose="020B0502040204020203" pitchFamily="34" charset="0"/>
                <a:cs typeface="Andalus" panose="02020603050405020304"/>
              </a:rPr>
              <a:t>downright</a:t>
            </a:r>
            <a:r>
              <a:rPr lang="en-US" sz="3200" dirty="0">
                <a:solidFill>
                  <a:schemeClr val="tx1"/>
                </a:solidFill>
                <a:latin typeface="Bahnschrift Condensed" panose="020B0502040204020203" pitchFamily="34" charset="0"/>
                <a:cs typeface="Andalus" panose="02020603050405020304"/>
              </a:rPr>
              <a:t> </a:t>
            </a:r>
            <a:r>
              <a:rPr lang="en-US" sz="3200" dirty="0">
                <a:solidFill>
                  <a:srgbClr val="7030A0"/>
                </a:solidFill>
                <a:latin typeface="Bahnschrift Condensed" panose="020B0502040204020203" pitchFamily="34" charset="0"/>
                <a:cs typeface="Andalus" panose="02020603050405020304"/>
              </a:rPr>
              <a:t>ugly</a:t>
            </a:r>
            <a:r>
              <a:rPr lang="en-US" sz="3200" dirty="0">
                <a:solidFill>
                  <a:schemeClr val="tx1"/>
                </a:solidFill>
                <a:latin typeface="Bahnschrift Condensed" panose="020B0502040204020203" pitchFamily="34" charset="0"/>
                <a:cs typeface="Andalus" panose="02020603050405020304"/>
              </a:rPr>
              <a:t>. </a:t>
            </a:r>
            <a:endParaRPr lang="en-US" sz="3200" dirty="0" smtClean="0">
              <a:solidFill>
                <a:schemeClr val="tx1"/>
              </a:solidFill>
              <a:latin typeface="Bahnschrift Condensed" panose="020B0502040204020203" pitchFamily="34" charset="0"/>
              <a:cs typeface="Andalus" panose="02020603050405020304"/>
            </a:endParaRPr>
          </a:p>
          <a:p>
            <a:pPr marL="0" indent="0" algn="just" fontAlgn="base">
              <a:buNone/>
            </a:pPr>
            <a:r>
              <a:rPr lang="en-US" sz="3200" dirty="0">
                <a:solidFill>
                  <a:srgbClr val="7030A0"/>
                </a:solidFill>
                <a:latin typeface="Bahnschrift Condensed" panose="020B0502040204020203" pitchFamily="34" charset="0"/>
                <a:cs typeface="Andalus" panose="02020603050405020304"/>
              </a:rPr>
              <a:t>Great – </a:t>
            </a:r>
            <a:r>
              <a:rPr lang="en-US" sz="3200" dirty="0" err="1" smtClean="0">
                <a:solidFill>
                  <a:schemeClr val="tx1"/>
                </a:solidFill>
                <a:latin typeface="Bahnschrift Condensed" panose="020B0502040204020203" pitchFamily="34" charset="0"/>
                <a:cs typeface="Andalus" panose="02020603050405020304"/>
              </a:rPr>
              <a:t>ótimo</a:t>
            </a:r>
            <a:r>
              <a:rPr lang="en-US" sz="3200" dirty="0" smtClean="0">
                <a:solidFill>
                  <a:schemeClr val="tx1"/>
                </a:solidFill>
                <a:latin typeface="Bahnschrift Condensed" panose="020B0502040204020203" pitchFamily="34" charset="0"/>
                <a:cs typeface="Andalus" panose="02020603050405020304"/>
              </a:rPr>
              <a:t>                        </a:t>
            </a:r>
            <a:r>
              <a:rPr lang="en-US" sz="3200" dirty="0">
                <a:solidFill>
                  <a:srgbClr val="7030A0"/>
                </a:solidFill>
                <a:latin typeface="Bahnschrift Condensed" panose="020B0502040204020203" pitchFamily="34" charset="0"/>
                <a:cs typeface="Andalus" panose="02020603050405020304"/>
              </a:rPr>
              <a:t>Way – </a:t>
            </a:r>
            <a:r>
              <a:rPr lang="en-US" sz="3200" dirty="0" smtClean="0">
                <a:solidFill>
                  <a:schemeClr val="tx1"/>
                </a:solidFill>
                <a:latin typeface="Bahnschrift Condensed" panose="020B0502040204020203" pitchFamily="34" charset="0"/>
                <a:cs typeface="Andalus" panose="02020603050405020304"/>
              </a:rPr>
              <a:t>forma, </a:t>
            </a:r>
            <a:r>
              <a:rPr lang="en-US" sz="3200" dirty="0" err="1" smtClean="0">
                <a:solidFill>
                  <a:schemeClr val="tx1"/>
                </a:solidFill>
                <a:latin typeface="Bahnschrift Condensed" panose="020B0502040204020203" pitchFamily="34" charset="0"/>
                <a:cs typeface="Andalus" panose="02020603050405020304"/>
              </a:rPr>
              <a:t>jeito</a:t>
            </a:r>
            <a:r>
              <a:rPr lang="en-US" sz="3200" dirty="0" smtClean="0">
                <a:solidFill>
                  <a:schemeClr val="tx1"/>
                </a:solidFill>
                <a:latin typeface="Bahnschrift Condensed" panose="020B0502040204020203" pitchFamily="34" charset="0"/>
                <a:cs typeface="Andalus" panose="02020603050405020304"/>
              </a:rPr>
              <a:t>                </a:t>
            </a:r>
            <a:r>
              <a:rPr lang="en-US" sz="3200" dirty="0">
                <a:solidFill>
                  <a:srgbClr val="7030A0"/>
                </a:solidFill>
                <a:latin typeface="Bahnschrift Condensed" panose="020B0502040204020203" pitchFamily="34" charset="0"/>
                <a:cs typeface="Andalus" panose="02020603050405020304"/>
              </a:rPr>
              <a:t>Pace – </a:t>
            </a:r>
            <a:r>
              <a:rPr lang="en-US" sz="3200" dirty="0" err="1" smtClean="0">
                <a:solidFill>
                  <a:schemeClr val="tx1"/>
                </a:solidFill>
                <a:latin typeface="Bahnschrift Condensed" panose="020B0502040204020203" pitchFamily="34" charset="0"/>
                <a:cs typeface="Andalus" panose="02020603050405020304"/>
              </a:rPr>
              <a:t>rítimo</a:t>
            </a:r>
            <a:r>
              <a:rPr lang="en-US" sz="3200" dirty="0" smtClean="0">
                <a:solidFill>
                  <a:schemeClr val="tx1"/>
                </a:solidFill>
                <a:latin typeface="Bahnschrift Condensed" panose="020B0502040204020203" pitchFamily="34" charset="0"/>
                <a:cs typeface="Andalus" panose="02020603050405020304"/>
              </a:rPr>
              <a:t> </a:t>
            </a:r>
          </a:p>
          <a:p>
            <a:pPr marL="0" indent="0" algn="just" fontAlgn="base">
              <a:buNone/>
            </a:pPr>
            <a:r>
              <a:rPr lang="pt-BR" sz="3200" dirty="0" err="1">
                <a:solidFill>
                  <a:srgbClr val="7030A0"/>
                </a:solidFill>
                <a:latin typeface="Bahnschrift Condensed" panose="020B0502040204020203" pitchFamily="34" charset="0"/>
                <a:cs typeface="Andalus" panose="02020603050405020304"/>
              </a:rPr>
              <a:t>Held</a:t>
            </a:r>
            <a:r>
              <a:rPr lang="pt-BR" sz="3200" dirty="0">
                <a:solidFill>
                  <a:srgbClr val="7030A0"/>
                </a:solidFill>
                <a:latin typeface="Bahnschrift Condensed" panose="020B0502040204020203" pitchFamily="34" charset="0"/>
                <a:cs typeface="Andalus" panose="02020603050405020304"/>
              </a:rPr>
              <a:t> </a:t>
            </a:r>
            <a:r>
              <a:rPr lang="pt-BR" sz="3200" dirty="0" err="1">
                <a:solidFill>
                  <a:srgbClr val="7030A0"/>
                </a:solidFill>
                <a:latin typeface="Bahnschrift Condensed" panose="020B0502040204020203" pitchFamily="34" charset="0"/>
                <a:cs typeface="Andalus" panose="02020603050405020304"/>
              </a:rPr>
              <a:t>back</a:t>
            </a:r>
            <a:r>
              <a:rPr lang="pt-BR" sz="3200" dirty="0">
                <a:solidFill>
                  <a:srgbClr val="7030A0"/>
                </a:solidFill>
                <a:latin typeface="Bahnschrift Condensed" panose="020B0502040204020203" pitchFamily="34" charset="0"/>
                <a:cs typeface="Andalus" panose="02020603050405020304"/>
              </a:rPr>
              <a:t> – </a:t>
            </a:r>
            <a:r>
              <a:rPr lang="pt-BR" sz="3200" dirty="0" smtClean="0">
                <a:solidFill>
                  <a:schemeClr val="tx1"/>
                </a:solidFill>
                <a:latin typeface="Bahnschrift Condensed" panose="020B0502040204020203" pitchFamily="34" charset="0"/>
                <a:cs typeface="Andalus" panose="02020603050405020304"/>
              </a:rPr>
              <a:t>contido, restringido, tolhido                      </a:t>
            </a:r>
            <a:r>
              <a:rPr lang="pt-BR" sz="3200" dirty="0" err="1">
                <a:solidFill>
                  <a:srgbClr val="7030A0"/>
                </a:solidFill>
                <a:latin typeface="Bahnschrift Condensed" panose="020B0502040204020203" pitchFamily="34" charset="0"/>
                <a:cs typeface="Andalus" panose="02020603050405020304"/>
              </a:rPr>
              <a:t>Hurried</a:t>
            </a:r>
            <a:r>
              <a:rPr lang="pt-BR" sz="3200" dirty="0">
                <a:solidFill>
                  <a:srgbClr val="7030A0"/>
                </a:solidFill>
                <a:latin typeface="Bahnschrift Condensed" panose="020B0502040204020203" pitchFamily="34" charset="0"/>
                <a:cs typeface="Andalus" panose="02020603050405020304"/>
              </a:rPr>
              <a:t> – </a:t>
            </a:r>
            <a:r>
              <a:rPr lang="pt-BR" sz="3200" dirty="0" smtClean="0">
                <a:solidFill>
                  <a:schemeClr val="tx1"/>
                </a:solidFill>
                <a:latin typeface="Bahnschrift Condensed" panose="020B0502040204020203" pitchFamily="34" charset="0"/>
                <a:cs typeface="Andalus" panose="02020603050405020304"/>
              </a:rPr>
              <a:t>apressado</a:t>
            </a:r>
          </a:p>
          <a:p>
            <a:pPr marL="0" indent="0" algn="just" fontAlgn="base">
              <a:buNone/>
            </a:pPr>
            <a:r>
              <a:rPr lang="pt-BR" sz="3200" dirty="0" err="1">
                <a:solidFill>
                  <a:srgbClr val="7030A0"/>
                </a:solidFill>
                <a:latin typeface="Bahnschrift Condensed" panose="020B0502040204020203" pitchFamily="34" charset="0"/>
                <a:cs typeface="Andalus" panose="02020603050405020304"/>
              </a:rPr>
              <a:t>Peers</a:t>
            </a:r>
            <a:r>
              <a:rPr lang="pt-BR" sz="3200" dirty="0">
                <a:solidFill>
                  <a:srgbClr val="7030A0"/>
                </a:solidFill>
                <a:latin typeface="Bahnschrift Condensed" panose="020B0502040204020203" pitchFamily="34" charset="0"/>
                <a:cs typeface="Andalus" panose="02020603050405020304"/>
              </a:rPr>
              <a:t> – </a:t>
            </a:r>
            <a:r>
              <a:rPr lang="pt-BR" sz="3200" dirty="0" smtClean="0">
                <a:solidFill>
                  <a:schemeClr val="tx1"/>
                </a:solidFill>
                <a:latin typeface="Bahnschrift Condensed" panose="020B0502040204020203" pitchFamily="34" charset="0"/>
                <a:cs typeface="Andalus" panose="02020603050405020304"/>
              </a:rPr>
              <a:t>colegas                  </a:t>
            </a:r>
            <a:r>
              <a:rPr lang="pt-BR" sz="3200" dirty="0" err="1">
                <a:solidFill>
                  <a:srgbClr val="7030A0"/>
                </a:solidFill>
                <a:latin typeface="Bahnschrift Condensed" panose="020B0502040204020203" pitchFamily="34" charset="0"/>
                <a:cs typeface="Andalus" panose="02020603050405020304"/>
              </a:rPr>
              <a:t>Worst</a:t>
            </a:r>
            <a:r>
              <a:rPr lang="pt-BR" sz="3200" dirty="0">
                <a:solidFill>
                  <a:srgbClr val="7030A0"/>
                </a:solidFill>
                <a:latin typeface="Bahnschrift Condensed" panose="020B0502040204020203" pitchFamily="34" charset="0"/>
                <a:cs typeface="Andalus" panose="02020603050405020304"/>
              </a:rPr>
              <a:t> – </a:t>
            </a:r>
            <a:r>
              <a:rPr lang="pt-BR" sz="3200" dirty="0" smtClean="0">
                <a:solidFill>
                  <a:schemeClr val="tx1"/>
                </a:solidFill>
                <a:latin typeface="Bahnschrift Condensed" panose="020B0502040204020203" pitchFamily="34" charset="0"/>
                <a:cs typeface="Andalus" panose="02020603050405020304"/>
              </a:rPr>
              <a:t>pior                              </a:t>
            </a:r>
            <a:r>
              <a:rPr lang="pt-BR" sz="3200" dirty="0" err="1">
                <a:solidFill>
                  <a:srgbClr val="7030A0"/>
                </a:solidFill>
                <a:latin typeface="Bahnschrift Condensed" panose="020B0502040204020203" pitchFamily="34" charset="0"/>
                <a:cs typeface="Andalus" panose="02020603050405020304"/>
              </a:rPr>
              <a:t>However</a:t>
            </a:r>
            <a:r>
              <a:rPr lang="pt-BR" sz="3200" dirty="0">
                <a:solidFill>
                  <a:srgbClr val="7030A0"/>
                </a:solidFill>
                <a:latin typeface="Bahnschrift Condensed" panose="020B0502040204020203" pitchFamily="34" charset="0"/>
                <a:cs typeface="Andalus" panose="02020603050405020304"/>
              </a:rPr>
              <a:t> – </a:t>
            </a:r>
            <a:r>
              <a:rPr lang="pt-BR" sz="3200" dirty="0" smtClean="0">
                <a:solidFill>
                  <a:schemeClr val="tx1"/>
                </a:solidFill>
                <a:latin typeface="Bahnschrift Condensed" panose="020B0502040204020203" pitchFamily="34" charset="0"/>
                <a:cs typeface="Andalus" panose="02020603050405020304"/>
              </a:rPr>
              <a:t>contudo</a:t>
            </a:r>
          </a:p>
          <a:p>
            <a:pPr marL="0" indent="0" algn="just" fontAlgn="base">
              <a:buNone/>
            </a:pPr>
            <a:r>
              <a:rPr lang="pt-BR" sz="3200" dirty="0" err="1">
                <a:solidFill>
                  <a:srgbClr val="7030A0"/>
                </a:solidFill>
                <a:latin typeface="Bahnschrift Condensed" panose="020B0502040204020203" pitchFamily="34" charset="0"/>
                <a:cs typeface="Andalus" panose="02020603050405020304"/>
              </a:rPr>
              <a:t>Seemingly</a:t>
            </a:r>
            <a:r>
              <a:rPr lang="pt-BR" sz="3200" dirty="0">
                <a:solidFill>
                  <a:srgbClr val="7030A0"/>
                </a:solidFill>
                <a:latin typeface="Bahnschrift Condensed" panose="020B0502040204020203" pitchFamily="34" charset="0"/>
                <a:cs typeface="Andalus" panose="02020603050405020304"/>
              </a:rPr>
              <a:t> – </a:t>
            </a:r>
            <a:r>
              <a:rPr lang="pt-BR" sz="3200" dirty="0" smtClean="0">
                <a:solidFill>
                  <a:schemeClr val="tx1"/>
                </a:solidFill>
                <a:latin typeface="Bahnschrift Condensed" panose="020B0502040204020203" pitchFamily="34" charset="0"/>
                <a:cs typeface="Andalus" panose="02020603050405020304"/>
              </a:rPr>
              <a:t>aparentemente    </a:t>
            </a:r>
            <a:r>
              <a:rPr lang="pt-BR" sz="3200" dirty="0" err="1">
                <a:solidFill>
                  <a:srgbClr val="7030A0"/>
                </a:solidFill>
                <a:latin typeface="Bahnschrift Condensed" panose="020B0502040204020203" pitchFamily="34" charset="0"/>
                <a:cs typeface="Andalus" panose="02020603050405020304"/>
              </a:rPr>
              <a:t>Endless</a:t>
            </a:r>
            <a:r>
              <a:rPr lang="pt-BR" sz="3200" dirty="0">
                <a:solidFill>
                  <a:srgbClr val="7030A0"/>
                </a:solidFill>
                <a:latin typeface="Bahnschrift Condensed" panose="020B0502040204020203" pitchFamily="34" charset="0"/>
                <a:cs typeface="Andalus" panose="02020603050405020304"/>
              </a:rPr>
              <a:t> – </a:t>
            </a:r>
            <a:r>
              <a:rPr lang="pt-BR" sz="3200" dirty="0" smtClean="0">
                <a:solidFill>
                  <a:schemeClr val="tx1"/>
                </a:solidFill>
                <a:latin typeface="Bahnschrift Condensed" panose="020B0502040204020203" pitchFamily="34" charset="0"/>
                <a:cs typeface="Andalus" panose="02020603050405020304"/>
              </a:rPr>
              <a:t>sem fim   </a:t>
            </a:r>
            <a:r>
              <a:rPr lang="pt-BR" sz="3200" dirty="0" err="1">
                <a:solidFill>
                  <a:srgbClr val="7030A0"/>
                </a:solidFill>
                <a:latin typeface="Bahnschrift Condensed" panose="020B0502040204020203" pitchFamily="34" charset="0"/>
                <a:cs typeface="Andalus" panose="02020603050405020304"/>
              </a:rPr>
              <a:t>Downright</a:t>
            </a:r>
            <a:r>
              <a:rPr lang="pt-BR" sz="3200" dirty="0">
                <a:solidFill>
                  <a:srgbClr val="7030A0"/>
                </a:solidFill>
                <a:latin typeface="Bahnschrift Condensed" panose="020B0502040204020203" pitchFamily="34" charset="0"/>
                <a:cs typeface="Andalus" panose="02020603050405020304"/>
              </a:rPr>
              <a:t> – </a:t>
            </a:r>
            <a:r>
              <a:rPr lang="pt-BR" sz="3200" dirty="0" smtClean="0">
                <a:solidFill>
                  <a:schemeClr val="tx1"/>
                </a:solidFill>
                <a:latin typeface="Bahnschrift Condensed" panose="020B0502040204020203" pitchFamily="34" charset="0"/>
                <a:cs typeface="Andalus" panose="02020603050405020304"/>
              </a:rPr>
              <a:t>completamente</a:t>
            </a:r>
          </a:p>
          <a:p>
            <a:pPr marL="0" indent="0" algn="just" fontAlgn="base">
              <a:buNone/>
            </a:pPr>
            <a:r>
              <a:rPr lang="pt-BR" sz="3200" dirty="0" err="1">
                <a:solidFill>
                  <a:srgbClr val="7030A0"/>
                </a:solidFill>
                <a:latin typeface="Bahnschrift Condensed" panose="020B0502040204020203" pitchFamily="34" charset="0"/>
                <a:cs typeface="Andalus" panose="02020603050405020304"/>
              </a:rPr>
              <a:t>Ugly</a:t>
            </a:r>
            <a:r>
              <a:rPr lang="pt-BR" sz="3200" dirty="0">
                <a:solidFill>
                  <a:srgbClr val="7030A0"/>
                </a:solidFill>
                <a:latin typeface="Bahnschrift Condensed" panose="020B0502040204020203" pitchFamily="34" charset="0"/>
                <a:cs typeface="Andalus" panose="02020603050405020304"/>
              </a:rPr>
              <a:t> – </a:t>
            </a:r>
            <a:r>
              <a:rPr lang="pt-BR" sz="3200" dirty="0" smtClean="0">
                <a:solidFill>
                  <a:schemeClr val="tx1"/>
                </a:solidFill>
                <a:latin typeface="Bahnschrift Condensed" panose="020B0502040204020203" pitchFamily="34" charset="0"/>
                <a:cs typeface="Andalus" panose="02020603050405020304"/>
              </a:rPr>
              <a:t>feio/a</a:t>
            </a:r>
            <a:endParaRPr lang="pt-BR" sz="3200" dirty="0">
              <a:solidFill>
                <a:schemeClr val="tx1"/>
              </a:solidFill>
              <a:latin typeface="Bahnschrift Condensed" panose="020B0502040204020203" pitchFamily="34" charset="0"/>
              <a:cs typeface="Andalus" panose="02020603050405020304"/>
            </a:endParaRPr>
          </a:p>
          <a:p>
            <a:pPr marL="0" indent="0" algn="r">
              <a:buNone/>
            </a:pPr>
            <a:r>
              <a:rPr lang="pt-BR" sz="3200" dirty="0" smtClean="0">
                <a:latin typeface="Bahnschrift Condensed" panose="020B0502040204020203" pitchFamily="34" charset="0"/>
                <a:cs typeface="Andalus" panose="02020603050405020304"/>
                <a:hlinkClick r:id="rId3"/>
              </a:rPr>
              <a:t>https</a:t>
            </a:r>
            <a:r>
              <a:rPr lang="pt-BR" sz="3200" dirty="0">
                <a:latin typeface="Bahnschrift Condensed" panose="020B0502040204020203" pitchFamily="34" charset="0"/>
                <a:cs typeface="Andalus" panose="02020603050405020304"/>
                <a:hlinkClick r:id="rId3"/>
              </a:rPr>
              <a:t>://www.kdplatform.com/elearning-good-bad-ugly</a:t>
            </a:r>
            <a:r>
              <a:rPr lang="pt-BR" sz="3200" dirty="0" smtClean="0">
                <a:latin typeface="Bahnschrift Condensed" panose="020B0502040204020203" pitchFamily="34" charset="0"/>
                <a:cs typeface="Andalus" panose="02020603050405020304"/>
                <a:hlinkClick r:id="rId3"/>
              </a:rPr>
              <a:t>/</a:t>
            </a:r>
            <a:r>
              <a:rPr lang="pt-BR" sz="3200" dirty="0" smtClean="0">
                <a:latin typeface="Bahnschrift Condensed" panose="020B0502040204020203" pitchFamily="34" charset="0"/>
                <a:cs typeface="Andalus" panose="02020603050405020304"/>
              </a:rPr>
              <a:t>  </a:t>
            </a:r>
            <a:endParaRPr lang="en-US" sz="3200" dirty="0">
              <a:solidFill>
                <a:schemeClr val="tx1"/>
              </a:solidFill>
              <a:latin typeface="Bahnschrift Condensed" panose="020B0502040204020203" pitchFamily="34" charset="0"/>
              <a:cs typeface="Andalus" panose="02020603050405020304"/>
            </a:endParaRPr>
          </a:p>
        </p:txBody>
      </p:sp>
      <p:sp>
        <p:nvSpPr>
          <p:cNvPr id="6" name="Título 1"/>
          <p:cNvSpPr txBox="1">
            <a:spLocks/>
          </p:cNvSpPr>
          <p:nvPr/>
        </p:nvSpPr>
        <p:spPr>
          <a:xfrm>
            <a:off x="5201586" y="0"/>
            <a:ext cx="2803160" cy="8421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b="1" dirty="0" err="1" smtClean="0">
                <a:solidFill>
                  <a:srgbClr val="FF0000"/>
                </a:solidFill>
                <a:effectLst>
                  <a:outerShdw blurRad="38100" dist="38100" dir="2700000" algn="tl">
                    <a:srgbClr val="000000">
                      <a:alpha val="43137"/>
                    </a:srgbClr>
                  </a:outerShdw>
                </a:effectLst>
              </a:rPr>
              <a:t>eLearning</a:t>
            </a:r>
            <a:endParaRPr lang="pt-BR"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0364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3133441" y="-1"/>
            <a:ext cx="5459359" cy="959421"/>
          </a:xfrm>
          <a:prstGeom prst="rect">
            <a:avLst/>
          </a:prstGeom>
        </p:spPr>
      </p:pic>
      <p:pic>
        <p:nvPicPr>
          <p:cNvPr id="7" name="Imagem 6"/>
          <p:cNvPicPr>
            <a:picLocks noChangeAspect="1"/>
          </p:cNvPicPr>
          <p:nvPr/>
        </p:nvPicPr>
        <p:blipFill>
          <a:blip r:embed="rId3"/>
          <a:stretch>
            <a:fillRect/>
          </a:stretch>
        </p:blipFill>
        <p:spPr>
          <a:xfrm>
            <a:off x="-1" y="1130227"/>
            <a:ext cx="6266885" cy="5727773"/>
          </a:xfrm>
          <a:prstGeom prst="rect">
            <a:avLst/>
          </a:prstGeom>
        </p:spPr>
      </p:pic>
      <p:pic>
        <p:nvPicPr>
          <p:cNvPr id="8" name="Imagem 7"/>
          <p:cNvPicPr>
            <a:picLocks noChangeAspect="1"/>
          </p:cNvPicPr>
          <p:nvPr/>
        </p:nvPicPr>
        <p:blipFill>
          <a:blip r:embed="rId4"/>
          <a:stretch>
            <a:fillRect/>
          </a:stretch>
        </p:blipFill>
        <p:spPr>
          <a:xfrm>
            <a:off x="6266885" y="1076325"/>
            <a:ext cx="5925116" cy="5781675"/>
          </a:xfrm>
          <a:prstGeom prst="rect">
            <a:avLst/>
          </a:prstGeom>
        </p:spPr>
      </p:pic>
      <p:pic>
        <p:nvPicPr>
          <p:cNvPr id="9" name="Imagem 8"/>
          <p:cNvPicPr>
            <a:picLocks noChangeAspect="1"/>
          </p:cNvPicPr>
          <p:nvPr/>
        </p:nvPicPr>
        <p:blipFill>
          <a:blip r:embed="rId5"/>
          <a:stretch>
            <a:fillRect/>
          </a:stretch>
        </p:blipFill>
        <p:spPr>
          <a:xfrm>
            <a:off x="8801827" y="-1"/>
            <a:ext cx="3390174" cy="1076326"/>
          </a:xfrm>
          <a:prstGeom prst="rect">
            <a:avLst/>
          </a:prstGeom>
        </p:spPr>
      </p:pic>
      <p:pic>
        <p:nvPicPr>
          <p:cNvPr id="10" name="Imagem 9"/>
          <p:cNvPicPr>
            <a:picLocks noChangeAspect="1"/>
          </p:cNvPicPr>
          <p:nvPr/>
        </p:nvPicPr>
        <p:blipFill>
          <a:blip r:embed="rId6"/>
          <a:stretch>
            <a:fillRect/>
          </a:stretch>
        </p:blipFill>
        <p:spPr>
          <a:xfrm>
            <a:off x="295356" y="5145242"/>
            <a:ext cx="2412893" cy="1041729"/>
          </a:xfrm>
          <a:prstGeom prst="rect">
            <a:avLst/>
          </a:prstGeom>
        </p:spPr>
      </p:pic>
      <p:sp>
        <p:nvSpPr>
          <p:cNvPr id="11" name="Retângulo 10"/>
          <p:cNvSpPr/>
          <p:nvPr/>
        </p:nvSpPr>
        <p:spPr>
          <a:xfrm>
            <a:off x="170884" y="-1"/>
            <a:ext cx="2962557" cy="784830"/>
          </a:xfrm>
          <a:prstGeom prst="rect">
            <a:avLst/>
          </a:prstGeom>
        </p:spPr>
        <p:txBody>
          <a:bodyPr wrap="square">
            <a:spAutoFit/>
          </a:bodyPr>
          <a:lstStyle/>
          <a:p>
            <a:r>
              <a:rPr lang="pt-BR" sz="1500" dirty="0" smtClean="0">
                <a:hlinkClick r:id="rId7"/>
              </a:rPr>
              <a:t>https://www.shiftelearning.com/blog/difference-between-elearning-and-mlearning</a:t>
            </a:r>
            <a:r>
              <a:rPr lang="pt-BR" sz="1500" dirty="0" smtClean="0"/>
              <a:t> </a:t>
            </a:r>
          </a:p>
        </p:txBody>
      </p:sp>
    </p:spTree>
    <p:extLst>
      <p:ext uri="{BB962C8B-B14F-4D97-AF65-F5344CB8AC3E}">
        <p14:creationId xmlns:p14="http://schemas.microsoft.com/office/powerpoint/2010/main" val="1257167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4160" y="772552"/>
            <a:ext cx="8878777" cy="842161"/>
          </a:xfrm>
        </p:spPr>
        <p:txBody>
          <a:bodyPr>
            <a:normAutofit/>
          </a:bodyPr>
          <a:lstStyle/>
          <a:p>
            <a:r>
              <a:rPr lang="pt-BR" sz="4000" b="1" dirty="0" err="1" smtClean="0">
                <a:effectLst>
                  <a:outerShdw blurRad="38100" dist="38100" dir="2700000" algn="tl">
                    <a:srgbClr val="000000">
                      <a:alpha val="43137"/>
                    </a:srgbClr>
                  </a:outerShdw>
                </a:effectLst>
              </a:rPr>
              <a:t>How</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you</a:t>
            </a:r>
            <a:r>
              <a:rPr lang="pt-BR" sz="4000" b="1" dirty="0" smtClean="0">
                <a:effectLst>
                  <a:outerShdw blurRad="38100" dist="38100" dir="2700000" algn="tl">
                    <a:srgbClr val="000000">
                      <a:alpha val="43137"/>
                    </a:srgbClr>
                  </a:outerShdw>
                </a:effectLst>
              </a:rPr>
              <a:t> </a:t>
            </a:r>
            <a:r>
              <a:rPr lang="pt-BR" sz="4000" b="1" dirty="0" err="1" smtClean="0">
                <a:solidFill>
                  <a:srgbClr val="FF0000"/>
                </a:solidFill>
                <a:effectLst>
                  <a:outerShdw blurRad="38100" dist="38100" dir="2700000" algn="tl">
                    <a:srgbClr val="000000">
                      <a:alpha val="43137"/>
                    </a:srgbClr>
                  </a:outerShdw>
                </a:effectLst>
              </a:rPr>
              <a:t>usually</a:t>
            </a:r>
            <a:r>
              <a:rPr lang="pt-BR" sz="4000" b="1" dirty="0" smtClean="0">
                <a:solidFill>
                  <a:srgbClr val="FF0000"/>
                </a:solidFill>
                <a:effectLst>
                  <a:outerShdw blurRad="38100" dist="38100" dir="2700000" algn="tl">
                    <a:srgbClr val="000000">
                      <a:alpha val="43137"/>
                    </a:srgbClr>
                  </a:outerShdw>
                </a:effectLst>
              </a:rPr>
              <a:t> </a:t>
            </a:r>
            <a:r>
              <a:rPr lang="pt-BR" sz="4000" b="1" dirty="0" err="1" smtClean="0">
                <a:solidFill>
                  <a:srgbClr val="FF0000"/>
                </a:solidFill>
                <a:effectLst>
                  <a:outerShdw blurRad="38100" dist="38100" dir="2700000" algn="tl">
                    <a:srgbClr val="000000">
                      <a:alpha val="43137"/>
                    </a:srgbClr>
                  </a:outerShdw>
                </a:effectLst>
              </a:rPr>
              <a:t>choose</a:t>
            </a:r>
            <a:r>
              <a:rPr lang="pt-BR" sz="4000" b="1" dirty="0" smtClean="0">
                <a:solidFill>
                  <a:srgbClr val="FF0000"/>
                </a:solidFill>
                <a:effectLst>
                  <a:outerShdw blurRad="38100" dist="38100" dir="2700000" algn="tl">
                    <a:srgbClr val="000000">
                      <a:alpha val="43137"/>
                    </a:srgbClr>
                  </a:outerShdw>
                </a:effectLst>
              </a:rPr>
              <a:t> </a:t>
            </a:r>
            <a:r>
              <a:rPr lang="pt-BR" sz="4000" b="1" dirty="0" smtClean="0">
                <a:effectLst>
                  <a:outerShdw blurRad="38100" dist="38100" dir="2700000" algn="tl">
                    <a:srgbClr val="000000">
                      <a:alpha val="43137"/>
                    </a:srgbClr>
                  </a:outerShdw>
                </a:effectLst>
              </a:rPr>
              <a:t>a site...</a:t>
            </a:r>
            <a:endParaRPr lang="pt-BR" sz="4000" b="1"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37" y="0"/>
            <a:ext cx="1416911" cy="1614713"/>
          </a:xfrm>
          <a:prstGeom prst="rect">
            <a:avLst/>
          </a:prstGeom>
        </p:spPr>
      </p:pic>
      <p:sp>
        <p:nvSpPr>
          <p:cNvPr id="6" name="Espaço Reservado para Conteúdo 2"/>
          <p:cNvSpPr>
            <a:spLocks noGrp="1"/>
          </p:cNvSpPr>
          <p:nvPr>
            <p:ph idx="1"/>
          </p:nvPr>
        </p:nvSpPr>
        <p:spPr>
          <a:xfrm>
            <a:off x="1884160" y="2193027"/>
            <a:ext cx="6011055" cy="4057872"/>
          </a:xfrm>
        </p:spPr>
        <p:txBody>
          <a:bodyPr>
            <a:normAutofit/>
          </a:bodyPr>
          <a:lstStyle/>
          <a:p>
            <a:pPr>
              <a:buFont typeface="Wingdings" panose="05000000000000000000" pitchFamily="2" charset="2"/>
              <a:buChar char="ü"/>
            </a:pPr>
            <a:r>
              <a:rPr lang="pt-BR" sz="3200" b="1" dirty="0" smtClean="0">
                <a:solidFill>
                  <a:srgbClr val="7030A0"/>
                </a:solidFill>
              </a:rPr>
              <a:t>Google;</a:t>
            </a:r>
          </a:p>
          <a:p>
            <a:pPr>
              <a:buFont typeface="Wingdings" panose="05000000000000000000" pitchFamily="2" charset="2"/>
              <a:buChar char="ü"/>
            </a:pPr>
            <a:r>
              <a:rPr lang="pt-BR" sz="3200" b="1" dirty="0" smtClean="0">
                <a:solidFill>
                  <a:srgbClr val="7030A0"/>
                </a:solidFill>
              </a:rPr>
              <a:t>Layout;</a:t>
            </a:r>
          </a:p>
          <a:p>
            <a:pPr>
              <a:buFont typeface="Wingdings" panose="05000000000000000000" pitchFamily="2" charset="2"/>
              <a:buChar char="ü"/>
            </a:pPr>
            <a:r>
              <a:rPr lang="pt-BR" sz="3200" b="1" dirty="0" err="1" smtClean="0">
                <a:solidFill>
                  <a:srgbClr val="7030A0"/>
                </a:solidFill>
              </a:rPr>
              <a:t>Friends</a:t>
            </a:r>
            <a:r>
              <a:rPr lang="pt-BR" sz="3200" b="1" dirty="0" smtClean="0">
                <a:solidFill>
                  <a:srgbClr val="7030A0"/>
                </a:solidFill>
              </a:rPr>
              <a:t>/</a:t>
            </a:r>
            <a:r>
              <a:rPr lang="pt-BR" sz="3200" b="1" dirty="0" err="1" smtClean="0">
                <a:solidFill>
                  <a:srgbClr val="7030A0"/>
                </a:solidFill>
              </a:rPr>
              <a:t>Teacher</a:t>
            </a:r>
            <a:r>
              <a:rPr lang="pt-BR" sz="3200" b="1" dirty="0" smtClean="0">
                <a:solidFill>
                  <a:srgbClr val="7030A0"/>
                </a:solidFill>
              </a:rPr>
              <a:t> </a:t>
            </a:r>
            <a:r>
              <a:rPr lang="pt-BR" sz="3200" b="1" dirty="0" err="1" smtClean="0">
                <a:solidFill>
                  <a:srgbClr val="7030A0"/>
                </a:solidFill>
              </a:rPr>
              <a:t>indication</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Apps</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Likes</a:t>
            </a:r>
            <a:r>
              <a:rPr lang="pt-BR" sz="3200" b="1" dirty="0" smtClean="0">
                <a:solidFill>
                  <a:srgbClr val="7030A0"/>
                </a:solidFill>
              </a:rPr>
              <a:t>.</a:t>
            </a:r>
          </a:p>
          <a:p>
            <a:pPr marL="0" indent="0">
              <a:buNone/>
            </a:pP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a:buFont typeface="Wingdings" panose="05000000000000000000" pitchFamily="2" charset="2"/>
              <a:buChar char="ü"/>
            </a:pPr>
            <a:endParaRPr lang="pt-BR" sz="3200" b="1" dirty="0">
              <a:solidFill>
                <a:srgbClr val="7030A0"/>
              </a:solidFill>
            </a:endParaRPr>
          </a:p>
        </p:txBody>
      </p:sp>
    </p:spTree>
    <p:extLst>
      <p:ext uri="{BB962C8B-B14F-4D97-AF65-F5344CB8AC3E}">
        <p14:creationId xmlns:p14="http://schemas.microsoft.com/office/powerpoint/2010/main" val="3745479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4160" y="772552"/>
            <a:ext cx="9238541" cy="1011278"/>
          </a:xfrm>
        </p:spPr>
        <p:txBody>
          <a:bodyPr>
            <a:normAutofit/>
          </a:bodyPr>
          <a:lstStyle/>
          <a:p>
            <a:r>
              <a:rPr lang="pt-BR" sz="4000" b="1" dirty="0" err="1" smtClean="0">
                <a:effectLst>
                  <a:outerShdw blurRad="38100" dist="38100" dir="2700000" algn="tl">
                    <a:srgbClr val="000000">
                      <a:alpha val="43137"/>
                    </a:srgbClr>
                  </a:outerShdw>
                </a:effectLst>
              </a:rPr>
              <a:t>How</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you</a:t>
            </a:r>
            <a:r>
              <a:rPr lang="pt-BR" sz="4000" b="1" dirty="0" smtClean="0">
                <a:effectLst>
                  <a:outerShdw blurRad="38100" dist="38100" dir="2700000" algn="tl">
                    <a:srgbClr val="000000">
                      <a:alpha val="43137"/>
                    </a:srgbClr>
                  </a:outerShdw>
                </a:effectLst>
              </a:rPr>
              <a:t> </a:t>
            </a:r>
            <a:r>
              <a:rPr lang="pt-BR" sz="4000" b="1" dirty="0" err="1" smtClean="0">
                <a:solidFill>
                  <a:srgbClr val="FF0000"/>
                </a:solidFill>
                <a:effectLst>
                  <a:outerShdw blurRad="38100" dist="38100" dir="2700000" algn="tl">
                    <a:srgbClr val="000000">
                      <a:alpha val="43137"/>
                    </a:srgbClr>
                  </a:outerShdw>
                </a:effectLst>
              </a:rPr>
              <a:t>should</a:t>
            </a:r>
            <a:r>
              <a:rPr lang="pt-BR" sz="4000" b="1" dirty="0" smtClean="0">
                <a:solidFill>
                  <a:srgbClr val="FF0000"/>
                </a:solidFill>
                <a:effectLst>
                  <a:outerShdw blurRad="38100" dist="38100" dir="2700000" algn="tl">
                    <a:srgbClr val="000000">
                      <a:alpha val="43137"/>
                    </a:srgbClr>
                  </a:outerShdw>
                </a:effectLst>
              </a:rPr>
              <a:t> </a:t>
            </a:r>
            <a:r>
              <a:rPr lang="pt-BR" sz="4000" b="1" dirty="0" err="1" smtClean="0">
                <a:solidFill>
                  <a:srgbClr val="FF0000"/>
                </a:solidFill>
                <a:effectLst>
                  <a:outerShdw blurRad="38100" dist="38100" dir="2700000" algn="tl">
                    <a:srgbClr val="000000">
                      <a:alpha val="43137"/>
                    </a:srgbClr>
                  </a:outerShdw>
                </a:effectLst>
              </a:rPr>
              <a:t>choose</a:t>
            </a:r>
            <a:r>
              <a:rPr lang="pt-BR" sz="4000" b="1" dirty="0" smtClean="0">
                <a:solidFill>
                  <a:srgbClr val="FF0000"/>
                </a:solidFill>
                <a:effectLst>
                  <a:outerShdw blurRad="38100" dist="38100" dir="2700000" algn="tl">
                    <a:srgbClr val="000000">
                      <a:alpha val="43137"/>
                    </a:srgbClr>
                  </a:outerShdw>
                </a:effectLst>
              </a:rPr>
              <a:t> </a:t>
            </a:r>
            <a:r>
              <a:rPr lang="pt-BR" sz="4000" b="1" dirty="0" smtClean="0">
                <a:effectLst>
                  <a:outerShdw blurRad="38100" dist="38100" dir="2700000" algn="tl">
                    <a:srgbClr val="000000">
                      <a:alpha val="43137"/>
                    </a:srgbClr>
                  </a:outerShdw>
                </a:effectLst>
              </a:rPr>
              <a:t>a site?</a:t>
            </a:r>
            <a:endParaRPr lang="pt-BR" sz="4000" b="1"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37" y="0"/>
            <a:ext cx="1416911" cy="1614713"/>
          </a:xfrm>
          <a:prstGeom prst="rect">
            <a:avLst/>
          </a:prstGeom>
        </p:spPr>
      </p:pic>
      <p:sp>
        <p:nvSpPr>
          <p:cNvPr id="6" name="Espaço Reservado para Conteúdo 2"/>
          <p:cNvSpPr>
            <a:spLocks noGrp="1"/>
          </p:cNvSpPr>
          <p:nvPr>
            <p:ph idx="1"/>
          </p:nvPr>
        </p:nvSpPr>
        <p:spPr>
          <a:xfrm>
            <a:off x="1884161" y="1783830"/>
            <a:ext cx="4306778" cy="4377127"/>
          </a:xfrm>
        </p:spPr>
        <p:txBody>
          <a:bodyPr>
            <a:normAutofit/>
          </a:bodyPr>
          <a:lstStyle/>
          <a:p>
            <a:pPr>
              <a:buFont typeface="Wingdings" panose="05000000000000000000" pitchFamily="2" charset="2"/>
              <a:buChar char="ü"/>
            </a:pPr>
            <a:r>
              <a:rPr lang="pt-BR" sz="3200" b="1" dirty="0" err="1" smtClean="0">
                <a:solidFill>
                  <a:srgbClr val="FF0000"/>
                </a:solidFill>
              </a:rPr>
              <a:t>Content</a:t>
            </a:r>
            <a:r>
              <a:rPr lang="pt-BR" sz="3200" b="1" dirty="0" smtClean="0">
                <a:solidFill>
                  <a:srgbClr val="FF0000"/>
                </a:solidFill>
              </a:rPr>
              <a:t>:</a:t>
            </a:r>
          </a:p>
          <a:p>
            <a:pPr>
              <a:buFont typeface="Wingdings" panose="05000000000000000000" pitchFamily="2" charset="2"/>
              <a:buChar char="ü"/>
            </a:pPr>
            <a:r>
              <a:rPr lang="pt-BR" sz="3200" b="1" dirty="0" err="1" smtClean="0">
                <a:solidFill>
                  <a:srgbClr val="7030A0"/>
                </a:solidFill>
              </a:rPr>
              <a:t>Grammar</a:t>
            </a:r>
            <a:r>
              <a:rPr lang="pt-BR" sz="3200" b="1" dirty="0" smtClean="0">
                <a:solidFill>
                  <a:srgbClr val="7030A0"/>
                </a:solidFill>
              </a:rPr>
              <a:t>;</a:t>
            </a:r>
          </a:p>
          <a:p>
            <a:pPr>
              <a:buFont typeface="Wingdings" panose="05000000000000000000" pitchFamily="2" charset="2"/>
              <a:buChar char="ü"/>
            </a:pPr>
            <a:r>
              <a:rPr lang="pt-BR" sz="3200" b="1" dirty="0" smtClean="0">
                <a:solidFill>
                  <a:srgbClr val="7030A0"/>
                </a:solidFill>
              </a:rPr>
              <a:t>Reading;</a:t>
            </a:r>
          </a:p>
          <a:p>
            <a:pPr>
              <a:buFont typeface="Wingdings" panose="05000000000000000000" pitchFamily="2" charset="2"/>
              <a:buChar char="ü"/>
            </a:pPr>
            <a:r>
              <a:rPr lang="pt-BR" sz="3200" b="1" dirty="0" err="1" smtClean="0">
                <a:solidFill>
                  <a:srgbClr val="7030A0"/>
                </a:solidFill>
              </a:rPr>
              <a:t>Writing</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Listening</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Speaking</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Pronunciation</a:t>
            </a:r>
            <a:r>
              <a:rPr lang="pt-BR" sz="3200" b="1" dirty="0" smtClean="0">
                <a:solidFill>
                  <a:srgbClr val="7030A0"/>
                </a:solidFill>
              </a:rPr>
              <a:t>; etc. </a:t>
            </a:r>
          </a:p>
          <a:p>
            <a:pPr marL="0" indent="0">
              <a:buNone/>
            </a:pPr>
            <a:endParaRPr lang="pt-BR" sz="3200" b="1" dirty="0" smtClean="0">
              <a:solidFill>
                <a:srgbClr val="7030A0"/>
              </a:solidFill>
            </a:endParaRPr>
          </a:p>
          <a:p>
            <a:pPr marL="0" indent="0">
              <a:buNone/>
            </a:pP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a:buFont typeface="Wingdings" panose="05000000000000000000" pitchFamily="2" charset="2"/>
              <a:buChar char="ü"/>
            </a:pPr>
            <a:endParaRPr lang="pt-BR" sz="3200" b="1" dirty="0">
              <a:solidFill>
                <a:srgbClr val="7030A0"/>
              </a:solidFill>
            </a:endParaRPr>
          </a:p>
        </p:txBody>
      </p:sp>
      <p:sp>
        <p:nvSpPr>
          <p:cNvPr id="7" name="Espaço Reservado para Conteúdo 2"/>
          <p:cNvSpPr txBox="1">
            <a:spLocks/>
          </p:cNvSpPr>
          <p:nvPr/>
        </p:nvSpPr>
        <p:spPr>
          <a:xfrm>
            <a:off x="6190939" y="1783829"/>
            <a:ext cx="4306778" cy="43771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ü"/>
            </a:pPr>
            <a:r>
              <a:rPr lang="pt-BR" sz="3200" b="1" dirty="0" err="1" smtClean="0">
                <a:solidFill>
                  <a:srgbClr val="FF0000"/>
                </a:solidFill>
              </a:rPr>
              <a:t>Level</a:t>
            </a:r>
            <a:r>
              <a:rPr lang="pt-BR" sz="3200" b="1" dirty="0" smtClean="0">
                <a:solidFill>
                  <a:srgbClr val="FF0000"/>
                </a:solidFill>
              </a:rPr>
              <a:t> </a:t>
            </a:r>
            <a:r>
              <a:rPr lang="pt-BR" sz="3200" b="1" dirty="0" err="1" smtClean="0">
                <a:solidFill>
                  <a:srgbClr val="FF0000"/>
                </a:solidFill>
              </a:rPr>
              <a:t>test</a:t>
            </a:r>
            <a:r>
              <a:rPr lang="pt-BR" sz="3200" b="1" dirty="0" smtClean="0">
                <a:solidFill>
                  <a:srgbClr val="FF0000"/>
                </a:solidFill>
              </a:rPr>
              <a:t>;</a:t>
            </a:r>
          </a:p>
          <a:p>
            <a:pPr>
              <a:buFont typeface="Wingdings" panose="05000000000000000000" pitchFamily="2" charset="2"/>
              <a:buChar char="ü"/>
            </a:pPr>
            <a:r>
              <a:rPr lang="pt-BR" sz="3200" b="1" dirty="0" smtClean="0">
                <a:solidFill>
                  <a:srgbClr val="FF0000"/>
                </a:solidFill>
              </a:rPr>
              <a:t>Layout/</a:t>
            </a:r>
            <a:r>
              <a:rPr lang="pt-BR" sz="3200" b="1" dirty="0" err="1" smtClean="0">
                <a:solidFill>
                  <a:srgbClr val="FF0000"/>
                </a:solidFill>
              </a:rPr>
              <a:t>Likes</a:t>
            </a:r>
            <a:r>
              <a:rPr lang="pt-BR" sz="3200" b="1" dirty="0" smtClean="0">
                <a:solidFill>
                  <a:srgbClr val="FF0000"/>
                </a:solidFill>
              </a:rPr>
              <a:t>;</a:t>
            </a:r>
          </a:p>
          <a:p>
            <a:pPr>
              <a:buFont typeface="Wingdings" panose="05000000000000000000" pitchFamily="2" charset="2"/>
              <a:buChar char="ü"/>
            </a:pPr>
            <a:r>
              <a:rPr lang="pt-BR" sz="3200" b="1" dirty="0" err="1" smtClean="0">
                <a:solidFill>
                  <a:srgbClr val="FF0000"/>
                </a:solidFill>
              </a:rPr>
              <a:t>Indications</a:t>
            </a:r>
            <a:r>
              <a:rPr lang="pt-BR" sz="3200" b="1" dirty="0" smtClean="0">
                <a:solidFill>
                  <a:srgbClr val="FF0000"/>
                </a:solidFill>
              </a:rPr>
              <a:t>;</a:t>
            </a:r>
          </a:p>
          <a:p>
            <a:pPr>
              <a:buFont typeface="Wingdings" panose="05000000000000000000" pitchFamily="2" charset="2"/>
              <a:buChar char="ü"/>
            </a:pPr>
            <a:r>
              <a:rPr lang="pt-BR" sz="3200" b="1" dirty="0" smtClean="0">
                <a:solidFill>
                  <a:srgbClr val="FF0000"/>
                </a:solidFill>
              </a:rPr>
              <a:t>Etc. </a:t>
            </a:r>
            <a:endParaRPr lang="pt-BR" sz="3200" b="1" dirty="0" smtClean="0">
              <a:solidFill>
                <a:srgbClr val="7030A0"/>
              </a:solidFill>
            </a:endParaRPr>
          </a:p>
          <a:p>
            <a:pPr marL="0" indent="0">
              <a:buFont typeface="Wingdings 3" charset="2"/>
              <a:buNone/>
            </a:pPr>
            <a:endParaRPr lang="pt-BR" sz="3200" b="1" dirty="0" smtClean="0">
              <a:solidFill>
                <a:srgbClr val="7030A0"/>
              </a:solidFill>
            </a:endParaRPr>
          </a:p>
          <a:p>
            <a:pPr marL="0" indent="0">
              <a:buFont typeface="Wingdings 3" charset="2"/>
              <a:buNone/>
            </a:pP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a:buFont typeface="Wingdings" panose="05000000000000000000" pitchFamily="2" charset="2"/>
              <a:buChar char="ü"/>
            </a:pPr>
            <a:endParaRPr lang="pt-BR" sz="3200" b="1" dirty="0">
              <a:solidFill>
                <a:srgbClr val="7030A0"/>
              </a:solidFill>
            </a:endParaRPr>
          </a:p>
        </p:txBody>
      </p:sp>
    </p:spTree>
    <p:extLst>
      <p:ext uri="{BB962C8B-B14F-4D97-AF65-F5344CB8AC3E}">
        <p14:creationId xmlns:p14="http://schemas.microsoft.com/office/powerpoint/2010/main" val="3639733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1481</TotalTime>
  <Words>1260</Words>
  <Application>Microsoft Office PowerPoint</Application>
  <PresentationFormat>Widescreen</PresentationFormat>
  <Paragraphs>93</Paragraphs>
  <Slides>18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18</vt:i4>
      </vt:variant>
    </vt:vector>
  </HeadingPairs>
  <TitlesOfParts>
    <vt:vector size="26" baseType="lpstr">
      <vt:lpstr>Andalus</vt:lpstr>
      <vt:lpstr>Arial</vt:lpstr>
      <vt:lpstr>Bahnschrift Condensed</vt:lpstr>
      <vt:lpstr>Berlin Sans FB Demi</vt:lpstr>
      <vt:lpstr>Century Gothic</vt:lpstr>
      <vt:lpstr>Wingdings</vt:lpstr>
      <vt:lpstr>Wingdings 3</vt:lpstr>
      <vt:lpstr>Cacho</vt:lpstr>
      <vt:lpstr>Apresentação do PowerPoint</vt:lpstr>
      <vt:lpstr>Apresentação do PowerPoint</vt:lpstr>
      <vt:lpstr>Apresentação do PowerPoint</vt:lpstr>
      <vt:lpstr>How to learn English with sites?</vt:lpstr>
      <vt:lpstr>eLearning</vt:lpstr>
      <vt:lpstr>Apresentação do PowerPoint</vt:lpstr>
      <vt:lpstr>Apresentação do PowerPoint</vt:lpstr>
      <vt:lpstr>How you usually choose a site...</vt:lpstr>
      <vt:lpstr>How you should choose a site?</vt:lpstr>
      <vt:lpstr>Here we go....</vt:lpstr>
      <vt:lpstr>Here we go....</vt:lpstr>
      <vt:lpstr>Here we go....</vt:lpstr>
      <vt:lpstr>Here we go....</vt:lpstr>
      <vt:lpstr>Here we go....</vt:lpstr>
      <vt:lpstr>Here we go....</vt:lpstr>
      <vt:lpstr>Here we go....</vt:lpstr>
      <vt:lpstr>How to learn with sites?</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are living in a country where English isn’t used as the first language it can sometimes be difficult to find interesting English texts. But in many places, local English-language newspapers are just as good – and possibly even more resourceful than ‘authentic’ British newspapers. Obviously, they are much cheaper because they are locally produced, but they are also more relevant to the learners because they understand the contexts of the stories and articles. Much of what we read in British newspapers is difficult for learners to understand, not because the vocabulary is difficult but because they don’t have all the background information which they need to understand it fully.  Philip Ryle, a teacher at King’s College at the University of London</dc:title>
  <dc:creator>Cristiane de Brito Cruz</dc:creator>
  <cp:lastModifiedBy>Cristiane Cruz</cp:lastModifiedBy>
  <cp:revision>167</cp:revision>
  <dcterms:created xsi:type="dcterms:W3CDTF">2018-02-19T20:21:39Z</dcterms:created>
  <dcterms:modified xsi:type="dcterms:W3CDTF">2019-04-04T21:03:44Z</dcterms:modified>
</cp:coreProperties>
</file>