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32" r:id="rId3"/>
    <p:sldId id="317" r:id="rId4"/>
    <p:sldId id="318" r:id="rId5"/>
    <p:sldId id="319" r:id="rId6"/>
    <p:sldId id="320" r:id="rId7"/>
    <p:sldId id="321" r:id="rId8"/>
    <p:sldId id="322" r:id="rId9"/>
    <p:sldId id="323" r:id="rId10"/>
    <p:sldId id="324" r:id="rId11"/>
    <p:sldId id="325" r:id="rId12"/>
    <p:sldId id="326" r:id="rId13"/>
    <p:sldId id="327" r:id="rId14"/>
    <p:sldId id="328"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varScale="1">
        <p:scale>
          <a:sx n="63" d="100"/>
          <a:sy n="63" d="100"/>
        </p:scale>
        <p:origin x="9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04/04/2019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04/04/2019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04/04/2019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04/04/2019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jp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2.jp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7.jpe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shiftelearning.com/blog/difference-between-elearning-and-mlearnin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jp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630121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0500" y="715622"/>
            <a:ext cx="7800578" cy="1476953"/>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Learning </a:t>
            </a:r>
            <a:r>
              <a:rPr lang="pt-BR" sz="4000" b="1" dirty="0" err="1" smtClean="0">
                <a:effectLst>
                  <a:outerShdw blurRad="38100" dist="38100" dir="2700000" algn="tl">
                    <a:srgbClr val="000000">
                      <a:alpha val="43137"/>
                    </a:srgbClr>
                  </a:outerShdw>
                </a:effectLst>
              </a:rPr>
              <a:t>Grammar</a:t>
            </a:r>
            <a:endParaRPr lang="pt-BR" sz="4000" b="1" dirty="0">
              <a:effectLst>
                <a:outerShdw blurRad="38100" dist="38100" dir="2700000" algn="tl">
                  <a:srgbClr val="000000">
                    <a:alpha val="43137"/>
                  </a:srgbClr>
                </a:outerShdw>
              </a:effectLst>
            </a:endParaRPr>
          </a:p>
        </p:txBody>
      </p:sp>
      <p:pic>
        <p:nvPicPr>
          <p:cNvPr id="14338" name="Picture 2" descr="Resultado de imagem para british council grammar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64" y="3490724"/>
            <a:ext cx="23431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m para british council grammar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429" y="3490724"/>
            <a:ext cx="2343151"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esultado de imagem para english grammar in use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097" y="3490722"/>
            <a:ext cx="23431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Resultado de imagem para grammarly app"/>
          <p:cNvPicPr>
            <a:picLocks noChangeAspect="1" noChangeArrowheads="1"/>
          </p:cNvPicPr>
          <p:nvPr/>
        </p:nvPicPr>
        <p:blipFill rotWithShape="1">
          <a:blip r:embed="rId5">
            <a:extLst>
              <a:ext uri="{28A0092B-C50C-407E-A947-70E740481C1C}">
                <a14:useLocalDpi xmlns:a14="http://schemas.microsoft.com/office/drawing/2010/main" val="0"/>
              </a:ext>
            </a:extLst>
          </a:blip>
          <a:srcRect l="26672" r="27118"/>
          <a:stretch/>
        </p:blipFill>
        <p:spPr bwMode="auto">
          <a:xfrm>
            <a:off x="9536764" y="3490722"/>
            <a:ext cx="2392962" cy="258921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59841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5317" y="237640"/>
            <a:ext cx="8395855" cy="1476953"/>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Learning </a:t>
            </a:r>
            <a:r>
              <a:rPr lang="pt-BR" sz="4000" b="1" dirty="0" err="1" smtClean="0">
                <a:effectLst>
                  <a:outerShdw blurRad="38100" dist="38100" dir="2700000" algn="tl">
                    <a:srgbClr val="000000">
                      <a:alpha val="43137"/>
                    </a:srgbClr>
                  </a:outerShdw>
                </a:effectLst>
              </a:rPr>
              <a:t>Listening</a:t>
            </a:r>
            <a:endParaRPr lang="pt-BR" sz="4000" b="1" dirty="0">
              <a:effectLst>
                <a:outerShdw blurRad="38100" dist="38100" dir="2700000" algn="tl">
                  <a:srgbClr val="000000">
                    <a:alpha val="43137"/>
                  </a:srgbClr>
                </a:outerShdw>
              </a:effectLst>
            </a:endParaRPr>
          </a:p>
        </p:txBody>
      </p:sp>
      <p:pic>
        <p:nvPicPr>
          <p:cNvPr id="15362" name="Picture 2" descr="Resultado de imagem para english listening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556" y="1729697"/>
            <a:ext cx="1972533" cy="210501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m para sounds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24" y="1746100"/>
            <a:ext cx="1779758" cy="177975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Resultado de imagem para sounds app"/>
          <p:cNvPicPr>
            <a:picLocks noChangeAspect="1" noChangeArrowheads="1"/>
          </p:cNvPicPr>
          <p:nvPr/>
        </p:nvPicPr>
        <p:blipFill rotWithShape="1">
          <a:blip r:embed="rId4">
            <a:extLst>
              <a:ext uri="{28A0092B-C50C-407E-A947-70E740481C1C}">
                <a14:useLocalDpi xmlns:a14="http://schemas.microsoft.com/office/drawing/2010/main" val="0"/>
              </a:ext>
            </a:extLst>
          </a:blip>
          <a:srcRect l="23234" t="48001" r="22793" b="11321"/>
          <a:stretch/>
        </p:blipFill>
        <p:spPr bwMode="auto">
          <a:xfrm>
            <a:off x="4811824" y="3253207"/>
            <a:ext cx="1779758" cy="78651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Resultado de imagem para cbc radio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509" y="4112994"/>
            <a:ext cx="1789073" cy="1789073"/>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p:cNvSpPr txBox="1">
            <a:spLocks/>
          </p:cNvSpPr>
          <p:nvPr/>
        </p:nvSpPr>
        <p:spPr>
          <a:xfrm>
            <a:off x="4423305" y="5891650"/>
            <a:ext cx="2547479" cy="5734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000" b="1" dirty="0" smtClean="0">
                <a:solidFill>
                  <a:srgbClr val="0070C0"/>
                </a:solidFill>
                <a:effectLst>
                  <a:outerShdw blurRad="38100" dist="38100" dir="2700000" algn="tl">
                    <a:srgbClr val="000000">
                      <a:alpha val="43137"/>
                    </a:srgbClr>
                  </a:outerShdw>
                </a:effectLst>
              </a:rPr>
              <a:t>CBC Radio</a:t>
            </a:r>
            <a:endParaRPr lang="pt-BR" sz="3000" b="1" dirty="0">
              <a:solidFill>
                <a:srgbClr val="0070C0"/>
              </a:solidFill>
              <a:effectLst>
                <a:outerShdw blurRad="38100" dist="38100" dir="2700000" algn="tl">
                  <a:srgbClr val="000000">
                    <a:alpha val="43137"/>
                  </a:srgbClr>
                </a:outerShdw>
              </a:effectLst>
            </a:endParaRPr>
          </a:p>
        </p:txBody>
      </p:sp>
      <p:pic>
        <p:nvPicPr>
          <p:cNvPr id="15370" name="Picture 10" descr="Resultado de imagem para ENGLISH LISTENING 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9168" y="1714593"/>
            <a:ext cx="2135225" cy="2135226"/>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Imagem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5608" t="1695" r="5573" b="6775"/>
          <a:stretch/>
        </p:blipFill>
        <p:spPr bwMode="auto">
          <a:xfrm>
            <a:off x="6758317" y="1729697"/>
            <a:ext cx="2060270" cy="2123180"/>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Imagem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2556" y="3525859"/>
            <a:ext cx="2038980" cy="2694639"/>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p:cNvSpPr txBox="1">
            <a:spLocks/>
          </p:cNvSpPr>
          <p:nvPr/>
        </p:nvSpPr>
        <p:spPr>
          <a:xfrm>
            <a:off x="2410816" y="5719713"/>
            <a:ext cx="2707478" cy="5734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800" b="1" dirty="0" smtClean="0">
                <a:solidFill>
                  <a:srgbClr val="0070C0"/>
                </a:solidFill>
                <a:effectLst>
                  <a:outerShdw blurRad="38100" dist="38100" dir="2700000" algn="tl">
                    <a:srgbClr val="000000">
                      <a:alpha val="43137"/>
                    </a:srgbClr>
                  </a:outerShdw>
                </a:effectLst>
              </a:rPr>
              <a:t>American </a:t>
            </a:r>
            <a:r>
              <a:rPr lang="pt-BR" sz="2800" b="1" dirty="0" err="1" smtClean="0">
                <a:solidFill>
                  <a:srgbClr val="0070C0"/>
                </a:solidFill>
                <a:effectLst>
                  <a:outerShdw blurRad="38100" dist="38100" dir="2700000" algn="tl">
                    <a:srgbClr val="000000">
                      <a:alpha val="43137"/>
                    </a:srgbClr>
                  </a:outerShdw>
                </a:effectLst>
              </a:rPr>
              <a:t>English</a:t>
            </a:r>
            <a:r>
              <a:rPr lang="pt-BR" sz="2800" b="1" dirty="0" smtClean="0">
                <a:solidFill>
                  <a:srgbClr val="0070C0"/>
                </a:solidFill>
                <a:effectLst>
                  <a:outerShdw blurRad="38100" dist="38100" dir="2700000" algn="tl">
                    <a:srgbClr val="000000">
                      <a:alpha val="43137"/>
                    </a:srgbClr>
                  </a:outerShdw>
                </a:effectLst>
              </a:rPr>
              <a:t> </a:t>
            </a:r>
            <a:endParaRPr lang="pt-BR" sz="2800" b="1" dirty="0">
              <a:solidFill>
                <a:srgbClr val="0070C0"/>
              </a:solidFill>
              <a:effectLst>
                <a:outerShdw blurRad="38100" dist="38100" dir="2700000" algn="tl">
                  <a:srgbClr val="000000">
                    <a:alpha val="43137"/>
                  </a:srgbClr>
                </a:outerShdw>
              </a:effectLst>
            </a:endParaRPr>
          </a:p>
        </p:txBody>
      </p:sp>
      <p:pic>
        <p:nvPicPr>
          <p:cNvPr id="15376" name="Picture 16" descr="Resultado de imagem para fox radio app"/>
          <p:cNvPicPr>
            <a:picLocks noChangeAspect="1" noChangeArrowheads="1"/>
          </p:cNvPicPr>
          <p:nvPr/>
        </p:nvPicPr>
        <p:blipFill rotWithShape="1">
          <a:blip r:embed="rId9">
            <a:extLst>
              <a:ext uri="{28A0092B-C50C-407E-A947-70E740481C1C}">
                <a14:useLocalDpi xmlns:a14="http://schemas.microsoft.com/office/drawing/2010/main" val="0"/>
              </a:ext>
            </a:extLst>
          </a:blip>
          <a:srcRect l="27325" t="4067" r="27072" b="2536"/>
          <a:stretch/>
        </p:blipFill>
        <p:spPr bwMode="auto">
          <a:xfrm>
            <a:off x="6787113" y="3942283"/>
            <a:ext cx="2046807" cy="2046807"/>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Resultado de imagem para bbc world service radi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79167" y="3962926"/>
            <a:ext cx="2135225" cy="204350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552282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32085" y="208942"/>
            <a:ext cx="7520024" cy="1476953"/>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Learning Reading/</a:t>
            </a:r>
            <a:r>
              <a:rPr lang="pt-BR" sz="4000" b="1" dirty="0" err="1" smtClean="0">
                <a:effectLst>
                  <a:outerShdw blurRad="38100" dist="38100" dir="2700000" algn="tl">
                    <a:srgbClr val="000000">
                      <a:alpha val="43137"/>
                    </a:srgbClr>
                  </a:outerShdw>
                </a:effectLst>
              </a:rPr>
              <a:t>Listening</a:t>
            </a:r>
            <a:endParaRPr lang="pt-BR" sz="4000" b="1" dirty="0">
              <a:effectLst>
                <a:outerShdw blurRad="38100" dist="38100" dir="2700000" algn="tl">
                  <a:srgbClr val="000000">
                    <a:alpha val="43137"/>
                  </a:srgbClr>
                </a:outerShdw>
              </a:effectLst>
            </a:endParaRPr>
          </a:p>
        </p:txBody>
      </p:sp>
      <p:pic>
        <p:nvPicPr>
          <p:cNvPr id="16398" name="Picture 14" descr="Resultado de imagem para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795" y="4707378"/>
            <a:ext cx="2033816" cy="2033816"/>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Resultado de imagem para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728" y="4707378"/>
            <a:ext cx="2304094" cy="2033816"/>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Resultado de imagem para instagram"/>
          <p:cNvPicPr>
            <a:picLocks noChangeAspect="1" noChangeArrowheads="1"/>
          </p:cNvPicPr>
          <p:nvPr/>
        </p:nvPicPr>
        <p:blipFill rotWithShape="1">
          <a:blip r:embed="rId4">
            <a:extLst>
              <a:ext uri="{28A0092B-C50C-407E-A947-70E740481C1C}">
                <a14:useLocalDpi xmlns:a14="http://schemas.microsoft.com/office/drawing/2010/main" val="0"/>
              </a:ext>
            </a:extLst>
          </a:blip>
          <a:srcRect l="10227" r="11021"/>
          <a:stretch/>
        </p:blipFill>
        <p:spPr bwMode="auto">
          <a:xfrm>
            <a:off x="8322191" y="4741015"/>
            <a:ext cx="2037765" cy="1966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voa learning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225" y="1805195"/>
            <a:ext cx="1927154" cy="1927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m para voa learning english"/>
          <p:cNvPicPr>
            <a:picLocks noChangeAspect="1" noChangeArrowheads="1"/>
          </p:cNvPicPr>
          <p:nvPr/>
        </p:nvPicPr>
        <p:blipFill rotWithShape="1">
          <a:blip r:embed="rId6">
            <a:extLst>
              <a:ext uri="{28A0092B-C50C-407E-A947-70E740481C1C}">
                <a14:useLocalDpi xmlns:a14="http://schemas.microsoft.com/office/drawing/2010/main" val="0"/>
              </a:ext>
            </a:extLst>
          </a:blip>
          <a:srcRect l="61167"/>
          <a:stretch/>
        </p:blipFill>
        <p:spPr bwMode="auto">
          <a:xfrm>
            <a:off x="3122740" y="3663943"/>
            <a:ext cx="1828648" cy="11772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sultado de imagem para bbc news 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293" y="1714593"/>
            <a:ext cx="2089353" cy="20893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m para pocket app"/>
          <p:cNvPicPr>
            <a:picLocks noChangeAspect="1" noChangeArrowheads="1"/>
          </p:cNvPicPr>
          <p:nvPr/>
        </p:nvPicPr>
        <p:blipFill rotWithShape="1">
          <a:blip r:embed="rId8">
            <a:extLst>
              <a:ext uri="{28A0092B-C50C-407E-A947-70E740481C1C}">
                <a14:useLocalDpi xmlns:a14="http://schemas.microsoft.com/office/drawing/2010/main" val="0"/>
              </a:ext>
            </a:extLst>
          </a:blip>
          <a:srcRect l="17832" t="23480" r="17337" b="18046"/>
          <a:stretch/>
        </p:blipFill>
        <p:spPr bwMode="auto">
          <a:xfrm>
            <a:off x="7240551" y="1786558"/>
            <a:ext cx="1807061" cy="19077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Resultado de imagem para pocket ap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929" t="14306" r="7732" b="5423"/>
          <a:stretch/>
        </p:blipFill>
        <p:spPr bwMode="auto">
          <a:xfrm>
            <a:off x="7238387" y="3732349"/>
            <a:ext cx="1821093" cy="583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Resultado de imagem para feedly ap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43333" y="1786558"/>
            <a:ext cx="1808776" cy="2017388"/>
          </a:xfrm>
          <a:prstGeom prst="rect">
            <a:avLst/>
          </a:prstGeom>
          <a:noFill/>
          <a:extLst>
            <a:ext uri="{909E8E84-426E-40DD-AFC4-6F175D3DCCD1}">
              <a14:hiddenFill xmlns:a14="http://schemas.microsoft.com/office/drawing/2010/main">
                <a:solidFill>
                  <a:srgbClr val="FFFFFF"/>
                </a:solidFill>
              </a14:hiddenFill>
            </a:ext>
          </a:extLst>
        </p:spPr>
      </p:pic>
      <p:sp>
        <p:nvSpPr>
          <p:cNvPr id="20" name="Título 1"/>
          <p:cNvSpPr txBox="1">
            <a:spLocks/>
          </p:cNvSpPr>
          <p:nvPr/>
        </p:nvSpPr>
        <p:spPr>
          <a:xfrm>
            <a:off x="8819616" y="3622993"/>
            <a:ext cx="2547479" cy="5734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b="1" dirty="0" err="1" smtClean="0">
                <a:solidFill>
                  <a:srgbClr val="00B050"/>
                </a:solidFill>
                <a:effectLst>
                  <a:outerShdw blurRad="38100" dist="38100" dir="2700000" algn="tl">
                    <a:srgbClr val="000000">
                      <a:alpha val="43137"/>
                    </a:srgbClr>
                  </a:outerShdw>
                </a:effectLst>
              </a:rPr>
              <a:t>Feedly</a:t>
            </a:r>
            <a:endParaRPr lang="pt-BR" sz="3500" b="1" dirty="0">
              <a:solidFill>
                <a:srgbClr val="00B050"/>
              </a:solidFill>
              <a:effectLst>
                <a:outerShdw blurRad="38100" dist="38100" dir="2700000" algn="tl">
                  <a:srgbClr val="000000">
                    <a:alpha val="43137"/>
                  </a:srgbClr>
                </a:outerShdw>
              </a:effectLst>
            </a:endParaRPr>
          </a:p>
        </p:txBody>
      </p:sp>
      <p:pic>
        <p:nvPicPr>
          <p:cNvPr id="18" name="Imagem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048144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0" y="946987"/>
            <a:ext cx="7904487" cy="1476953"/>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Dictionaries</a:t>
            </a:r>
            <a:endParaRPr lang="pt-BR" sz="4000" b="1" dirty="0">
              <a:effectLst>
                <a:outerShdw blurRad="38100" dist="38100" dir="2700000" algn="tl">
                  <a:srgbClr val="000000">
                    <a:alpha val="43137"/>
                  </a:srgbClr>
                </a:outerShdw>
              </a:effectLst>
            </a:endParaRPr>
          </a:p>
        </p:txBody>
      </p:sp>
      <p:pic>
        <p:nvPicPr>
          <p:cNvPr id="17410" name="Picture 2" descr="Resultado de imagem para word reference app"/>
          <p:cNvPicPr>
            <a:picLocks noChangeAspect="1" noChangeArrowheads="1"/>
          </p:cNvPicPr>
          <p:nvPr/>
        </p:nvPicPr>
        <p:blipFill rotWithShape="1">
          <a:blip r:embed="rId2">
            <a:extLst>
              <a:ext uri="{28A0092B-C50C-407E-A947-70E740481C1C}">
                <a14:useLocalDpi xmlns:a14="http://schemas.microsoft.com/office/drawing/2010/main" val="0"/>
              </a:ext>
            </a:extLst>
          </a:blip>
          <a:srcRect t="20576" b="18989"/>
          <a:stretch/>
        </p:blipFill>
        <p:spPr bwMode="auto">
          <a:xfrm>
            <a:off x="2311795" y="2976591"/>
            <a:ext cx="2406829" cy="230779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m para merriam webster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64" y="3017686"/>
            <a:ext cx="2054964" cy="2054965"/>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2160527" y="5190043"/>
            <a:ext cx="2792684" cy="13091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000" b="1" dirty="0" smtClean="0">
                <a:solidFill>
                  <a:srgbClr val="002060"/>
                </a:solidFill>
                <a:effectLst>
                  <a:outerShdw blurRad="38100" dist="38100" dir="2700000" algn="tl">
                    <a:srgbClr val="000000">
                      <a:alpha val="43137"/>
                    </a:srgbClr>
                  </a:outerShdw>
                </a:effectLst>
              </a:rPr>
              <a:t>Word </a:t>
            </a:r>
            <a:r>
              <a:rPr lang="pt-BR" sz="3000" b="1" dirty="0" err="1" smtClean="0">
                <a:solidFill>
                  <a:srgbClr val="002060"/>
                </a:solidFill>
                <a:effectLst>
                  <a:outerShdw blurRad="38100" dist="38100" dir="2700000" algn="tl">
                    <a:srgbClr val="000000">
                      <a:alpha val="43137"/>
                    </a:srgbClr>
                  </a:outerShdw>
                </a:effectLst>
              </a:rPr>
              <a:t>Reference</a:t>
            </a:r>
            <a:endParaRPr lang="pt-BR" sz="3000" b="1" dirty="0">
              <a:solidFill>
                <a:srgbClr val="002060"/>
              </a:solidFill>
              <a:effectLst>
                <a:outerShdw blurRad="38100" dist="38100" dir="2700000" algn="tl">
                  <a:srgbClr val="000000">
                    <a:alpha val="43137"/>
                  </a:srgbClr>
                </a:outerShdw>
              </a:effectLst>
            </a:endParaRPr>
          </a:p>
        </p:txBody>
      </p:sp>
      <p:pic>
        <p:nvPicPr>
          <p:cNvPr id="17414" name="Picture 6" descr="Resultado de imagem para oxford dictionary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984" y="2998577"/>
            <a:ext cx="2093184" cy="209318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rotWithShape="1">
          <a:blip r:embed="rId5">
            <a:extLst>
              <a:ext uri="{28A0092B-C50C-407E-A947-70E740481C1C}">
                <a14:useLocalDpi xmlns:a14="http://schemas.microsoft.com/office/drawing/2010/main" val="0"/>
              </a:ext>
            </a:extLst>
          </a:blip>
          <a:srcRect l="6124" t="44058" r="69425" b="42109"/>
          <a:stretch/>
        </p:blipFill>
        <p:spPr>
          <a:xfrm>
            <a:off x="9448824" y="2900296"/>
            <a:ext cx="2276511" cy="2289747"/>
          </a:xfrm>
          <a:prstGeom prst="rect">
            <a:avLst/>
          </a:prstGeom>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311190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5546" y="268814"/>
            <a:ext cx="9143999" cy="863796"/>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Study</a:t>
            </a:r>
            <a:r>
              <a:rPr lang="pt-BR" sz="4000" b="1" dirty="0" smtClean="0">
                <a:effectLst>
                  <a:outerShdw blurRad="38100" dist="38100" dir="2700000" algn="tl">
                    <a:srgbClr val="000000">
                      <a:alpha val="43137"/>
                    </a:srgbClr>
                  </a:outerShdw>
                </a:effectLst>
              </a:rPr>
              <a:t> </a:t>
            </a:r>
            <a:r>
              <a:rPr lang="pt-BR" sz="4000" b="1" dirty="0" err="1">
                <a:effectLst>
                  <a:outerShdw blurRad="38100" dist="38100" dir="2700000" algn="tl">
                    <a:srgbClr val="000000">
                      <a:alpha val="43137"/>
                    </a:srgbClr>
                  </a:outerShdw>
                </a:effectLst>
              </a:rPr>
              <a:t>S</a:t>
            </a:r>
            <a:r>
              <a:rPr lang="pt-BR" sz="4000" b="1" dirty="0" err="1" smtClean="0">
                <a:effectLst>
                  <a:outerShdw blurRad="38100" dist="38100" dir="2700000" algn="tl">
                    <a:srgbClr val="000000">
                      <a:alpha val="43137"/>
                    </a:srgbClr>
                  </a:outerShdw>
                </a:effectLst>
              </a:rPr>
              <a:t>equel</a:t>
            </a:r>
            <a:endParaRPr lang="pt-BR" sz="4000" b="1" dirty="0">
              <a:effectLst>
                <a:outerShdw blurRad="38100" dist="38100" dir="2700000" algn="tl">
                  <a:srgbClr val="000000">
                    <a:alpha val="43137"/>
                  </a:srgbClr>
                </a:outerShdw>
              </a:effectLst>
            </a:endParaRPr>
          </a:p>
        </p:txBody>
      </p:sp>
      <p:sp>
        <p:nvSpPr>
          <p:cNvPr id="8" name="Espaço Reservado para Conteúdo 2"/>
          <p:cNvSpPr>
            <a:spLocks noGrp="1"/>
          </p:cNvSpPr>
          <p:nvPr>
            <p:ph idx="1"/>
          </p:nvPr>
        </p:nvSpPr>
        <p:spPr>
          <a:xfrm>
            <a:off x="2295005" y="1500495"/>
            <a:ext cx="9029700" cy="4928460"/>
          </a:xfrm>
        </p:spPr>
        <p:txBody>
          <a:bodyPr>
            <a:normAutofit/>
          </a:bodyPr>
          <a:lstStyle/>
          <a:p>
            <a:r>
              <a:rPr lang="en-US" sz="2800" dirty="0" err="1" smtClean="0">
                <a:solidFill>
                  <a:schemeClr val="tx1"/>
                </a:solidFill>
              </a:rPr>
              <a:t>Escolha</a:t>
            </a:r>
            <a:r>
              <a:rPr lang="en-US" sz="2800" dirty="0" smtClean="0">
                <a:solidFill>
                  <a:schemeClr val="tx1"/>
                </a:solidFill>
              </a:rPr>
              <a:t> um </a:t>
            </a:r>
            <a:r>
              <a:rPr lang="en-US" sz="2800" dirty="0" err="1" smtClean="0">
                <a:solidFill>
                  <a:schemeClr val="tx1"/>
                </a:solidFill>
              </a:rPr>
              <a:t>aplicativo</a:t>
            </a:r>
            <a:r>
              <a:rPr lang="en-US" sz="2800" dirty="0" smtClean="0">
                <a:solidFill>
                  <a:schemeClr val="tx1"/>
                </a:solidFill>
              </a:rPr>
              <a:t> </a:t>
            </a:r>
            <a:r>
              <a:rPr lang="en-US" sz="2800" dirty="0" err="1" smtClean="0">
                <a:solidFill>
                  <a:schemeClr val="tx1"/>
                </a:solidFill>
              </a:rPr>
              <a:t>fácil</a:t>
            </a:r>
            <a:r>
              <a:rPr lang="en-US" sz="2800" dirty="0" smtClean="0">
                <a:solidFill>
                  <a:schemeClr val="tx1"/>
                </a:solidFill>
              </a:rPr>
              <a:t>;</a:t>
            </a:r>
          </a:p>
          <a:p>
            <a:r>
              <a:rPr lang="en-US" sz="2800" dirty="0" err="1" smtClean="0">
                <a:solidFill>
                  <a:schemeClr val="tx1"/>
                </a:solidFill>
              </a:rPr>
              <a:t>Termine</a:t>
            </a:r>
            <a:r>
              <a:rPr lang="en-US" sz="2800" dirty="0" smtClean="0">
                <a:solidFill>
                  <a:schemeClr val="tx1"/>
                </a:solidFill>
              </a:rPr>
              <a:t> </a:t>
            </a:r>
            <a:r>
              <a:rPr lang="en-US" sz="2800" dirty="0" err="1" smtClean="0">
                <a:solidFill>
                  <a:schemeClr val="tx1"/>
                </a:solidFill>
              </a:rPr>
              <a:t>os</a:t>
            </a:r>
            <a:r>
              <a:rPr lang="en-US" sz="2800" dirty="0" smtClean="0">
                <a:solidFill>
                  <a:schemeClr val="tx1"/>
                </a:solidFill>
              </a:rPr>
              <a:t> </a:t>
            </a:r>
            <a:r>
              <a:rPr lang="en-US" sz="2800" dirty="0" err="1" smtClean="0">
                <a:solidFill>
                  <a:schemeClr val="tx1"/>
                </a:solidFill>
              </a:rPr>
              <a:t>níveis</a:t>
            </a:r>
            <a:r>
              <a:rPr lang="en-US" sz="2800" dirty="0" smtClean="0">
                <a:solidFill>
                  <a:schemeClr val="tx1"/>
                </a:solidFill>
              </a:rPr>
              <a:t>;</a:t>
            </a:r>
          </a:p>
          <a:p>
            <a:r>
              <a:rPr lang="en-US" sz="2800" dirty="0" err="1" smtClean="0">
                <a:solidFill>
                  <a:schemeClr val="tx1"/>
                </a:solidFill>
              </a:rPr>
              <a:t>Escolha</a:t>
            </a:r>
            <a:r>
              <a:rPr lang="en-US" sz="2800" dirty="0" smtClean="0">
                <a:solidFill>
                  <a:schemeClr val="tx1"/>
                </a:solidFill>
              </a:rPr>
              <a:t> outros apps e </a:t>
            </a:r>
            <a:r>
              <a:rPr lang="en-US" sz="2800" dirty="0" err="1" smtClean="0">
                <a:solidFill>
                  <a:schemeClr val="tx1"/>
                </a:solidFill>
              </a:rPr>
              <a:t>tente</a:t>
            </a:r>
            <a:r>
              <a:rPr lang="en-US" sz="2800" dirty="0" smtClean="0">
                <a:solidFill>
                  <a:schemeClr val="tx1"/>
                </a:solidFill>
              </a:rPr>
              <a:t> </a:t>
            </a:r>
            <a:r>
              <a:rPr lang="en-US" sz="2800" dirty="0" err="1" smtClean="0">
                <a:solidFill>
                  <a:schemeClr val="tx1"/>
                </a:solidFill>
              </a:rPr>
              <a:t>não</a:t>
            </a:r>
            <a:r>
              <a:rPr lang="en-US" sz="2800" dirty="0" smtClean="0">
                <a:solidFill>
                  <a:schemeClr val="tx1"/>
                </a:solidFill>
              </a:rPr>
              <a:t> </a:t>
            </a:r>
            <a:r>
              <a:rPr lang="en-US" sz="2800" dirty="0" err="1" smtClean="0">
                <a:solidFill>
                  <a:schemeClr val="tx1"/>
                </a:solidFill>
              </a:rPr>
              <a:t>ficar</a:t>
            </a:r>
            <a:r>
              <a:rPr lang="en-US" sz="2800" dirty="0" smtClean="0">
                <a:solidFill>
                  <a:schemeClr val="tx1"/>
                </a:solidFill>
              </a:rPr>
              <a:t> </a:t>
            </a:r>
            <a:r>
              <a:rPr lang="en-US" sz="2800" dirty="0" err="1" smtClean="0">
                <a:solidFill>
                  <a:schemeClr val="tx1"/>
                </a:solidFill>
              </a:rPr>
              <a:t>repetindo</a:t>
            </a:r>
            <a:r>
              <a:rPr lang="en-US" sz="2800" dirty="0" smtClean="0">
                <a:solidFill>
                  <a:schemeClr val="tx1"/>
                </a:solidFill>
              </a:rPr>
              <a:t> </a:t>
            </a:r>
            <a:r>
              <a:rPr lang="en-US" sz="2800" dirty="0" err="1" smtClean="0">
                <a:solidFill>
                  <a:schemeClr val="tx1"/>
                </a:solidFill>
              </a:rPr>
              <a:t>muito</a:t>
            </a:r>
            <a:r>
              <a:rPr lang="en-US" sz="2800" dirty="0" smtClean="0">
                <a:solidFill>
                  <a:schemeClr val="tx1"/>
                </a:solidFill>
              </a:rPr>
              <a:t> o </a:t>
            </a:r>
            <a:r>
              <a:rPr lang="en-US" sz="2800" dirty="0" err="1" smtClean="0">
                <a:solidFill>
                  <a:schemeClr val="tx1"/>
                </a:solidFill>
              </a:rPr>
              <a:t>que</a:t>
            </a:r>
            <a:r>
              <a:rPr lang="en-US" sz="2800" dirty="0" smtClean="0">
                <a:solidFill>
                  <a:schemeClr val="tx1"/>
                </a:solidFill>
              </a:rPr>
              <a:t> </a:t>
            </a:r>
            <a:r>
              <a:rPr lang="en-US" sz="2800" dirty="0" err="1" smtClean="0">
                <a:solidFill>
                  <a:schemeClr val="tx1"/>
                </a:solidFill>
              </a:rPr>
              <a:t>você</a:t>
            </a:r>
            <a:r>
              <a:rPr lang="en-US" sz="2800" dirty="0" smtClean="0">
                <a:solidFill>
                  <a:schemeClr val="tx1"/>
                </a:solidFill>
              </a:rPr>
              <a:t> </a:t>
            </a:r>
            <a:r>
              <a:rPr lang="en-US" sz="2800" dirty="0" err="1" smtClean="0">
                <a:solidFill>
                  <a:schemeClr val="tx1"/>
                </a:solidFill>
              </a:rPr>
              <a:t>aprendeu</a:t>
            </a:r>
            <a:r>
              <a:rPr lang="en-US" sz="2800" dirty="0" smtClean="0">
                <a:solidFill>
                  <a:schemeClr val="tx1"/>
                </a:solidFill>
              </a:rPr>
              <a:t>;</a:t>
            </a:r>
          </a:p>
          <a:p>
            <a:r>
              <a:rPr lang="en-US" sz="2800" dirty="0" err="1" smtClean="0">
                <a:solidFill>
                  <a:schemeClr val="tx1"/>
                </a:solidFill>
              </a:rPr>
              <a:t>Faça</a:t>
            </a:r>
            <a:r>
              <a:rPr lang="en-US" sz="2800" dirty="0" smtClean="0">
                <a:solidFill>
                  <a:schemeClr val="tx1"/>
                </a:solidFill>
              </a:rPr>
              <a:t> um </a:t>
            </a:r>
            <a:r>
              <a:rPr lang="en-US" sz="2800" dirty="0" err="1" smtClean="0">
                <a:solidFill>
                  <a:schemeClr val="tx1"/>
                </a:solidFill>
              </a:rPr>
              <a:t>teste</a:t>
            </a:r>
            <a:r>
              <a:rPr lang="en-US" sz="2800" dirty="0" smtClean="0">
                <a:solidFill>
                  <a:schemeClr val="tx1"/>
                </a:solidFill>
              </a:rPr>
              <a:t> de </a:t>
            </a:r>
            <a:r>
              <a:rPr lang="en-US" sz="2800" dirty="0" err="1" smtClean="0">
                <a:solidFill>
                  <a:schemeClr val="tx1"/>
                </a:solidFill>
              </a:rPr>
              <a:t>nível</a:t>
            </a:r>
            <a:r>
              <a:rPr lang="en-US" sz="2800" dirty="0" smtClean="0">
                <a:solidFill>
                  <a:schemeClr val="tx1"/>
                </a:solidFill>
              </a:rPr>
              <a:t>;</a:t>
            </a:r>
          </a:p>
          <a:p>
            <a:r>
              <a:rPr lang="en-US" sz="2800" dirty="0" err="1" smtClean="0">
                <a:solidFill>
                  <a:schemeClr val="tx1"/>
                </a:solidFill>
              </a:rPr>
              <a:t>Escolha</a:t>
            </a:r>
            <a:r>
              <a:rPr lang="en-US" sz="2800" dirty="0" smtClean="0">
                <a:solidFill>
                  <a:schemeClr val="tx1"/>
                </a:solidFill>
              </a:rPr>
              <a:t> </a:t>
            </a:r>
            <a:r>
              <a:rPr lang="en-US" sz="2800" dirty="0" err="1" smtClean="0">
                <a:solidFill>
                  <a:schemeClr val="tx1"/>
                </a:solidFill>
              </a:rPr>
              <a:t>aplicativos</a:t>
            </a:r>
            <a:r>
              <a:rPr lang="en-US" sz="2800" dirty="0" smtClean="0">
                <a:solidFill>
                  <a:schemeClr val="tx1"/>
                </a:solidFill>
              </a:rPr>
              <a:t> </a:t>
            </a:r>
            <a:r>
              <a:rPr lang="en-US" sz="2800" dirty="0" err="1" smtClean="0">
                <a:solidFill>
                  <a:schemeClr val="tx1"/>
                </a:solidFill>
              </a:rPr>
              <a:t>mais</a:t>
            </a:r>
            <a:r>
              <a:rPr lang="en-US" sz="2800" dirty="0" smtClean="0">
                <a:solidFill>
                  <a:schemeClr val="tx1"/>
                </a:solidFill>
              </a:rPr>
              <a:t> </a:t>
            </a:r>
            <a:r>
              <a:rPr lang="en-US" sz="2800" dirty="0" err="1" smtClean="0">
                <a:solidFill>
                  <a:schemeClr val="tx1"/>
                </a:solidFill>
              </a:rPr>
              <a:t>difíceis</a:t>
            </a:r>
            <a:r>
              <a:rPr lang="en-US" sz="2800" dirty="0" smtClean="0">
                <a:solidFill>
                  <a:schemeClr val="tx1"/>
                </a:solidFill>
              </a:rPr>
              <a:t>;</a:t>
            </a:r>
          </a:p>
          <a:p>
            <a:r>
              <a:rPr lang="en-US" sz="2800" dirty="0" err="1" smtClean="0">
                <a:solidFill>
                  <a:schemeClr val="tx1"/>
                </a:solidFill>
              </a:rPr>
              <a:t>Tente</a:t>
            </a:r>
            <a:r>
              <a:rPr lang="en-US" sz="2800" dirty="0" smtClean="0">
                <a:solidFill>
                  <a:schemeClr val="tx1"/>
                </a:solidFill>
              </a:rPr>
              <a:t> </a:t>
            </a:r>
            <a:r>
              <a:rPr lang="en-US" sz="2800" dirty="0" err="1" smtClean="0">
                <a:solidFill>
                  <a:schemeClr val="tx1"/>
                </a:solidFill>
              </a:rPr>
              <a:t>focar</a:t>
            </a:r>
            <a:r>
              <a:rPr lang="en-US" sz="2800" dirty="0" smtClean="0">
                <a:solidFill>
                  <a:schemeClr val="tx1"/>
                </a:solidFill>
              </a:rPr>
              <a:t> </a:t>
            </a:r>
            <a:r>
              <a:rPr lang="en-US" sz="2800" dirty="0" err="1" smtClean="0">
                <a:solidFill>
                  <a:schemeClr val="tx1"/>
                </a:solidFill>
              </a:rPr>
              <a:t>onde</a:t>
            </a:r>
            <a:r>
              <a:rPr lang="en-US" sz="2800" dirty="0" smtClean="0">
                <a:solidFill>
                  <a:schemeClr val="tx1"/>
                </a:solidFill>
              </a:rPr>
              <a:t> </a:t>
            </a:r>
            <a:r>
              <a:rPr lang="en-US" sz="2800" dirty="0" err="1" smtClean="0">
                <a:solidFill>
                  <a:schemeClr val="tx1"/>
                </a:solidFill>
              </a:rPr>
              <a:t>você</a:t>
            </a:r>
            <a:r>
              <a:rPr lang="en-US" sz="2800" dirty="0" smtClean="0">
                <a:solidFill>
                  <a:schemeClr val="tx1"/>
                </a:solidFill>
              </a:rPr>
              <a:t> </a:t>
            </a:r>
            <a:r>
              <a:rPr lang="en-US" sz="2800" dirty="0" err="1" smtClean="0">
                <a:solidFill>
                  <a:schemeClr val="tx1"/>
                </a:solidFill>
              </a:rPr>
              <a:t>tiver</a:t>
            </a:r>
            <a:r>
              <a:rPr lang="en-US" sz="2800" dirty="0" smtClean="0">
                <a:solidFill>
                  <a:schemeClr val="tx1"/>
                </a:solidFill>
              </a:rPr>
              <a:t> </a:t>
            </a:r>
            <a:r>
              <a:rPr lang="en-US" sz="2800" dirty="0" err="1" smtClean="0">
                <a:solidFill>
                  <a:schemeClr val="tx1"/>
                </a:solidFill>
              </a:rPr>
              <a:t>mais</a:t>
            </a:r>
            <a:r>
              <a:rPr lang="en-US" sz="2800" dirty="0" smtClean="0">
                <a:solidFill>
                  <a:schemeClr val="tx1"/>
                </a:solidFill>
              </a:rPr>
              <a:t> </a:t>
            </a:r>
            <a:r>
              <a:rPr lang="en-US" sz="2800" dirty="0" err="1" smtClean="0">
                <a:solidFill>
                  <a:schemeClr val="tx1"/>
                </a:solidFill>
              </a:rPr>
              <a:t>dificuldades</a:t>
            </a:r>
            <a:r>
              <a:rPr lang="en-US" sz="2800" dirty="0" smtClean="0">
                <a:solidFill>
                  <a:schemeClr val="tx1"/>
                </a:solidFill>
              </a:rPr>
              <a:t>;</a:t>
            </a:r>
          </a:p>
          <a:p>
            <a:r>
              <a:rPr lang="en-US" sz="2800" dirty="0" err="1" smtClean="0">
                <a:solidFill>
                  <a:schemeClr val="tx1"/>
                </a:solidFill>
              </a:rPr>
              <a:t>Não</a:t>
            </a:r>
            <a:r>
              <a:rPr lang="en-US" sz="2800" dirty="0" smtClean="0">
                <a:solidFill>
                  <a:schemeClr val="tx1"/>
                </a:solidFill>
              </a:rPr>
              <a:t> utilize </a:t>
            </a:r>
            <a:r>
              <a:rPr lang="en-US" sz="2800" dirty="0" err="1" smtClean="0">
                <a:solidFill>
                  <a:schemeClr val="tx1"/>
                </a:solidFill>
              </a:rPr>
              <a:t>demais</a:t>
            </a:r>
            <a:r>
              <a:rPr lang="en-US" sz="2800" dirty="0" smtClean="0">
                <a:solidFill>
                  <a:schemeClr val="tx1"/>
                </a:solidFill>
              </a:rPr>
              <a:t> </a:t>
            </a:r>
            <a:r>
              <a:rPr lang="en-US" sz="2800" dirty="0" err="1" smtClean="0">
                <a:solidFill>
                  <a:schemeClr val="tx1"/>
                </a:solidFill>
              </a:rPr>
              <a:t>os</a:t>
            </a:r>
            <a:r>
              <a:rPr lang="en-US" sz="2800" dirty="0" smtClean="0">
                <a:solidFill>
                  <a:schemeClr val="tx1"/>
                </a:solidFill>
              </a:rPr>
              <a:t> apps! </a:t>
            </a:r>
            <a:r>
              <a:rPr lang="en-US" sz="2800" dirty="0" err="1" smtClean="0">
                <a:solidFill>
                  <a:schemeClr val="tx1"/>
                </a:solidFill>
              </a:rPr>
              <a:t>Tente</a:t>
            </a:r>
            <a:r>
              <a:rPr lang="en-US" sz="2800" dirty="0" smtClean="0">
                <a:solidFill>
                  <a:schemeClr val="tx1"/>
                </a:solidFill>
              </a:rPr>
              <a:t> </a:t>
            </a:r>
            <a:r>
              <a:rPr lang="en-US" sz="2800" dirty="0" err="1" smtClean="0">
                <a:solidFill>
                  <a:schemeClr val="tx1"/>
                </a:solidFill>
              </a:rPr>
              <a:t>estudar</a:t>
            </a:r>
            <a:r>
              <a:rPr lang="en-US" sz="2800" dirty="0" smtClean="0">
                <a:solidFill>
                  <a:schemeClr val="tx1"/>
                </a:solidFill>
              </a:rPr>
              <a:t> com </a:t>
            </a:r>
            <a:r>
              <a:rPr lang="en-US" sz="2800" dirty="0" err="1" smtClean="0">
                <a:solidFill>
                  <a:schemeClr val="tx1"/>
                </a:solidFill>
              </a:rPr>
              <a:t>outras</a:t>
            </a:r>
            <a:r>
              <a:rPr lang="en-US" sz="2800" dirty="0" smtClean="0">
                <a:solidFill>
                  <a:schemeClr val="tx1"/>
                </a:solidFill>
              </a:rPr>
              <a:t> </a:t>
            </a:r>
            <a:r>
              <a:rPr lang="en-US" sz="2800" dirty="0" err="1" smtClean="0">
                <a:solidFill>
                  <a:schemeClr val="tx1"/>
                </a:solidFill>
              </a:rPr>
              <a:t>estratégias</a:t>
            </a:r>
            <a:r>
              <a:rPr lang="en-US" sz="2800" dirty="0" smtClean="0">
                <a:solidFill>
                  <a:schemeClr val="tx1"/>
                </a:solidFill>
              </a:rPr>
              <a:t>!</a:t>
            </a:r>
            <a:endParaRPr lang="en-US" sz="2500"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3643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92332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053652" y="0"/>
            <a:ext cx="10062147" cy="2862322"/>
          </a:xfrm>
          <a:prstGeom prst="rect">
            <a:avLst/>
          </a:prstGeom>
        </p:spPr>
        <p:txBody>
          <a:bodyPr wrap="square">
            <a:spAutoFit/>
          </a:bodyPr>
          <a:lstStyle/>
          <a:p>
            <a:r>
              <a:rPr lang="pt-BR" sz="6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Appliances</a:t>
            </a:r>
            <a:endParaRPr lang="pt-BR" sz="6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endParaRPr>
          </a:p>
          <a:p>
            <a:r>
              <a:rPr lang="pt-BR" sz="6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6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6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6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6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6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6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6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6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6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6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apps</a:t>
            </a:r>
            <a:r>
              <a:rPr lang="pt-BR" sz="6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a:t>
            </a:r>
            <a:endParaRPr lang="pt-BR" sz="6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7" name="Picture 2" descr="Resultado de imagem para app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41" y="1938992"/>
            <a:ext cx="9720959" cy="47967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27266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3133441" y="-1"/>
            <a:ext cx="5459359" cy="959421"/>
          </a:xfrm>
          <a:prstGeom prst="rect">
            <a:avLst/>
          </a:prstGeom>
        </p:spPr>
      </p:pic>
      <p:pic>
        <p:nvPicPr>
          <p:cNvPr id="7" name="Imagem 6"/>
          <p:cNvPicPr>
            <a:picLocks noChangeAspect="1"/>
          </p:cNvPicPr>
          <p:nvPr/>
        </p:nvPicPr>
        <p:blipFill>
          <a:blip r:embed="rId3"/>
          <a:stretch>
            <a:fillRect/>
          </a:stretch>
        </p:blipFill>
        <p:spPr>
          <a:xfrm>
            <a:off x="-1" y="1130227"/>
            <a:ext cx="6266885" cy="5727773"/>
          </a:xfrm>
          <a:prstGeom prst="rect">
            <a:avLst/>
          </a:prstGeom>
        </p:spPr>
      </p:pic>
      <p:pic>
        <p:nvPicPr>
          <p:cNvPr id="8" name="Imagem 7"/>
          <p:cNvPicPr>
            <a:picLocks noChangeAspect="1"/>
          </p:cNvPicPr>
          <p:nvPr/>
        </p:nvPicPr>
        <p:blipFill>
          <a:blip r:embed="rId4"/>
          <a:stretch>
            <a:fillRect/>
          </a:stretch>
        </p:blipFill>
        <p:spPr>
          <a:xfrm>
            <a:off x="6266885" y="1076325"/>
            <a:ext cx="5925116" cy="5781675"/>
          </a:xfrm>
          <a:prstGeom prst="rect">
            <a:avLst/>
          </a:prstGeom>
        </p:spPr>
      </p:pic>
      <p:pic>
        <p:nvPicPr>
          <p:cNvPr id="9" name="Imagem 8"/>
          <p:cNvPicPr>
            <a:picLocks noChangeAspect="1"/>
          </p:cNvPicPr>
          <p:nvPr/>
        </p:nvPicPr>
        <p:blipFill>
          <a:blip r:embed="rId5"/>
          <a:stretch>
            <a:fillRect/>
          </a:stretch>
        </p:blipFill>
        <p:spPr>
          <a:xfrm>
            <a:off x="8801827" y="-1"/>
            <a:ext cx="3390174" cy="1076326"/>
          </a:xfrm>
          <a:prstGeom prst="rect">
            <a:avLst/>
          </a:prstGeom>
        </p:spPr>
      </p:pic>
      <p:pic>
        <p:nvPicPr>
          <p:cNvPr id="10" name="Imagem 9"/>
          <p:cNvPicPr>
            <a:picLocks noChangeAspect="1"/>
          </p:cNvPicPr>
          <p:nvPr/>
        </p:nvPicPr>
        <p:blipFill>
          <a:blip r:embed="rId6"/>
          <a:stretch>
            <a:fillRect/>
          </a:stretch>
        </p:blipFill>
        <p:spPr>
          <a:xfrm>
            <a:off x="295356" y="5145242"/>
            <a:ext cx="2412893" cy="1041729"/>
          </a:xfrm>
          <a:prstGeom prst="rect">
            <a:avLst/>
          </a:prstGeom>
        </p:spPr>
      </p:pic>
      <p:sp>
        <p:nvSpPr>
          <p:cNvPr id="11" name="Retângulo 10"/>
          <p:cNvSpPr/>
          <p:nvPr/>
        </p:nvSpPr>
        <p:spPr>
          <a:xfrm>
            <a:off x="170884" y="-1"/>
            <a:ext cx="2962557" cy="784830"/>
          </a:xfrm>
          <a:prstGeom prst="rect">
            <a:avLst/>
          </a:prstGeom>
        </p:spPr>
        <p:txBody>
          <a:bodyPr wrap="square">
            <a:spAutoFit/>
          </a:bodyPr>
          <a:lstStyle/>
          <a:p>
            <a:r>
              <a:rPr lang="pt-BR" sz="1500" dirty="0" smtClean="0">
                <a:hlinkClick r:id="rId7"/>
              </a:rPr>
              <a:t>https://www.shiftelearning.com/blog/difference-between-elearning-and-mlearning</a:t>
            </a:r>
            <a:r>
              <a:rPr lang="pt-BR" sz="1500" dirty="0" smtClean="0"/>
              <a:t> </a:t>
            </a:r>
          </a:p>
        </p:txBody>
      </p:sp>
    </p:spTree>
    <p:extLst>
      <p:ext uri="{BB962C8B-B14F-4D97-AF65-F5344CB8AC3E}">
        <p14:creationId xmlns:p14="http://schemas.microsoft.com/office/powerpoint/2010/main" val="234334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5419" y="225133"/>
            <a:ext cx="7637142" cy="819492"/>
          </a:xfrm>
        </p:spPr>
        <p:txBody>
          <a:bodyPr>
            <a:noAutofit/>
          </a:bodyPr>
          <a:lstStyle/>
          <a:p>
            <a:pPr defTabSz="914400" eaLnBrk="0" fontAlgn="base" hangingPunct="0">
              <a:spcAft>
                <a:spcPct val="0"/>
              </a:spcAft>
            </a:pPr>
            <a:r>
              <a:rPr lang="pt-BR" sz="4000" b="1" dirty="0" err="1" smtClean="0">
                <a:effectLst>
                  <a:outerShdw blurRad="38100" dist="38100" dir="2700000" algn="tl">
                    <a:srgbClr val="000000">
                      <a:alpha val="43137"/>
                    </a:srgbClr>
                  </a:outerShdw>
                </a:effectLst>
              </a:rPr>
              <a:t>Which</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app</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is</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the</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best</a:t>
            </a:r>
            <a:r>
              <a:rPr lang="pt-BR" sz="4000" b="1" dirty="0" smtClean="0">
                <a:effectLst>
                  <a:outerShdw blurRad="38100" dist="38100" dir="2700000" algn="tl">
                    <a:srgbClr val="000000">
                      <a:alpha val="43137"/>
                    </a:srgbClr>
                  </a:outerShdw>
                </a:effectLst>
              </a:rPr>
              <a:t> for me?</a:t>
            </a:r>
            <a:endParaRPr lang="pt-BR" sz="4000"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6564808" y="1159725"/>
            <a:ext cx="4754356" cy="5108277"/>
          </a:xfrm>
        </p:spPr>
        <p:txBody>
          <a:bodyPr>
            <a:normAutofit/>
          </a:bodyPr>
          <a:lstStyle/>
          <a:p>
            <a:r>
              <a:rPr lang="en-US" sz="2800" dirty="0" smtClean="0"/>
              <a:t>Levels: </a:t>
            </a:r>
          </a:p>
          <a:p>
            <a:r>
              <a:rPr lang="en-US" sz="2800" dirty="0" smtClean="0"/>
              <a:t>Payment:</a:t>
            </a:r>
          </a:p>
          <a:p>
            <a:r>
              <a:rPr lang="en-US" sz="2800" dirty="0" smtClean="0"/>
              <a:t>Writing:</a:t>
            </a:r>
          </a:p>
          <a:p>
            <a:r>
              <a:rPr lang="en-US" sz="2800" dirty="0" smtClean="0"/>
              <a:t>Reading: </a:t>
            </a:r>
          </a:p>
          <a:p>
            <a:r>
              <a:rPr lang="en-US" sz="2800" dirty="0" smtClean="0"/>
              <a:t>Listening:</a:t>
            </a:r>
          </a:p>
          <a:p>
            <a:r>
              <a:rPr lang="en-US" sz="2800" dirty="0" smtClean="0"/>
              <a:t>Speaking:</a:t>
            </a:r>
          </a:p>
          <a:p>
            <a:r>
              <a:rPr lang="en-US" sz="2800" dirty="0" smtClean="0"/>
              <a:t>Games:</a:t>
            </a:r>
          </a:p>
          <a:p>
            <a:r>
              <a:rPr lang="en-US" sz="2800" dirty="0" smtClean="0"/>
              <a:t>Review:</a:t>
            </a:r>
          </a:p>
          <a:p>
            <a:r>
              <a:rPr lang="en-US" sz="2800" dirty="0" smtClean="0"/>
              <a:t>Likes:</a:t>
            </a:r>
            <a:endParaRPr lang="en-US" sz="2500" dirty="0"/>
          </a:p>
        </p:txBody>
      </p:sp>
      <p:pic>
        <p:nvPicPr>
          <p:cNvPr id="3074" name="Picture 2" descr="Resultado de imagem para app"/>
          <p:cNvPicPr>
            <a:picLocks noChangeAspect="1" noChangeArrowheads="1"/>
          </p:cNvPicPr>
          <p:nvPr/>
        </p:nvPicPr>
        <p:blipFill rotWithShape="1">
          <a:blip r:embed="rId2">
            <a:extLst>
              <a:ext uri="{28A0092B-C50C-407E-A947-70E740481C1C}">
                <a14:useLocalDpi xmlns:a14="http://schemas.microsoft.com/office/drawing/2010/main" val="0"/>
              </a:ext>
            </a:extLst>
          </a:blip>
          <a:srcRect l="21461" t="1045" r="22602"/>
          <a:stretch/>
        </p:blipFill>
        <p:spPr bwMode="auto">
          <a:xfrm>
            <a:off x="2778725" y="1167832"/>
            <a:ext cx="3714621" cy="49775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5523" y="1159725"/>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106" y="1671036"/>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313" y="2274114"/>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2088" y="2759818"/>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5709" y="3333707"/>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6168" y="3916574"/>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3017" y="4471538"/>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757" y="5021307"/>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039" y="5567273"/>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5869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4652" y="117398"/>
            <a:ext cx="8989018" cy="819492"/>
          </a:xfrm>
        </p:spPr>
        <p:txBody>
          <a:bodyPr>
            <a:noAutofit/>
          </a:bodyPr>
          <a:lstStyle/>
          <a:p>
            <a:pPr defTabSz="914400" eaLnBrk="0" fontAlgn="base" hangingPunct="0">
              <a:spcAft>
                <a:spcPct val="0"/>
              </a:spcAft>
            </a:pPr>
            <a:r>
              <a:rPr lang="pt-BR" sz="4000" b="1" dirty="0" smtClean="0">
                <a:effectLst>
                  <a:outerShdw blurRad="38100" dist="38100" dir="2700000" algn="tl">
                    <a:srgbClr val="000000">
                      <a:alpha val="43137"/>
                    </a:srgbClr>
                  </a:outerShdw>
                </a:effectLst>
              </a:rPr>
              <a:t>I </a:t>
            </a:r>
            <a:r>
              <a:rPr lang="pt-BR" sz="4000" b="1" dirty="0" err="1" smtClean="0">
                <a:effectLst>
                  <a:outerShdw blurRad="38100" dist="38100" dir="2700000" algn="tl">
                    <a:srgbClr val="000000">
                      <a:alpha val="43137"/>
                    </a:srgbClr>
                  </a:outerShdw>
                </a:effectLst>
              </a:rPr>
              <a:t>finished</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all</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app</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levels</a:t>
            </a:r>
            <a:r>
              <a:rPr lang="pt-BR" sz="4000" b="1" dirty="0" smtClean="0">
                <a:effectLst>
                  <a:outerShdw blurRad="38100" dist="38100" dir="2700000" algn="tl">
                    <a:srgbClr val="000000">
                      <a:alpha val="43137"/>
                    </a:srgbClr>
                  </a:outerShdw>
                </a:effectLst>
              </a:rPr>
              <a:t> – </a:t>
            </a:r>
            <a:r>
              <a:rPr lang="pt-BR" sz="4000" b="1" dirty="0" err="1" smtClean="0">
                <a:effectLst>
                  <a:outerShdw blurRad="38100" dist="38100" dir="2700000" algn="tl">
                    <a:srgbClr val="000000">
                      <a:alpha val="43137"/>
                    </a:srgbClr>
                  </a:outerShdw>
                </a:effectLst>
              </a:rPr>
              <a:t>now</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what</a:t>
            </a:r>
            <a:r>
              <a:rPr lang="pt-BR" sz="4000" b="1" dirty="0" smtClean="0">
                <a:effectLst>
                  <a:outerShdw blurRad="38100" dist="38100" dir="2700000" algn="tl">
                    <a:srgbClr val="000000">
                      <a:alpha val="43137"/>
                    </a:srgbClr>
                  </a:outerShdw>
                </a:effectLst>
              </a:rPr>
              <a:t>?</a:t>
            </a:r>
            <a:endParaRPr lang="pt-BR" sz="4000"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6889172" y="1157441"/>
            <a:ext cx="3855547" cy="5501898"/>
          </a:xfrm>
        </p:spPr>
        <p:txBody>
          <a:bodyPr>
            <a:normAutofit/>
          </a:bodyPr>
          <a:lstStyle/>
          <a:p>
            <a:r>
              <a:rPr lang="en-US" sz="2800" dirty="0" smtClean="0"/>
              <a:t>Need to improve:</a:t>
            </a:r>
          </a:p>
          <a:p>
            <a:r>
              <a:rPr lang="en-US" sz="2800" dirty="0" smtClean="0"/>
              <a:t>Vocabulary:</a:t>
            </a:r>
          </a:p>
          <a:p>
            <a:r>
              <a:rPr lang="en-US" sz="2800" dirty="0" smtClean="0"/>
              <a:t>Grammar:</a:t>
            </a:r>
          </a:p>
          <a:p>
            <a:r>
              <a:rPr lang="en-US" sz="2800" dirty="0" smtClean="0"/>
              <a:t>Listening:</a:t>
            </a:r>
          </a:p>
          <a:p>
            <a:r>
              <a:rPr lang="en-US" sz="2800" dirty="0" smtClean="0"/>
              <a:t>Speaking:</a:t>
            </a:r>
          </a:p>
          <a:p>
            <a:r>
              <a:rPr lang="en-US" sz="2800" dirty="0" smtClean="0"/>
              <a:t>Reading:</a:t>
            </a:r>
          </a:p>
          <a:p>
            <a:r>
              <a:rPr lang="en-US" sz="2800" dirty="0" smtClean="0"/>
              <a:t>Writing:</a:t>
            </a:r>
            <a:endParaRPr lang="en-US" sz="2500" dirty="0"/>
          </a:p>
        </p:txBody>
      </p:sp>
      <p:pic>
        <p:nvPicPr>
          <p:cNvPr id="3074" name="Picture 2" descr="Resultado de imagem para app"/>
          <p:cNvPicPr>
            <a:picLocks noChangeAspect="1" noChangeArrowheads="1"/>
          </p:cNvPicPr>
          <p:nvPr/>
        </p:nvPicPr>
        <p:blipFill rotWithShape="1">
          <a:blip r:embed="rId2">
            <a:extLst>
              <a:ext uri="{28A0092B-C50C-407E-A947-70E740481C1C}">
                <a14:useLocalDpi xmlns:a14="http://schemas.microsoft.com/office/drawing/2010/main" val="0"/>
              </a:ext>
            </a:extLst>
          </a:blip>
          <a:srcRect l="21461" t="1045" r="22602"/>
          <a:stretch/>
        </p:blipFill>
        <p:spPr bwMode="auto">
          <a:xfrm>
            <a:off x="2922318" y="1157441"/>
            <a:ext cx="3714621" cy="4977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2727" y="1715379"/>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7130" y="2332697"/>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4897" y="2890635"/>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014" y="3426621"/>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8161" y="3949056"/>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m para 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564" y="4520545"/>
            <a:ext cx="557938" cy="55793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2525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67991" y="42715"/>
            <a:ext cx="8337912" cy="1320800"/>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Learning </a:t>
            </a:r>
            <a:r>
              <a:rPr lang="pt-BR" sz="4000" b="1" dirty="0" err="1" smtClean="0">
                <a:effectLst>
                  <a:outerShdw blurRad="38100" dist="38100" dir="2700000" algn="tl">
                    <a:srgbClr val="000000">
                      <a:alpha val="43137"/>
                    </a:srgbClr>
                  </a:outerShdw>
                </a:effectLst>
              </a:rPr>
              <a:t>vocabulary</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and</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setences</a:t>
            </a:r>
            <a:endParaRPr lang="pt-BR" sz="4000" b="1"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stretch>
            <a:fillRect/>
          </a:stretch>
        </p:blipFill>
        <p:spPr>
          <a:xfrm>
            <a:off x="2507049" y="1717846"/>
            <a:ext cx="2115208" cy="2115208"/>
          </a:xfrm>
          <a:prstGeom prst="rect">
            <a:avLst/>
          </a:prstGeom>
        </p:spPr>
      </p:pic>
      <p:pic>
        <p:nvPicPr>
          <p:cNvPr id="11266" name="Picture 2" descr="Resultado de imagem para wling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770" y="1787596"/>
            <a:ext cx="2129003" cy="21290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m para bab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716" y="1671225"/>
            <a:ext cx="1862794" cy="186279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7474" y="3209414"/>
            <a:ext cx="1962831" cy="88824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esultado de imagem para bus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000" y="1567881"/>
            <a:ext cx="1821051" cy="182105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Resultado de imagem para busu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8367" y="3234987"/>
            <a:ext cx="1846702" cy="598067"/>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Resultado de imagem para mondl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8496" y="4173159"/>
            <a:ext cx="1535504" cy="1535504"/>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Resultado de imagem para mondl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5592" y="5755157"/>
            <a:ext cx="1728942" cy="726184"/>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Resultado de imagem para Memris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6226" y="4191884"/>
            <a:ext cx="1600325" cy="1600325"/>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Resultado de imagem para Memrise"/>
          <p:cNvPicPr>
            <a:picLocks noChangeAspect="1" noChangeArrowheads="1"/>
          </p:cNvPicPr>
          <p:nvPr/>
        </p:nvPicPr>
        <p:blipFill rotWithShape="1">
          <a:blip r:embed="rId11">
            <a:extLst>
              <a:ext uri="{28A0092B-C50C-407E-A947-70E740481C1C}">
                <a14:useLocalDpi xmlns:a14="http://schemas.microsoft.com/office/drawing/2010/main" val="0"/>
              </a:ext>
            </a:extLst>
          </a:blip>
          <a:srcRect l="7277" t="25520" r="6182" b="28388"/>
          <a:stretch/>
        </p:blipFill>
        <p:spPr bwMode="auto">
          <a:xfrm>
            <a:off x="5115269" y="5708663"/>
            <a:ext cx="2102241" cy="653506"/>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Resultado de imagem para xerop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7805" y="4210116"/>
            <a:ext cx="1519686" cy="1519687"/>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Resultado de imagem para xeropan"/>
          <p:cNvPicPr>
            <a:picLocks noChangeAspect="1" noChangeArrowheads="1"/>
          </p:cNvPicPr>
          <p:nvPr/>
        </p:nvPicPr>
        <p:blipFill rotWithShape="1">
          <a:blip r:embed="rId13">
            <a:extLst>
              <a:ext uri="{28A0092B-C50C-407E-A947-70E740481C1C}">
                <a14:useLocalDpi xmlns:a14="http://schemas.microsoft.com/office/drawing/2010/main" val="0"/>
              </a:ext>
            </a:extLst>
          </a:blip>
          <a:srcRect l="56055" t="15372" b="49483"/>
          <a:stretch/>
        </p:blipFill>
        <p:spPr bwMode="auto">
          <a:xfrm>
            <a:off x="7356088" y="5865826"/>
            <a:ext cx="2143119" cy="83691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Resultado de imagem para hello englis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9396" y="4097657"/>
            <a:ext cx="1735742" cy="1735742"/>
          </a:xfrm>
          <a:prstGeom prst="rect">
            <a:avLst/>
          </a:prstGeom>
          <a:noFill/>
          <a:extLst>
            <a:ext uri="{909E8E84-426E-40DD-AFC4-6F175D3DCCD1}">
              <a14:hiddenFill xmlns:a14="http://schemas.microsoft.com/office/drawing/2010/main">
                <a:solidFill>
                  <a:srgbClr val="FFFFFF"/>
                </a:solidFill>
              </a14:hiddenFill>
            </a:ext>
          </a:extLst>
        </p:spPr>
      </p:pic>
      <p:sp>
        <p:nvSpPr>
          <p:cNvPr id="17" name="Título 1"/>
          <p:cNvSpPr txBox="1">
            <a:spLocks/>
          </p:cNvSpPr>
          <p:nvPr/>
        </p:nvSpPr>
        <p:spPr>
          <a:xfrm>
            <a:off x="9499207" y="5821756"/>
            <a:ext cx="2506696" cy="88098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000" b="1" dirty="0" err="1" smtClean="0">
                <a:solidFill>
                  <a:srgbClr val="FF0000"/>
                </a:solidFill>
                <a:effectLst>
                  <a:outerShdw blurRad="38100" dist="38100" dir="2700000" algn="tl">
                    <a:srgbClr val="000000">
                      <a:alpha val="43137"/>
                    </a:srgbClr>
                  </a:outerShdw>
                </a:effectLst>
              </a:rPr>
              <a:t>Hello</a:t>
            </a:r>
            <a:r>
              <a:rPr lang="pt-BR" sz="3000" b="1" dirty="0" smtClean="0">
                <a:solidFill>
                  <a:srgbClr val="FF0000"/>
                </a:solidFill>
                <a:effectLst>
                  <a:outerShdw blurRad="38100" dist="38100" dir="2700000" algn="tl">
                    <a:srgbClr val="000000">
                      <a:alpha val="43137"/>
                    </a:srgbClr>
                  </a:outerShdw>
                </a:effectLst>
              </a:rPr>
              <a:t> </a:t>
            </a:r>
            <a:r>
              <a:rPr lang="pt-BR" sz="3000" b="1" dirty="0" err="1" smtClean="0">
                <a:solidFill>
                  <a:srgbClr val="FF0000"/>
                </a:solidFill>
                <a:effectLst>
                  <a:outerShdw blurRad="38100" dist="38100" dir="2700000" algn="tl">
                    <a:srgbClr val="000000">
                      <a:alpha val="43137"/>
                    </a:srgbClr>
                  </a:outerShdw>
                </a:effectLst>
              </a:rPr>
              <a:t>English</a:t>
            </a:r>
            <a:endParaRPr lang="pt-BR" sz="3000" b="1" dirty="0">
              <a:solidFill>
                <a:srgbClr val="FF0000"/>
              </a:solidFill>
              <a:effectLst>
                <a:outerShdw blurRad="38100" dist="38100" dir="2700000" algn="tl">
                  <a:srgbClr val="000000">
                    <a:alpha val="43137"/>
                  </a:srgbClr>
                </a:outerShdw>
              </a:effectLst>
            </a:endParaRPr>
          </a:p>
        </p:txBody>
      </p:sp>
      <p:pic>
        <p:nvPicPr>
          <p:cNvPr id="19" name="Imagem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87090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0955" y="237640"/>
            <a:ext cx="8489372" cy="2195594"/>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Learning </a:t>
            </a:r>
            <a:r>
              <a:rPr lang="pt-BR" sz="4000" b="1" dirty="0" err="1" smtClean="0">
                <a:effectLst>
                  <a:outerShdw blurRad="38100" dist="38100" dir="2700000" algn="tl">
                    <a:srgbClr val="000000">
                      <a:alpha val="43137"/>
                    </a:srgbClr>
                  </a:outerShdw>
                </a:effectLst>
              </a:rPr>
              <a:t>vocabulary</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and</a:t>
            </a:r>
            <a:r>
              <a:rPr lang="pt-BR" sz="4000" b="1" dirty="0" smtClean="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setences</a:t>
            </a:r>
            <a:r>
              <a:rPr lang="pt-BR" sz="4000" b="1" dirty="0" smtClean="0">
                <a:effectLst>
                  <a:outerShdw blurRad="38100" dist="38100" dir="2700000" algn="tl">
                    <a:srgbClr val="000000">
                      <a:alpha val="43137"/>
                    </a:srgbClr>
                  </a:outerShdw>
                </a:effectLst>
              </a:rPr>
              <a:t> – More </a:t>
            </a:r>
            <a:r>
              <a:rPr lang="pt-BR" sz="4000" b="1" dirty="0" err="1" smtClean="0">
                <a:effectLst>
                  <a:outerShdw blurRad="38100" dist="38100" dir="2700000" algn="tl">
                    <a:srgbClr val="000000">
                      <a:alpha val="43137"/>
                    </a:srgbClr>
                  </a:outerShdw>
                </a:effectLst>
              </a:rPr>
              <a:t>difficult</a:t>
            </a:r>
            <a:endParaRPr lang="pt-BR" sz="4000" b="1" dirty="0">
              <a:effectLst>
                <a:outerShdw blurRad="38100" dist="38100" dir="2700000" algn="tl">
                  <a:srgbClr val="000000">
                    <a:alpha val="43137"/>
                  </a:srgbClr>
                </a:outerShdw>
              </a:effectLst>
            </a:endParaRPr>
          </a:p>
        </p:txBody>
      </p:sp>
      <p:pic>
        <p:nvPicPr>
          <p:cNvPr id="12290" name="Picture 2" descr="Resultado de imagem para elev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285" y="2433234"/>
            <a:ext cx="23431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m para elevate"/>
          <p:cNvPicPr>
            <a:picLocks noChangeAspect="1" noChangeArrowheads="1"/>
          </p:cNvPicPr>
          <p:nvPr/>
        </p:nvPicPr>
        <p:blipFill rotWithShape="1">
          <a:blip r:embed="rId3">
            <a:extLst>
              <a:ext uri="{28A0092B-C50C-407E-A947-70E740481C1C}">
                <a14:useLocalDpi xmlns:a14="http://schemas.microsoft.com/office/drawing/2010/main" val="0"/>
              </a:ext>
            </a:extLst>
          </a:blip>
          <a:srcRect t="35620" b="36239"/>
          <a:stretch/>
        </p:blipFill>
        <p:spPr bwMode="auto">
          <a:xfrm>
            <a:off x="4594769" y="4628828"/>
            <a:ext cx="2076182" cy="61652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m para voxy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951" y="2462121"/>
            <a:ext cx="2268921" cy="23732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5"/>
          <a:srcRect l="3616" t="52712" r="-3616" b="9683"/>
          <a:stretch/>
        </p:blipFill>
        <p:spPr>
          <a:xfrm>
            <a:off x="6964601" y="4514912"/>
            <a:ext cx="1942415" cy="730436"/>
          </a:xfrm>
          <a:prstGeom prst="rect">
            <a:avLst/>
          </a:prstGeom>
        </p:spPr>
      </p:pic>
      <p:pic>
        <p:nvPicPr>
          <p:cNvPr id="8" name="Image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107723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13133" y="623625"/>
            <a:ext cx="5930964" cy="1476953"/>
          </a:xfrm>
        </p:spPr>
        <p:txBody>
          <a:bodyPr>
            <a:normAutofit/>
          </a:bodyPr>
          <a:lstStyle/>
          <a:p>
            <a:r>
              <a:rPr lang="pt-BR" sz="4000" b="1" dirty="0" err="1">
                <a:effectLst>
                  <a:outerShdw blurRad="38100" dist="38100" dir="2700000" algn="tl">
                    <a:srgbClr val="000000">
                      <a:alpha val="43137"/>
                    </a:srgbClr>
                  </a:outerShdw>
                </a:effectLst>
              </a:rPr>
              <a:t>Teacher’s</a:t>
            </a:r>
            <a:r>
              <a:rPr lang="pt-BR" sz="4000" b="1" dirty="0">
                <a:effectLst>
                  <a:outerShdw blurRad="38100" dist="38100" dir="2700000" algn="tl">
                    <a:srgbClr val="000000">
                      <a:alpha val="43137"/>
                    </a:srgbClr>
                  </a:outerShdw>
                </a:effectLst>
              </a:rPr>
              <a:t> </a:t>
            </a:r>
            <a:r>
              <a:rPr lang="pt-BR" sz="4000" b="1" dirty="0" err="1" smtClean="0">
                <a:effectLst>
                  <a:outerShdw blurRad="38100" dist="38100" dir="2700000" algn="tl">
                    <a:srgbClr val="000000">
                      <a:alpha val="43137"/>
                    </a:srgbClr>
                  </a:outerShdw>
                </a:effectLst>
              </a:rPr>
              <a:t>Suggestions</a:t>
            </a:r>
            <a:r>
              <a:rPr lang="pt-BR" sz="4000" b="1" dirty="0" smtClean="0">
                <a:effectLst>
                  <a:outerShdw blurRad="38100" dist="38100" dir="2700000" algn="tl">
                    <a:srgbClr val="000000">
                      <a:alpha val="43137"/>
                    </a:srgbClr>
                  </a:outerShdw>
                </a:effectLst>
              </a:rPr>
              <a:t>: Learning </a:t>
            </a:r>
            <a:r>
              <a:rPr lang="pt-BR" sz="4000" b="1" dirty="0" err="1" smtClean="0">
                <a:effectLst>
                  <a:outerShdw blurRad="38100" dist="38100" dir="2700000" algn="tl">
                    <a:srgbClr val="000000">
                      <a:alpha val="43137"/>
                    </a:srgbClr>
                  </a:outerShdw>
                </a:effectLst>
              </a:rPr>
              <a:t>Speaking</a:t>
            </a:r>
            <a:endParaRPr lang="pt-BR" sz="4000" b="1" dirty="0">
              <a:effectLst>
                <a:outerShdw blurRad="38100" dist="38100" dir="2700000" algn="tl">
                  <a:srgbClr val="000000">
                    <a:alpha val="43137"/>
                  </a:srgbClr>
                </a:outerShdw>
              </a:effectLst>
            </a:endParaRPr>
          </a:p>
        </p:txBody>
      </p:sp>
      <p:pic>
        <p:nvPicPr>
          <p:cNvPr id="13314" name="Picture 2" descr="Resultado de imagem para english conversation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834" y="2756381"/>
            <a:ext cx="2325299" cy="2325299"/>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1714322" y="5081680"/>
            <a:ext cx="2711612" cy="12088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800" b="1" dirty="0" err="1" smtClean="0">
                <a:solidFill>
                  <a:srgbClr val="5299CA"/>
                </a:solidFill>
                <a:effectLst>
                  <a:outerShdw blurRad="38100" dist="38100" dir="2700000" algn="tl">
                    <a:srgbClr val="000000">
                      <a:alpha val="43137"/>
                    </a:srgbClr>
                  </a:outerShdw>
                </a:effectLst>
              </a:rPr>
              <a:t>English</a:t>
            </a:r>
            <a:r>
              <a:rPr lang="pt-BR" sz="2800" b="1" dirty="0" smtClean="0">
                <a:solidFill>
                  <a:srgbClr val="5299CA"/>
                </a:solidFill>
                <a:effectLst>
                  <a:outerShdw blurRad="38100" dist="38100" dir="2700000" algn="tl">
                    <a:srgbClr val="000000">
                      <a:alpha val="43137"/>
                    </a:srgbClr>
                  </a:outerShdw>
                </a:effectLst>
              </a:rPr>
              <a:t> </a:t>
            </a:r>
            <a:r>
              <a:rPr lang="pt-BR" sz="2800" b="1" dirty="0" err="1" smtClean="0">
                <a:solidFill>
                  <a:srgbClr val="5299CA"/>
                </a:solidFill>
                <a:effectLst>
                  <a:outerShdw blurRad="38100" dist="38100" dir="2700000" algn="tl">
                    <a:srgbClr val="000000">
                      <a:alpha val="43137"/>
                    </a:srgbClr>
                  </a:outerShdw>
                </a:effectLst>
              </a:rPr>
              <a:t>Conversation</a:t>
            </a:r>
            <a:endParaRPr lang="pt-BR" sz="2800" b="1" dirty="0">
              <a:solidFill>
                <a:srgbClr val="5299CA"/>
              </a:solidFill>
              <a:effectLst>
                <a:outerShdw blurRad="38100" dist="38100" dir="2700000" algn="tl">
                  <a:srgbClr val="000000">
                    <a:alpha val="43137"/>
                  </a:srgbClr>
                </a:outerShdw>
              </a:effectLst>
            </a:endParaRPr>
          </a:p>
        </p:txBody>
      </p:sp>
      <p:pic>
        <p:nvPicPr>
          <p:cNvPr id="13316"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574" y="2680033"/>
            <a:ext cx="2557437" cy="2557437"/>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9288574" y="5237471"/>
            <a:ext cx="2711612" cy="12088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800" b="1" dirty="0" err="1" smtClean="0">
                <a:solidFill>
                  <a:srgbClr val="00B0F0"/>
                </a:solidFill>
                <a:effectLst>
                  <a:outerShdw blurRad="38100" dist="38100" dir="2700000" algn="tl">
                    <a:srgbClr val="000000">
                      <a:alpha val="43137"/>
                    </a:srgbClr>
                  </a:outerShdw>
                </a:effectLst>
              </a:rPr>
              <a:t>SpeakingPal</a:t>
            </a:r>
            <a:endParaRPr lang="pt-BR" sz="2800" b="1" dirty="0">
              <a:solidFill>
                <a:srgbClr val="00B0F0"/>
              </a:solidFill>
              <a:effectLst>
                <a:outerShdw blurRad="38100" dist="38100" dir="2700000" algn="tl">
                  <a:srgbClr val="000000">
                    <a:alpha val="43137"/>
                  </a:srgbClr>
                </a:outerShdw>
              </a:effectLst>
            </a:endParaRPr>
          </a:p>
        </p:txBody>
      </p:sp>
      <p:pic>
        <p:nvPicPr>
          <p:cNvPr id="13318" name="Picture 6" descr="Resultado de imagem para oxford convers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596" y="2816436"/>
            <a:ext cx="2318971" cy="231897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Resultado de imagem para talk english speaking practice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613" y="2839055"/>
            <a:ext cx="2273732" cy="2273732"/>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6017239" y="5260090"/>
            <a:ext cx="3920480" cy="12088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800" b="1" dirty="0" err="1" smtClean="0">
                <a:solidFill>
                  <a:srgbClr val="5299CA"/>
                </a:solidFill>
                <a:effectLst>
                  <a:outerShdw blurRad="38100" dist="38100" dir="2700000" algn="tl">
                    <a:srgbClr val="000000">
                      <a:alpha val="43137"/>
                    </a:srgbClr>
                  </a:outerShdw>
                </a:effectLst>
              </a:rPr>
              <a:t>English</a:t>
            </a:r>
            <a:r>
              <a:rPr lang="pt-BR" sz="2800" b="1" dirty="0" smtClean="0">
                <a:solidFill>
                  <a:srgbClr val="5299CA"/>
                </a:solidFill>
                <a:effectLst>
                  <a:outerShdw blurRad="38100" dist="38100" dir="2700000" algn="tl">
                    <a:srgbClr val="000000">
                      <a:alpha val="43137"/>
                    </a:srgbClr>
                  </a:outerShdw>
                </a:effectLst>
              </a:rPr>
              <a:t> </a:t>
            </a:r>
            <a:r>
              <a:rPr lang="pt-BR" sz="2800" b="1" dirty="0" err="1" smtClean="0">
                <a:solidFill>
                  <a:srgbClr val="5299CA"/>
                </a:solidFill>
                <a:effectLst>
                  <a:outerShdw blurRad="38100" dist="38100" dir="2700000" algn="tl">
                    <a:srgbClr val="000000">
                      <a:alpha val="43137"/>
                    </a:srgbClr>
                  </a:outerShdw>
                </a:effectLst>
              </a:rPr>
              <a:t>Speaking</a:t>
            </a:r>
            <a:r>
              <a:rPr lang="pt-BR" sz="2800" b="1" dirty="0" smtClean="0">
                <a:solidFill>
                  <a:srgbClr val="5299CA"/>
                </a:solidFill>
                <a:effectLst>
                  <a:outerShdw blurRad="38100" dist="38100" dir="2700000" algn="tl">
                    <a:srgbClr val="000000">
                      <a:alpha val="43137"/>
                    </a:srgbClr>
                  </a:outerShdw>
                </a:effectLst>
              </a:rPr>
              <a:t> </a:t>
            </a:r>
            <a:r>
              <a:rPr lang="pt-BR" sz="2800" b="1" dirty="0" err="1" smtClean="0">
                <a:solidFill>
                  <a:srgbClr val="5299CA"/>
                </a:solidFill>
                <a:effectLst>
                  <a:outerShdw blurRad="38100" dist="38100" dir="2700000" algn="tl">
                    <a:srgbClr val="000000">
                      <a:alpha val="43137"/>
                    </a:srgbClr>
                  </a:outerShdw>
                </a:effectLst>
              </a:rPr>
              <a:t>Practice</a:t>
            </a:r>
            <a:endParaRPr lang="pt-BR" sz="2800" b="1" dirty="0">
              <a:solidFill>
                <a:srgbClr val="5299CA"/>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307452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1392</TotalTime>
  <Words>207</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Berlin Sans FB Demi</vt:lpstr>
      <vt:lpstr>Century Gothic</vt:lpstr>
      <vt:lpstr>Wingdings</vt:lpstr>
      <vt:lpstr>Wingdings 3</vt:lpstr>
      <vt:lpstr>Cacho</vt:lpstr>
      <vt:lpstr>Apresentação do PowerPoint</vt:lpstr>
      <vt:lpstr>Apresentação do PowerPoint</vt:lpstr>
      <vt:lpstr>Apresentação do PowerPoint</vt:lpstr>
      <vt:lpstr>Apresentação do PowerPoint</vt:lpstr>
      <vt:lpstr>Which app is the best for me?</vt:lpstr>
      <vt:lpstr>I finished all app levels – now what?</vt:lpstr>
      <vt:lpstr>Teacher’s Suggestions: Learning vocabulary and setences</vt:lpstr>
      <vt:lpstr>Teacher’s Suggestions: Learning vocabulary and setences – More difficult</vt:lpstr>
      <vt:lpstr>Teacher’s Suggestions: Learning Speaking</vt:lpstr>
      <vt:lpstr>Teacher’s Suggestions: Learning Grammar</vt:lpstr>
      <vt:lpstr>Teacher’s Suggestions: Learning Listening</vt:lpstr>
      <vt:lpstr>Teacher’s Suggestions: Learning Reading/Listening</vt:lpstr>
      <vt:lpstr>Teacher’s Suggestions: Dictionaries</vt:lpstr>
      <vt:lpstr>Teacher’s Suggestions: Study Sequel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Cruz</cp:lastModifiedBy>
  <cp:revision>146</cp:revision>
  <dcterms:created xsi:type="dcterms:W3CDTF">2018-02-19T20:21:39Z</dcterms:created>
  <dcterms:modified xsi:type="dcterms:W3CDTF">2019-04-04T21:37:08Z</dcterms:modified>
</cp:coreProperties>
</file>