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07" r:id="rId2"/>
    <p:sldId id="408" r:id="rId3"/>
    <p:sldId id="395" r:id="rId4"/>
    <p:sldId id="401" r:id="rId5"/>
    <p:sldId id="402" r:id="rId6"/>
    <p:sldId id="403" r:id="rId7"/>
    <p:sldId id="404" r:id="rId8"/>
    <p:sldId id="405" r:id="rId9"/>
    <p:sldId id="406" r:id="rId10"/>
    <p:sldId id="409" r:id="rId11"/>
    <p:sldId id="397"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88" autoAdjust="0"/>
    <p:restoredTop sz="94660"/>
  </p:normalViewPr>
  <p:slideViewPr>
    <p:cSldViewPr snapToGrid="0">
      <p:cViewPr varScale="1">
        <p:scale>
          <a:sx n="92" d="100"/>
          <a:sy n="92" d="100"/>
        </p:scale>
        <p:origin x="4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4688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423710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5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7836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5263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7780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80946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7089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99118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08/04/2019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10326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F048667-F375-45C0-81D1-720F09EC4AF0}"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92178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F048667-F375-45C0-81D1-720F09EC4AF0}" type="datetimeFigureOut">
              <a:rPr lang="pt-BR" smtClean="0"/>
              <a:t>08/04/2019</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3644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F048667-F375-45C0-81D1-720F09EC4AF0}" type="datetimeFigureOut">
              <a:rPr lang="pt-BR" smtClean="0"/>
              <a:t>08/04/2019</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45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48667-F375-45C0-81D1-720F09EC4AF0}" type="datetimeFigureOut">
              <a:rPr lang="pt-BR" smtClean="0"/>
              <a:t>08/04/2019</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86484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23584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08/04/2019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86588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048667-F375-45C0-81D1-720F09EC4AF0}" type="datetimeFigureOut">
              <a:rPr lang="pt-BR" smtClean="0"/>
              <a:t>08/04/2019</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BF4E0A-3ADB-4DD8-A8C6-27CA94F9FB3E}" type="slidenum">
              <a:rPr lang="pt-BR" smtClean="0"/>
              <a:t>‹nº›</a:t>
            </a:fld>
            <a:endParaRPr lang="pt-BR"/>
          </a:p>
        </p:txBody>
      </p:sp>
    </p:spTree>
    <p:extLst>
      <p:ext uri="{BB962C8B-B14F-4D97-AF65-F5344CB8AC3E}">
        <p14:creationId xmlns:p14="http://schemas.microsoft.com/office/powerpoint/2010/main" val="367009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pJDFXbFn9M"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www.youtube.com/watch?v=0ulquxxvBfk" TargetMode="External"/><Relationship Id="rId4" Type="http://schemas.openxmlformats.org/officeDocument/2006/relationships/hyperlink" Target="https://www.youtube.com/watch?v=yzXq4V0XOF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ea.com/pt-br/games/the-sims/the-sims-freeplay"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rcgames.com/en/games/star-trek-online?originLanguage=pt"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arcgames.com/pt/games/neverwinter"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kaplaninternational.com/blog/four-difficulty-levels-on-how-to-use-video-games-to-learn-english"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278917" y="236874"/>
            <a:ext cx="9479973" cy="3170099"/>
          </a:xfrm>
          <a:prstGeom prst="rect">
            <a:avLst/>
          </a:prstGeom>
        </p:spPr>
        <p:txBody>
          <a:bodyPr wrap="squar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SELF LEARNING</a:t>
            </a:r>
          </a:p>
          <a:p>
            <a:r>
              <a:rPr lang="pt-BR" sz="5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Estratégias para desenvolver o aprendizado de língua inglesa de forma autônoma.</a:t>
            </a:r>
            <a:endParaRPr lang="pt-BR" sz="5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7" name="Retângulo 6"/>
          <p:cNvSpPr/>
          <p:nvPr/>
        </p:nvSpPr>
        <p:spPr>
          <a:xfrm>
            <a:off x="2278917" y="3780903"/>
            <a:ext cx="4841411" cy="507831"/>
          </a:xfrm>
          <a:prstGeom prst="rect">
            <a:avLst/>
          </a:prstGeom>
        </p:spPr>
        <p:txBody>
          <a:bodyPr wrap="square">
            <a:spAutoFit/>
          </a:bodyPr>
          <a:lstStyle/>
          <a:p>
            <a:r>
              <a:rPr lang="pt-BR" sz="2700" b="1" dirty="0" smtClean="0">
                <a:solidFill>
                  <a:srgbClr val="FF0000"/>
                </a:solidFill>
                <a:latin typeface="Berlin Sans FB Demi" panose="020E0802020502020306" pitchFamily="34" charset="0"/>
              </a:rPr>
              <a:t>CRISTIANE DE BRITO CRUZ</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514" y="3267012"/>
            <a:ext cx="4193334" cy="3460627"/>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10921" cy="2737594"/>
          </a:xfrm>
          <a:prstGeom prst="rect">
            <a:avLst/>
          </a:prstGeom>
        </p:spPr>
      </p:pic>
    </p:spTree>
    <p:extLst>
      <p:ext uri="{BB962C8B-B14F-4D97-AF65-F5344CB8AC3E}">
        <p14:creationId xmlns:p14="http://schemas.microsoft.com/office/powerpoint/2010/main" val="1063391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458883" cy="2183357"/>
          </a:xfrm>
          <a:prstGeom prst="rect">
            <a:avLst/>
          </a:prstGeom>
        </p:spPr>
      </p:pic>
      <p:sp>
        <p:nvSpPr>
          <p:cNvPr id="9" name="Título 1"/>
          <p:cNvSpPr txBox="1">
            <a:spLocks/>
          </p:cNvSpPr>
          <p:nvPr/>
        </p:nvSpPr>
        <p:spPr>
          <a:xfrm>
            <a:off x="1645920" y="922637"/>
            <a:ext cx="10363199" cy="17900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B050"/>
                </a:solidFill>
              </a:rPr>
              <a:t>Four difficulty levels on how to use video games to learn English</a:t>
            </a:r>
            <a:endParaRPr lang="en-US" b="1" dirty="0">
              <a:solidFill>
                <a:srgbClr val="00B050"/>
              </a:solidFill>
            </a:endParaRPr>
          </a:p>
        </p:txBody>
      </p:sp>
      <p:pic>
        <p:nvPicPr>
          <p:cNvPr id="2" name="Imagem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063" t="42917" r="39844" b="36041"/>
          <a:stretch/>
        </p:blipFill>
        <p:spPr>
          <a:xfrm>
            <a:off x="472439" y="2374474"/>
            <a:ext cx="11375679" cy="4072046"/>
          </a:xfrm>
          <a:prstGeom prst="rect">
            <a:avLst/>
          </a:prstGeom>
        </p:spPr>
      </p:pic>
    </p:spTree>
    <p:extLst>
      <p:ext uri="{BB962C8B-B14F-4D97-AF65-F5344CB8AC3E}">
        <p14:creationId xmlns:p14="http://schemas.microsoft.com/office/powerpoint/2010/main" val="2755796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748443" cy="2737594"/>
          </a:xfrm>
          <a:prstGeom prst="rect">
            <a:avLst/>
          </a:prstGeom>
        </p:spPr>
      </p:pic>
      <p:sp>
        <p:nvSpPr>
          <p:cNvPr id="5" name="Espaço Reservado para Conteúdo 2"/>
          <p:cNvSpPr txBox="1">
            <a:spLocks/>
          </p:cNvSpPr>
          <p:nvPr/>
        </p:nvSpPr>
        <p:spPr>
          <a:xfrm>
            <a:off x="1163782" y="2590800"/>
            <a:ext cx="10733808" cy="40427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pt-BR" sz="3500" dirty="0">
                <a:solidFill>
                  <a:schemeClr val="tx1"/>
                </a:solidFill>
                <a:latin typeface="Bahnschrift Condensed" panose="020B0502040204020203" pitchFamily="34" charset="0"/>
              </a:rPr>
              <a:t>Veja a dica destes jogadores:</a:t>
            </a:r>
          </a:p>
          <a:p>
            <a:pPr>
              <a:spcBef>
                <a:spcPts val="0"/>
              </a:spcBef>
            </a:pPr>
            <a:endParaRPr lang="pt-BR" sz="3500" dirty="0">
              <a:solidFill>
                <a:schemeClr val="tx1"/>
              </a:solidFill>
              <a:latin typeface="Bahnschrift Condensed" panose="020B0502040204020203" pitchFamily="34" charset="0"/>
            </a:endParaRPr>
          </a:p>
          <a:p>
            <a:pPr>
              <a:spcBef>
                <a:spcPts val="0"/>
              </a:spcBef>
            </a:pPr>
            <a:r>
              <a:rPr lang="pt-BR" sz="3500" dirty="0">
                <a:solidFill>
                  <a:schemeClr val="tx1"/>
                </a:solidFill>
                <a:latin typeface="Bahnschrift Condensed" panose="020B0502040204020203" pitchFamily="34" charset="0"/>
                <a:hlinkClick r:id="rId3"/>
              </a:rPr>
              <a:t>https://www.youtube.com/watch?v=NpJDFXbFn9M</a:t>
            </a:r>
            <a:r>
              <a:rPr lang="pt-BR" sz="3500" dirty="0">
                <a:solidFill>
                  <a:schemeClr val="tx1"/>
                </a:solidFill>
                <a:latin typeface="Bahnschrift Condensed" panose="020B0502040204020203" pitchFamily="34" charset="0"/>
              </a:rPr>
              <a:t> </a:t>
            </a:r>
          </a:p>
          <a:p>
            <a:pPr>
              <a:spcBef>
                <a:spcPts val="0"/>
              </a:spcBef>
            </a:pPr>
            <a:endParaRPr lang="pt-BR" sz="3500" dirty="0">
              <a:solidFill>
                <a:schemeClr val="tx1"/>
              </a:solidFill>
              <a:latin typeface="Bahnschrift Condensed" panose="020B0502040204020203" pitchFamily="34" charset="0"/>
            </a:endParaRPr>
          </a:p>
          <a:p>
            <a:pPr>
              <a:spcBef>
                <a:spcPts val="0"/>
              </a:spcBef>
            </a:pPr>
            <a:r>
              <a:rPr lang="pt-BR" sz="3500" dirty="0">
                <a:solidFill>
                  <a:schemeClr val="tx1"/>
                </a:solidFill>
                <a:latin typeface="Bahnschrift Condensed" panose="020B0502040204020203" pitchFamily="34" charset="0"/>
                <a:hlinkClick r:id="rId4"/>
              </a:rPr>
              <a:t>https://www.youtube.com/watch?v=yzXq4V0XOFw</a:t>
            </a:r>
            <a:r>
              <a:rPr lang="pt-BR" sz="3500" dirty="0">
                <a:solidFill>
                  <a:schemeClr val="tx1"/>
                </a:solidFill>
                <a:latin typeface="Bahnschrift Condensed" panose="020B0502040204020203" pitchFamily="34" charset="0"/>
              </a:rPr>
              <a:t> </a:t>
            </a:r>
          </a:p>
          <a:p>
            <a:pPr>
              <a:spcBef>
                <a:spcPts val="0"/>
              </a:spcBef>
            </a:pPr>
            <a:endParaRPr lang="pt-BR" sz="3500" dirty="0">
              <a:solidFill>
                <a:schemeClr val="tx1"/>
              </a:solidFill>
              <a:latin typeface="Bahnschrift Condensed" panose="020B0502040204020203" pitchFamily="34" charset="0"/>
            </a:endParaRPr>
          </a:p>
          <a:p>
            <a:pPr>
              <a:spcBef>
                <a:spcPts val="0"/>
              </a:spcBef>
            </a:pPr>
            <a:r>
              <a:rPr lang="pt-BR" sz="3500" dirty="0">
                <a:solidFill>
                  <a:schemeClr val="tx1"/>
                </a:solidFill>
                <a:latin typeface="Bahnschrift Condensed" panose="020B0502040204020203" pitchFamily="34" charset="0"/>
                <a:hlinkClick r:id="rId5"/>
              </a:rPr>
              <a:t>https://www.youtube.com/watch?v=0ulquxxvBfk</a:t>
            </a:r>
            <a:r>
              <a:rPr lang="pt-BR" sz="3500" dirty="0">
                <a:solidFill>
                  <a:schemeClr val="tx1"/>
                </a:solidFill>
                <a:latin typeface="Bahnschrift Condensed" panose="020B0502040204020203" pitchFamily="34" charset="0"/>
              </a:rPr>
              <a:t> </a:t>
            </a:r>
          </a:p>
          <a:p>
            <a:pPr>
              <a:spcBef>
                <a:spcPts val="0"/>
              </a:spcBef>
            </a:pPr>
            <a:endParaRPr lang="en-US" sz="3500" dirty="0">
              <a:solidFill>
                <a:schemeClr val="tx1"/>
              </a:solidFill>
              <a:latin typeface="Bahnschrift Condensed" panose="020B0502040204020203" pitchFamily="34" charset="0"/>
            </a:endParaRPr>
          </a:p>
        </p:txBody>
      </p:sp>
      <p:sp>
        <p:nvSpPr>
          <p:cNvPr id="6" name="Retângulo 5"/>
          <p:cNvSpPr/>
          <p:nvPr/>
        </p:nvSpPr>
        <p:spPr>
          <a:xfrm>
            <a:off x="1935480" y="1368797"/>
            <a:ext cx="10256520" cy="907941"/>
          </a:xfrm>
          <a:prstGeom prst="rect">
            <a:avLst/>
          </a:prstGeom>
        </p:spPr>
        <p:txBody>
          <a:bodyPr wrap="square">
            <a:spAutoFit/>
          </a:bodyPr>
          <a:lstStyle/>
          <a:p>
            <a:r>
              <a:rPr lang="pt-BR" sz="53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How</a:t>
            </a:r>
            <a:r>
              <a:rPr lang="pt-BR" sz="53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3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3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3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learn</a:t>
            </a:r>
            <a:r>
              <a:rPr lang="pt-BR" sz="53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3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English</a:t>
            </a:r>
            <a:r>
              <a:rPr lang="pt-BR" sz="53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3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with</a:t>
            </a:r>
            <a:r>
              <a:rPr lang="pt-BR" sz="53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games.</a:t>
            </a:r>
            <a:endParaRPr lang="pt-BR" sz="53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151748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907" y="1199214"/>
            <a:ext cx="6698941" cy="5528426"/>
          </a:xfrm>
          <a:prstGeom prst="rect">
            <a:avLst/>
          </a:prstGeom>
        </p:spPr>
      </p:pic>
      <p:sp>
        <p:nvSpPr>
          <p:cNvPr id="6" name="Retângulo 5"/>
          <p:cNvSpPr/>
          <p:nvPr/>
        </p:nvSpPr>
        <p:spPr>
          <a:xfrm>
            <a:off x="2222137" y="353830"/>
            <a:ext cx="4040124" cy="6247864"/>
          </a:xfrm>
          <a:prstGeom prst="rect">
            <a:avLst/>
          </a:prstGeom>
        </p:spPr>
        <p:txBody>
          <a:bodyPr wrap="square">
            <a:spAutoFit/>
          </a:bodyPr>
          <a:lstStyle/>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Self-</a:t>
            </a: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study</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Sites</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Applications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Videos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Songs</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Games</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Grammar</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Reading</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Writing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Speaking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tângulo 3"/>
          <p:cNvSpPr/>
          <p:nvPr/>
        </p:nvSpPr>
        <p:spPr>
          <a:xfrm>
            <a:off x="5998843" y="211494"/>
            <a:ext cx="5687776" cy="861774"/>
          </a:xfrm>
          <a:prstGeom prst="rect">
            <a:avLst/>
          </a:prstGeom>
        </p:spPr>
        <p:txBody>
          <a:bodyPr wrap="non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Learning </a:t>
            </a:r>
            <a:r>
              <a:rPr lang="pt-BR" sz="5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Strategies</a:t>
            </a:r>
            <a:endParaRPr lang="pt-BR" sz="5000" b="1"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380755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889760" y="0"/>
            <a:ext cx="10302240" cy="1723549"/>
          </a:xfrm>
          <a:prstGeom prst="rect">
            <a:avLst/>
          </a:prstGeom>
        </p:spPr>
        <p:txBody>
          <a:bodyPr wrap="square">
            <a:spAutoFit/>
          </a:bodyPr>
          <a:lstStyle/>
          <a:p>
            <a:r>
              <a:rPr lang="pt-BR" sz="53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GAMES</a:t>
            </a:r>
          </a:p>
          <a:p>
            <a:r>
              <a:rPr lang="pt-BR" sz="53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How</a:t>
            </a:r>
            <a:r>
              <a:rPr lang="pt-BR" sz="53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3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3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3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learn</a:t>
            </a:r>
            <a:r>
              <a:rPr lang="pt-BR" sz="53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3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English</a:t>
            </a:r>
            <a:r>
              <a:rPr lang="pt-BR" sz="53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3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with</a:t>
            </a:r>
            <a:r>
              <a:rPr lang="pt-BR" sz="53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games.</a:t>
            </a:r>
            <a:endParaRPr lang="pt-BR" sz="53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702723" cy="2737594"/>
          </a:xfrm>
          <a:prstGeom prst="rect">
            <a:avLst/>
          </a:prstGeom>
        </p:spPr>
      </p:pic>
      <p:pic>
        <p:nvPicPr>
          <p:cNvPr id="24578" name="Picture 2" descr="Resultado de imagem para g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 y="1723549"/>
            <a:ext cx="9009690" cy="496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1874520" y="1434507"/>
            <a:ext cx="9919715" cy="52406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US" sz="2800" dirty="0">
                <a:solidFill>
                  <a:schemeClr val="tx1"/>
                </a:solidFill>
                <a:latin typeface="Bahnschrift Condensed" panose="020B0502040204020203" pitchFamily="34" charset="0"/>
              </a:rPr>
              <a:t>It is possible to use video games to learn English and we don’t just mean </a:t>
            </a:r>
            <a:r>
              <a:rPr lang="en-US" sz="2800" dirty="0">
                <a:solidFill>
                  <a:srgbClr val="FF0000"/>
                </a:solidFill>
                <a:latin typeface="Bahnschrift Condensed" panose="020B0502040204020203" pitchFamily="34" charset="0"/>
              </a:rPr>
              <a:t>educational games </a:t>
            </a:r>
            <a:r>
              <a:rPr lang="en-US" sz="2800" dirty="0">
                <a:solidFill>
                  <a:schemeClr val="tx1"/>
                </a:solidFill>
                <a:latin typeface="Bahnschrift Condensed" panose="020B0502040204020203" pitchFamily="34" charset="0"/>
              </a:rPr>
              <a:t>that have been specially designed for this. Sure, taking an English course is a great way to improve your English skills, but what you probably didn't realize is that playing video games can also help improve your skill level. In the same way you can learn English with movies, playing the right video games can help you build vocabulary and confidence whilst having a great time.</a:t>
            </a:r>
          </a:p>
          <a:p>
            <a:pPr algn="just"/>
            <a:r>
              <a:rPr lang="en-US" sz="2800" dirty="0">
                <a:solidFill>
                  <a:schemeClr val="tx1"/>
                </a:solidFill>
                <a:latin typeface="Bahnschrift Condensed" panose="020B0502040204020203" pitchFamily="34" charset="0"/>
              </a:rPr>
              <a:t>Here are 4 recommendations at 4 difficulty levels to help with learning English through video games.</a:t>
            </a:r>
          </a:p>
          <a:p>
            <a:pPr algn="just">
              <a:spcBef>
                <a:spcPts val="0"/>
              </a:spcBef>
            </a:pPr>
            <a:endParaRPr lang="en-US" sz="2800" dirty="0">
              <a:latin typeface="Bahnschrift Condensed" panose="020B0502040204020203" pitchFamily="34" charset="0"/>
            </a:endParaRPr>
          </a:p>
        </p:txBody>
      </p:sp>
      <p:sp>
        <p:nvSpPr>
          <p:cNvPr id="8" name="Título 1"/>
          <p:cNvSpPr>
            <a:spLocks noGrp="1"/>
          </p:cNvSpPr>
          <p:nvPr>
            <p:ph type="title"/>
          </p:nvPr>
        </p:nvSpPr>
        <p:spPr>
          <a:xfrm>
            <a:off x="2026920" y="103877"/>
            <a:ext cx="9767315" cy="1226753"/>
          </a:xfrm>
        </p:spPr>
        <p:txBody>
          <a:bodyPr>
            <a:normAutofit/>
          </a:bodyPr>
          <a:lstStyle/>
          <a:p>
            <a:r>
              <a:rPr lang="en-US" b="1" dirty="0" smtClean="0">
                <a:solidFill>
                  <a:srgbClr val="00B050"/>
                </a:solidFill>
              </a:rPr>
              <a:t>Four difficulty levels on how to use video games to learn </a:t>
            </a:r>
            <a:r>
              <a:rPr lang="en-US" b="1" dirty="0">
                <a:solidFill>
                  <a:srgbClr val="00B050"/>
                </a:solidFill>
              </a:rPr>
              <a:t>E</a:t>
            </a:r>
            <a:r>
              <a:rPr lang="en-US" b="1" dirty="0" smtClean="0">
                <a:solidFill>
                  <a:srgbClr val="00B050"/>
                </a:solidFill>
              </a:rPr>
              <a:t>nglish</a:t>
            </a:r>
            <a:endParaRPr lang="en-US" b="1" dirty="0">
              <a:solidFill>
                <a:srgbClr val="00B050"/>
              </a:solidFill>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458883" cy="2183357"/>
          </a:xfrm>
          <a:prstGeom prst="rect">
            <a:avLst/>
          </a:prstGeom>
        </p:spPr>
      </p:pic>
    </p:spTree>
    <p:extLst>
      <p:ext uri="{BB962C8B-B14F-4D97-AF65-F5344CB8AC3E}">
        <p14:creationId xmlns:p14="http://schemas.microsoft.com/office/powerpoint/2010/main" val="2349436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780288" y="2345652"/>
            <a:ext cx="10784794" cy="40995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US" sz="2800" dirty="0">
                <a:solidFill>
                  <a:srgbClr val="FF0000"/>
                </a:solidFill>
                <a:latin typeface="Bahnschrift Condensed" panose="020B0502040204020203" pitchFamily="34" charset="0"/>
              </a:rPr>
              <a:t>1. Start small with arcade games (Really Easy)</a:t>
            </a:r>
          </a:p>
          <a:p>
            <a:pPr algn="just"/>
            <a:r>
              <a:rPr lang="en-US" sz="2800" dirty="0">
                <a:solidFill>
                  <a:schemeClr val="tx1"/>
                </a:solidFill>
                <a:latin typeface="Bahnschrift Condensed" panose="020B0502040204020203" pitchFamily="34" charset="0"/>
              </a:rPr>
              <a:t>If you are playing something simple that is action and reaction based without much text, still get into the habit of setting the language to English where possible.</a:t>
            </a:r>
          </a:p>
          <a:p>
            <a:pPr algn="just"/>
            <a:r>
              <a:rPr lang="en-US" sz="2800" dirty="0">
                <a:solidFill>
                  <a:schemeClr val="tx1"/>
                </a:solidFill>
                <a:latin typeface="Bahnschrift Condensed" panose="020B0502040204020203" pitchFamily="34" charset="0"/>
              </a:rPr>
              <a:t>This won’t improve your language quickly but the occasional word or phrase in English will help you become more comfortable hearing and reading the language. You will not become fluent like this, but it is an easy first step to take.</a:t>
            </a:r>
          </a:p>
          <a:p>
            <a:pPr algn="just">
              <a:spcBef>
                <a:spcPts val="0"/>
              </a:spcBef>
            </a:pPr>
            <a:endParaRPr lang="en-US" sz="2800" dirty="0">
              <a:latin typeface="Bahnschrift Condensed" panose="020B0502040204020203" pitchFamily="34" charset="0"/>
            </a:endParaRPr>
          </a:p>
        </p:txBody>
      </p:sp>
      <p:pic>
        <p:nvPicPr>
          <p:cNvPr id="1026" name="Picture 2" descr="learn English arcade g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1491" y="193039"/>
            <a:ext cx="3205249" cy="2136833"/>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a:spLocks noGrp="1"/>
          </p:cNvSpPr>
          <p:nvPr>
            <p:ph type="title"/>
          </p:nvPr>
        </p:nvSpPr>
        <p:spPr>
          <a:xfrm>
            <a:off x="1645920" y="494515"/>
            <a:ext cx="6476999" cy="1801123"/>
          </a:xfrm>
        </p:spPr>
        <p:txBody>
          <a:bodyPr>
            <a:normAutofit/>
          </a:bodyPr>
          <a:lstStyle/>
          <a:p>
            <a:r>
              <a:rPr lang="en-US" b="1" dirty="0" smtClean="0">
                <a:solidFill>
                  <a:srgbClr val="00B050"/>
                </a:solidFill>
              </a:rPr>
              <a:t>Four difficulty levels on how to use video games to learn </a:t>
            </a:r>
            <a:r>
              <a:rPr lang="en-US" b="1" dirty="0">
                <a:solidFill>
                  <a:srgbClr val="00B050"/>
                </a:solidFill>
              </a:rPr>
              <a:t>E</a:t>
            </a:r>
            <a:r>
              <a:rPr lang="en-US" b="1" dirty="0" smtClean="0">
                <a:solidFill>
                  <a:srgbClr val="00B050"/>
                </a:solidFill>
              </a:rPr>
              <a:t>nglish</a:t>
            </a:r>
            <a:endParaRPr lang="en-US" b="1" dirty="0">
              <a:solidFill>
                <a:srgbClr val="00B050"/>
              </a:solidFill>
            </a:endParaRPr>
          </a:p>
        </p:txBody>
      </p:sp>
      <p:pic>
        <p:nvPicPr>
          <p:cNvPr id="13" name="Image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7" y="0"/>
            <a:ext cx="1458883" cy="2183357"/>
          </a:xfrm>
          <a:prstGeom prst="rect">
            <a:avLst/>
          </a:prstGeom>
        </p:spPr>
      </p:pic>
    </p:spTree>
    <p:extLst>
      <p:ext uri="{BB962C8B-B14F-4D97-AF65-F5344CB8AC3E}">
        <p14:creationId xmlns:p14="http://schemas.microsoft.com/office/powerpoint/2010/main" val="3007300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578772" y="1782451"/>
            <a:ext cx="11384280" cy="442363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en-US" sz="2600" dirty="0">
                <a:solidFill>
                  <a:srgbClr val="FF0000"/>
                </a:solidFill>
                <a:latin typeface="Bahnschrift Condensed" panose="020B0502040204020203" pitchFamily="34" charset="0"/>
              </a:rPr>
              <a:t>2. Build basic and useful vocabulary with The Sims (Easy)</a:t>
            </a:r>
          </a:p>
          <a:p>
            <a:pPr algn="just">
              <a:spcBef>
                <a:spcPts val="0"/>
              </a:spcBef>
            </a:pPr>
            <a:r>
              <a:rPr lang="en-US" sz="2600" dirty="0">
                <a:solidFill>
                  <a:schemeClr val="tx1"/>
                </a:solidFill>
                <a:latin typeface="Bahnschrift Condensed" panose="020B0502040204020203" pitchFamily="34" charset="0"/>
              </a:rPr>
              <a:t>The Sims was mentioned in our How to Learn English survey we did back in 2012 and we agree that it is an excellent choice for a game to help your English.</a:t>
            </a:r>
          </a:p>
          <a:p>
            <a:pPr algn="just">
              <a:spcBef>
                <a:spcPts val="0"/>
              </a:spcBef>
            </a:pPr>
            <a:r>
              <a:rPr lang="en-US" sz="2600" dirty="0">
                <a:solidFill>
                  <a:schemeClr val="tx1"/>
                </a:solidFill>
                <a:latin typeface="Bahnschrift Condensed" panose="020B0502040204020203" pitchFamily="34" charset="0"/>
              </a:rPr>
              <a:t>All of the Sims games are digital dollhouses and </a:t>
            </a:r>
            <a:r>
              <a:rPr lang="en-US" sz="2600" dirty="0" err="1">
                <a:solidFill>
                  <a:schemeClr val="tx1"/>
                </a:solidFill>
                <a:latin typeface="Bahnschrift Condensed" panose="020B0502040204020203" pitchFamily="34" charset="0"/>
              </a:rPr>
              <a:t>centre</a:t>
            </a:r>
            <a:r>
              <a:rPr lang="en-US" sz="2600" dirty="0">
                <a:solidFill>
                  <a:schemeClr val="tx1"/>
                </a:solidFill>
                <a:latin typeface="Bahnschrift Condensed" panose="020B0502040204020203" pitchFamily="34" charset="0"/>
              </a:rPr>
              <a:t> on building a little virtual family life. As a result you will very quickly learn useful day-to-day vocabulary. This includes household items and furniture, family relationships, activities and job types.</a:t>
            </a:r>
          </a:p>
          <a:p>
            <a:pPr algn="just">
              <a:spcBef>
                <a:spcPts val="0"/>
              </a:spcBef>
            </a:pPr>
            <a:r>
              <a:rPr lang="en-US" sz="2600" dirty="0">
                <a:solidFill>
                  <a:schemeClr val="tx1"/>
                </a:solidFill>
                <a:latin typeface="Bahnschrift Condensed" panose="020B0502040204020203" pitchFamily="34" charset="0"/>
              </a:rPr>
              <a:t>The only downside to this one however is that you will not get used to hearing spoken English, as the Sims themselves speak their own language to each other!</a:t>
            </a:r>
          </a:p>
          <a:p>
            <a:pPr algn="just">
              <a:spcBef>
                <a:spcPts val="0"/>
              </a:spcBef>
            </a:pPr>
            <a:r>
              <a:rPr lang="pt-BR" sz="2600" dirty="0">
                <a:solidFill>
                  <a:schemeClr val="tx1"/>
                </a:solidFill>
                <a:latin typeface="Bahnschrift Condensed" panose="020B0502040204020203" pitchFamily="34" charset="0"/>
                <a:hlinkClick r:id="rId2"/>
              </a:rPr>
              <a:t>https://www.ea.com/pt-br/games/the-sims/the-sims-freeplay</a:t>
            </a:r>
            <a:r>
              <a:rPr lang="pt-BR" sz="2600" dirty="0">
                <a:solidFill>
                  <a:schemeClr val="tx1"/>
                </a:solidFill>
                <a:latin typeface="Bahnschrift Condensed" panose="020B0502040204020203" pitchFamily="34" charset="0"/>
              </a:rPr>
              <a:t> </a:t>
            </a:r>
            <a:endParaRPr lang="en-US" sz="2600" dirty="0">
              <a:solidFill>
                <a:schemeClr val="tx1"/>
              </a:solidFill>
              <a:latin typeface="Bahnschrift Condensed" panose="020B0502040204020203" pitchFamily="34" charset="0"/>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7" y="1"/>
            <a:ext cx="1371599" cy="1695986"/>
          </a:xfrm>
          <a:prstGeom prst="rect">
            <a:avLst/>
          </a:prstGeom>
        </p:spPr>
      </p:pic>
      <p:sp>
        <p:nvSpPr>
          <p:cNvPr id="11" name="Título 1"/>
          <p:cNvSpPr txBox="1">
            <a:spLocks/>
          </p:cNvSpPr>
          <p:nvPr/>
        </p:nvSpPr>
        <p:spPr>
          <a:xfrm>
            <a:off x="1652154" y="2"/>
            <a:ext cx="7658101" cy="119495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B050"/>
                </a:solidFill>
              </a:rPr>
              <a:t>Four difficulty levels on how to use video games to learn English</a:t>
            </a:r>
            <a:endParaRPr lang="en-US" b="1" dirty="0">
              <a:solidFill>
                <a:srgbClr val="00B050"/>
              </a:solidFill>
            </a:endParaRPr>
          </a:p>
        </p:txBody>
      </p:sp>
      <p:pic>
        <p:nvPicPr>
          <p:cNvPr id="5122" name="Picture 2" descr="Resultado de imagem para the sims"/>
          <p:cNvPicPr>
            <a:picLocks noChangeAspect="1" noChangeArrowheads="1"/>
          </p:cNvPicPr>
          <p:nvPr/>
        </p:nvPicPr>
        <p:blipFill rotWithShape="1">
          <a:blip r:embed="rId4">
            <a:extLst>
              <a:ext uri="{28A0092B-C50C-407E-A947-70E740481C1C}">
                <a14:useLocalDpi xmlns:a14="http://schemas.microsoft.com/office/drawing/2010/main" val="0"/>
              </a:ext>
            </a:extLst>
          </a:blip>
          <a:srcRect b="22740"/>
          <a:stretch/>
        </p:blipFill>
        <p:spPr bwMode="auto">
          <a:xfrm>
            <a:off x="9445336" y="122514"/>
            <a:ext cx="2517716" cy="19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20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514696" y="1550514"/>
            <a:ext cx="11310160" cy="430817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en-US" sz="2500" dirty="0">
                <a:solidFill>
                  <a:srgbClr val="FF0000"/>
                </a:solidFill>
                <a:latin typeface="Bahnschrift Condensed" panose="020B0502040204020203" pitchFamily="34" charset="0"/>
              </a:rPr>
              <a:t>3. Venture online to </a:t>
            </a:r>
            <a:r>
              <a:rPr lang="en-US" sz="2500" dirty="0" err="1">
                <a:solidFill>
                  <a:srgbClr val="FF0000"/>
                </a:solidFill>
                <a:latin typeface="Bahnschrift Condensed" panose="020B0502040204020203" pitchFamily="34" charset="0"/>
              </a:rPr>
              <a:t>practise</a:t>
            </a:r>
            <a:r>
              <a:rPr lang="en-US" sz="2500" dirty="0">
                <a:solidFill>
                  <a:srgbClr val="FF0000"/>
                </a:solidFill>
                <a:latin typeface="Bahnschrift Condensed" panose="020B0502040204020203" pitchFamily="34" charset="0"/>
              </a:rPr>
              <a:t> English with others in any online-based game (Medium)</a:t>
            </a:r>
          </a:p>
          <a:p>
            <a:pPr algn="just">
              <a:spcBef>
                <a:spcPts val="0"/>
              </a:spcBef>
            </a:pPr>
            <a:r>
              <a:rPr lang="en-US" sz="2500" dirty="0">
                <a:solidFill>
                  <a:schemeClr val="tx1"/>
                </a:solidFill>
                <a:latin typeface="Bahnschrift Condensed" panose="020B0502040204020203" pitchFamily="34" charset="0"/>
              </a:rPr>
              <a:t>Any MMO (Massively Multiplayer Online) game will encourage interaction between different players. Even if you are not up to the task of directly communicating with your fellow players, you can still observe how other people are talking to each other.</a:t>
            </a:r>
          </a:p>
          <a:p>
            <a:pPr algn="just">
              <a:spcBef>
                <a:spcPts val="0"/>
              </a:spcBef>
            </a:pPr>
            <a:r>
              <a:rPr lang="en-US" sz="2500" dirty="0">
                <a:solidFill>
                  <a:schemeClr val="tx1"/>
                </a:solidFill>
                <a:latin typeface="Bahnschrift Condensed" panose="020B0502040204020203" pitchFamily="34" charset="0"/>
              </a:rPr>
              <a:t>There are a lot of </a:t>
            </a:r>
            <a:r>
              <a:rPr lang="en-US" sz="2500" dirty="0">
                <a:solidFill>
                  <a:srgbClr val="FF0000"/>
                </a:solidFill>
                <a:latin typeface="Bahnschrift Condensed" panose="020B0502040204020203" pitchFamily="34" charset="0"/>
              </a:rPr>
              <a:t>online games </a:t>
            </a:r>
            <a:r>
              <a:rPr lang="en-US" sz="2500" dirty="0">
                <a:solidFill>
                  <a:schemeClr val="tx1"/>
                </a:solidFill>
                <a:latin typeface="Bahnschrift Condensed" panose="020B0502040204020203" pitchFamily="34" charset="0"/>
              </a:rPr>
              <a:t>out there now that you can play for free. If you’re into your sci-fi, maybe you want to try the Star Wars-based </a:t>
            </a:r>
            <a:r>
              <a:rPr lang="en-US" sz="2500" dirty="0">
                <a:solidFill>
                  <a:srgbClr val="FF0000"/>
                </a:solidFill>
                <a:latin typeface="Bahnschrift Condensed" panose="020B0502040204020203" pitchFamily="34" charset="0"/>
              </a:rPr>
              <a:t>Old Republic </a:t>
            </a:r>
            <a:r>
              <a:rPr lang="en-US" sz="2500" dirty="0">
                <a:solidFill>
                  <a:schemeClr val="tx1"/>
                </a:solidFill>
                <a:latin typeface="Bahnschrift Condensed" panose="020B0502040204020203" pitchFamily="34" charset="0"/>
              </a:rPr>
              <a:t>or </a:t>
            </a:r>
            <a:r>
              <a:rPr lang="en-US" sz="2500" dirty="0">
                <a:solidFill>
                  <a:srgbClr val="FF0000"/>
                </a:solidFill>
                <a:latin typeface="Bahnschrift Condensed" panose="020B0502040204020203" pitchFamily="34" charset="0"/>
              </a:rPr>
              <a:t>Star Trek Online</a:t>
            </a:r>
            <a:r>
              <a:rPr lang="en-US" sz="2500" dirty="0">
                <a:solidFill>
                  <a:schemeClr val="tx1"/>
                </a:solidFill>
                <a:latin typeface="Bahnschrift Condensed" panose="020B0502040204020203" pitchFamily="34" charset="0"/>
              </a:rPr>
              <a:t>. If you’re a comics fan and want to go and chat to Batman, </a:t>
            </a:r>
            <a:r>
              <a:rPr lang="en-US" sz="2500" dirty="0">
                <a:solidFill>
                  <a:srgbClr val="FF0000"/>
                </a:solidFill>
                <a:latin typeface="Bahnschrift Condensed" panose="020B0502040204020203" pitchFamily="34" charset="0"/>
              </a:rPr>
              <a:t>DC Universe Online </a:t>
            </a:r>
            <a:r>
              <a:rPr lang="en-US" sz="2500" dirty="0">
                <a:solidFill>
                  <a:schemeClr val="tx1"/>
                </a:solidFill>
                <a:latin typeface="Bahnschrift Condensed" panose="020B0502040204020203" pitchFamily="34" charset="0"/>
              </a:rPr>
              <a:t>could be for you. If you fancy a more classical fantasy setting, there is always </a:t>
            </a:r>
            <a:r>
              <a:rPr lang="en-US" sz="2500" dirty="0">
                <a:solidFill>
                  <a:srgbClr val="FF0000"/>
                </a:solidFill>
                <a:latin typeface="Bahnschrift Condensed" panose="020B0502040204020203" pitchFamily="34" charset="0"/>
              </a:rPr>
              <a:t>Guild Wars 2</a:t>
            </a:r>
            <a:r>
              <a:rPr lang="en-US" sz="2500" dirty="0">
                <a:solidFill>
                  <a:schemeClr val="tx1"/>
                </a:solidFill>
                <a:latin typeface="Bahnschrift Condensed" panose="020B0502040204020203" pitchFamily="34" charset="0"/>
              </a:rPr>
              <a:t>, the Dungeons &amp; Dragons based </a:t>
            </a:r>
            <a:r>
              <a:rPr lang="en-US" sz="2500" dirty="0" err="1">
                <a:solidFill>
                  <a:srgbClr val="FF0000"/>
                </a:solidFill>
                <a:latin typeface="Bahnschrift Condensed" panose="020B0502040204020203" pitchFamily="34" charset="0"/>
              </a:rPr>
              <a:t>Neverwinter</a:t>
            </a:r>
            <a:r>
              <a:rPr lang="en-US" sz="2500" dirty="0">
                <a:solidFill>
                  <a:srgbClr val="FF0000"/>
                </a:solidFill>
                <a:latin typeface="Bahnschrift Condensed" panose="020B0502040204020203" pitchFamily="34" charset="0"/>
              </a:rPr>
              <a:t> </a:t>
            </a:r>
            <a:r>
              <a:rPr lang="en-US" sz="2500" dirty="0">
                <a:solidFill>
                  <a:schemeClr val="tx1"/>
                </a:solidFill>
                <a:latin typeface="Bahnschrift Condensed" panose="020B0502040204020203" pitchFamily="34" charset="0"/>
              </a:rPr>
              <a:t>or </a:t>
            </a:r>
            <a:r>
              <a:rPr lang="en-US" sz="2500" dirty="0">
                <a:solidFill>
                  <a:srgbClr val="FF0000"/>
                </a:solidFill>
                <a:latin typeface="Bahnschrift Condensed" panose="020B0502040204020203" pitchFamily="34" charset="0"/>
              </a:rPr>
              <a:t>Lord of the Rings Online</a:t>
            </a:r>
            <a:r>
              <a:rPr lang="en-US" sz="2500" dirty="0">
                <a:solidFill>
                  <a:schemeClr val="tx1"/>
                </a:solidFill>
                <a:latin typeface="Bahnschrift Condensed" panose="020B0502040204020203" pitchFamily="34" charset="0"/>
              </a:rPr>
              <a:t>.</a:t>
            </a:r>
          </a:p>
          <a:p>
            <a:pPr algn="just">
              <a:spcBef>
                <a:spcPts val="0"/>
              </a:spcBef>
            </a:pPr>
            <a:r>
              <a:rPr lang="pt-BR" sz="2500" dirty="0">
                <a:solidFill>
                  <a:schemeClr val="tx1"/>
                </a:solidFill>
                <a:latin typeface="Bahnschrift Condensed" panose="020B0502040204020203" pitchFamily="34" charset="0"/>
                <a:hlinkClick r:id="rId2"/>
              </a:rPr>
              <a:t>https://www.arcgames.com/en/games/star-trek-online?originLanguage=pt</a:t>
            </a:r>
            <a:endParaRPr lang="en-US" sz="2500" dirty="0">
              <a:solidFill>
                <a:schemeClr val="tx1"/>
              </a:solidFill>
              <a:latin typeface="Bahnschrift Condensed" panose="020B0502040204020203" pitchFamily="34" charset="0"/>
            </a:endParaRPr>
          </a:p>
        </p:txBody>
      </p:sp>
      <p:pic>
        <p:nvPicPr>
          <p:cNvPr id="16" name="Imagem 15"/>
          <p:cNvPicPr>
            <a:picLocks noChangeAspect="1"/>
          </p:cNvPicPr>
          <p:nvPr/>
        </p:nvPicPr>
        <p:blipFill rotWithShape="1">
          <a:blip r:embed="rId3"/>
          <a:srcRect r="48118"/>
          <a:stretch/>
        </p:blipFill>
        <p:spPr>
          <a:xfrm>
            <a:off x="9653155" y="182880"/>
            <a:ext cx="2349661" cy="1231029"/>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37" y="1"/>
            <a:ext cx="1278081" cy="1580351"/>
          </a:xfrm>
          <a:prstGeom prst="rect">
            <a:avLst/>
          </a:prstGeom>
        </p:spPr>
      </p:pic>
      <p:sp>
        <p:nvSpPr>
          <p:cNvPr id="7" name="Título 1"/>
          <p:cNvSpPr txBox="1">
            <a:spLocks/>
          </p:cNvSpPr>
          <p:nvPr/>
        </p:nvSpPr>
        <p:spPr>
          <a:xfrm>
            <a:off x="1652154" y="2"/>
            <a:ext cx="7658101" cy="119495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B050"/>
                </a:solidFill>
              </a:rPr>
              <a:t>Four difficulty levels on how to use video games to learn English</a:t>
            </a:r>
            <a:endParaRPr lang="en-US" b="1" dirty="0">
              <a:solidFill>
                <a:srgbClr val="00B050"/>
              </a:solidFill>
            </a:endParaRPr>
          </a:p>
        </p:txBody>
      </p:sp>
    </p:spTree>
    <p:extLst>
      <p:ext uri="{BB962C8B-B14F-4D97-AF65-F5344CB8AC3E}">
        <p14:creationId xmlns:p14="http://schemas.microsoft.com/office/powerpoint/2010/main" val="3135615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342899" y="1485899"/>
            <a:ext cx="11471564" cy="44003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en-US" sz="2600" dirty="0">
                <a:solidFill>
                  <a:srgbClr val="FF0000"/>
                </a:solidFill>
                <a:latin typeface="Bahnschrift Condensed" panose="020B0502040204020203" pitchFamily="34" charset="0"/>
              </a:rPr>
              <a:t>4. Dive into deep stories with anything by Telltale Games (Hard)</a:t>
            </a:r>
          </a:p>
          <a:p>
            <a:pPr algn="just">
              <a:spcBef>
                <a:spcPts val="0"/>
              </a:spcBef>
            </a:pPr>
            <a:r>
              <a:rPr lang="en-US" sz="2600" dirty="0">
                <a:solidFill>
                  <a:schemeClr val="tx1"/>
                </a:solidFill>
                <a:latin typeface="Bahnschrift Condensed" panose="020B0502040204020203" pitchFamily="34" charset="0"/>
              </a:rPr>
              <a:t>If you really want to test your English, just about anything by Telltale Games is an excellent choice.</a:t>
            </a:r>
          </a:p>
          <a:p>
            <a:pPr algn="just">
              <a:spcBef>
                <a:spcPts val="0"/>
              </a:spcBef>
            </a:pPr>
            <a:r>
              <a:rPr lang="en-US" sz="2600" dirty="0">
                <a:solidFill>
                  <a:schemeClr val="tx1"/>
                </a:solidFill>
                <a:latin typeface="Bahnschrift Condensed" panose="020B0502040204020203" pitchFamily="34" charset="0"/>
              </a:rPr>
              <a:t>Telltale Games produce very story-focused games with a lot of dialogue and decision making. They are often tense, highly engaging, and the time pressure you are put under to make decisions will force you to see what happens when you make choices. This will help you quickly learn the meaning of things you might be uncertain about.</a:t>
            </a:r>
          </a:p>
          <a:p>
            <a:pPr algn="just">
              <a:spcBef>
                <a:spcPts val="0"/>
              </a:spcBef>
            </a:pPr>
            <a:r>
              <a:rPr lang="en-US" sz="2600" dirty="0">
                <a:solidFill>
                  <a:schemeClr val="tx1"/>
                </a:solidFill>
                <a:latin typeface="Bahnschrift Condensed" panose="020B0502040204020203" pitchFamily="34" charset="0"/>
              </a:rPr>
              <a:t>If you are a TV fan, you might enjoy Telltale’s games based on The Walking Dead or Game of Thrones. Graphic novel fans might enjoy The Wolf Among Us and more experienced gamers may enjoy Tales from Borderlands</a:t>
            </a:r>
            <a:r>
              <a:rPr lang="en-US" sz="2600" dirty="0" smtClean="0">
                <a:solidFill>
                  <a:schemeClr val="tx1"/>
                </a:solidFill>
                <a:latin typeface="Bahnschrift Condensed" panose="020B0502040204020203" pitchFamily="34" charset="0"/>
              </a:rPr>
              <a:t>.</a:t>
            </a:r>
            <a:endParaRPr lang="en-US" sz="2600" dirty="0">
              <a:solidFill>
                <a:schemeClr val="tx1"/>
              </a:solidFill>
              <a:latin typeface="Bahnschrift Condensed" panose="020B0502040204020203" pitchFamily="34" charset="0"/>
            </a:endParaRPr>
          </a:p>
          <a:p>
            <a:pPr algn="just">
              <a:spcBef>
                <a:spcPts val="0"/>
              </a:spcBef>
            </a:pPr>
            <a:r>
              <a:rPr lang="pt-BR" sz="2600" dirty="0">
                <a:solidFill>
                  <a:schemeClr val="tx1"/>
                </a:solidFill>
                <a:latin typeface="Bahnschrift Condensed" panose="020B0502040204020203" pitchFamily="34" charset="0"/>
                <a:hlinkClick r:id="rId2"/>
              </a:rPr>
              <a:t>https://www.arcgames.com/pt/games/neverwinter</a:t>
            </a:r>
            <a:endParaRPr lang="en-US" sz="2600" dirty="0">
              <a:solidFill>
                <a:schemeClr val="tx1"/>
              </a:solidFill>
              <a:latin typeface="Bahnschrift Condensed" panose="020B0502040204020203" pitchFamily="34" charset="0"/>
            </a:endParaRPr>
          </a:p>
          <a:p>
            <a:pPr algn="just">
              <a:spcBef>
                <a:spcPts val="0"/>
              </a:spcBef>
            </a:pPr>
            <a:endParaRPr lang="en-US" sz="2600" dirty="0">
              <a:solidFill>
                <a:schemeClr val="tx1"/>
              </a:solidFill>
              <a:latin typeface="Bahnschrift Condensed" panose="020B0502040204020203" pitchFamily="34" charset="0"/>
            </a:endParaRPr>
          </a:p>
        </p:txBody>
      </p:sp>
      <p:pic>
        <p:nvPicPr>
          <p:cNvPr id="3074"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507" y="191116"/>
            <a:ext cx="2581309" cy="135712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1652154" y="2"/>
            <a:ext cx="7658101" cy="119495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B050"/>
                </a:solidFill>
              </a:rPr>
              <a:t>Four difficulty levels on how to use video games to learn English</a:t>
            </a:r>
            <a:endParaRPr lang="en-US" b="1" dirty="0">
              <a:solidFill>
                <a:srgbClr val="00B050"/>
              </a:solidFill>
            </a:endParaRPr>
          </a:p>
        </p:txBody>
      </p:sp>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38" y="1"/>
            <a:ext cx="1276764" cy="1578722"/>
          </a:xfrm>
          <a:prstGeom prst="rect">
            <a:avLst/>
          </a:prstGeom>
        </p:spPr>
      </p:pic>
    </p:spTree>
    <p:extLst>
      <p:ext uri="{BB962C8B-B14F-4D97-AF65-F5344CB8AC3E}">
        <p14:creationId xmlns:p14="http://schemas.microsoft.com/office/powerpoint/2010/main" val="3279977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519547" y="1729910"/>
            <a:ext cx="11253354" cy="39705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en-US" sz="2800" dirty="0">
                <a:solidFill>
                  <a:srgbClr val="FF0000"/>
                </a:solidFill>
                <a:latin typeface="Bahnschrift Condensed" panose="020B0502040204020203" pitchFamily="34" charset="0"/>
              </a:rPr>
              <a:t>4. Dive into deep stories with anything by Telltale Games (Hard)</a:t>
            </a:r>
          </a:p>
          <a:p>
            <a:pPr algn="just">
              <a:spcBef>
                <a:spcPts val="0"/>
              </a:spcBef>
            </a:pPr>
            <a:r>
              <a:rPr lang="en-US" sz="2800" dirty="0" smtClean="0">
                <a:solidFill>
                  <a:schemeClr val="tx1"/>
                </a:solidFill>
                <a:latin typeface="Bahnschrift Condensed" panose="020B0502040204020203" pitchFamily="34" charset="0"/>
              </a:rPr>
              <a:t>You </a:t>
            </a:r>
            <a:r>
              <a:rPr lang="en-US" sz="2800" dirty="0">
                <a:solidFill>
                  <a:schemeClr val="tx1"/>
                </a:solidFill>
                <a:latin typeface="Bahnschrift Condensed" panose="020B0502040204020203" pitchFamily="34" charset="0"/>
              </a:rPr>
              <a:t>should probably play these in your own language first if that’s an option because they are generally interesting games and you would not want to spoil them for yourself</a:t>
            </a:r>
            <a:r>
              <a:rPr lang="en-US" sz="2800" dirty="0" smtClean="0">
                <a:solidFill>
                  <a:schemeClr val="tx1"/>
                </a:solidFill>
                <a:latin typeface="Bahnschrift Condensed" panose="020B0502040204020203" pitchFamily="34" charset="0"/>
              </a:rPr>
              <a:t>!</a:t>
            </a:r>
            <a:endParaRPr lang="en-US" sz="2800" dirty="0">
              <a:solidFill>
                <a:schemeClr val="tx1"/>
              </a:solidFill>
              <a:latin typeface="Bahnschrift Condensed" panose="020B0502040204020203" pitchFamily="34" charset="0"/>
            </a:endParaRPr>
          </a:p>
          <a:p>
            <a:pPr algn="just">
              <a:spcBef>
                <a:spcPts val="0"/>
              </a:spcBef>
            </a:pPr>
            <a:r>
              <a:rPr lang="en-US" sz="2800" dirty="0">
                <a:solidFill>
                  <a:schemeClr val="tx1"/>
                </a:solidFill>
                <a:latin typeface="Bahnschrift Condensed" panose="020B0502040204020203" pitchFamily="34" charset="0"/>
              </a:rPr>
              <a:t>I once tried to learn French by playing an adventure game called </a:t>
            </a:r>
            <a:r>
              <a:rPr lang="en-US" sz="2800" dirty="0">
                <a:solidFill>
                  <a:srgbClr val="FF0000"/>
                </a:solidFill>
                <a:latin typeface="Bahnschrift Condensed" panose="020B0502040204020203" pitchFamily="34" charset="0"/>
              </a:rPr>
              <a:t>Spud</a:t>
            </a:r>
            <a:r>
              <a:rPr lang="en-US" sz="2800" dirty="0">
                <a:solidFill>
                  <a:schemeClr val="tx1"/>
                </a:solidFill>
                <a:latin typeface="Bahnschrift Condensed" panose="020B0502040204020203" pitchFamily="34" charset="0"/>
              </a:rPr>
              <a:t>, but got stuck when I couldn’t understand what three gorillas holding a giant banana were talking about (it was probably the banana). Have you already had any experience in picking up English with video games? Let us know which ones in the comments</a:t>
            </a:r>
            <a:r>
              <a:rPr lang="en-US" sz="2800" dirty="0" smtClean="0">
                <a:solidFill>
                  <a:schemeClr val="tx1"/>
                </a:solidFill>
                <a:latin typeface="Bahnschrift Condensed" panose="020B0502040204020203" pitchFamily="34" charset="0"/>
              </a:rPr>
              <a:t>!</a:t>
            </a:r>
            <a:endParaRPr lang="en-US" sz="2800" dirty="0">
              <a:solidFill>
                <a:schemeClr val="tx1"/>
              </a:solidFill>
              <a:latin typeface="Bahnschrift Condensed" panose="020B0502040204020203" pitchFamily="34" charset="0"/>
            </a:endParaRPr>
          </a:p>
          <a:p>
            <a:pPr marL="0" indent="0" algn="just">
              <a:spcBef>
                <a:spcPts val="0"/>
              </a:spcBef>
              <a:buNone/>
            </a:pPr>
            <a:r>
              <a:rPr lang="pt-BR" sz="2800" dirty="0">
                <a:solidFill>
                  <a:schemeClr val="tx1"/>
                </a:solidFill>
                <a:latin typeface="Bahnschrift Condensed" panose="020B0502040204020203" pitchFamily="34" charset="0"/>
                <a:hlinkClick r:id="rId2"/>
              </a:rPr>
              <a:t>https://www.kaplaninternational.com/blog/four-difficulty-levels-on-how-to-use-video-games-to-learn-english</a:t>
            </a:r>
            <a:endParaRPr lang="en-US" sz="2800" dirty="0">
              <a:solidFill>
                <a:schemeClr val="tx1"/>
              </a:solidFill>
              <a:latin typeface="Bahnschrift Condensed" panose="020B0502040204020203" pitchFamily="34" charset="0"/>
            </a:endParaRPr>
          </a:p>
          <a:p>
            <a:pPr algn="just">
              <a:spcBef>
                <a:spcPts val="0"/>
              </a:spcBef>
            </a:pPr>
            <a:endParaRPr lang="en-US" sz="2800" dirty="0">
              <a:solidFill>
                <a:schemeClr val="tx1"/>
              </a:solidFill>
              <a:latin typeface="Bahnschrift Condensed" panose="020B0502040204020203" pitchFamily="34" charset="0"/>
            </a:endParaRPr>
          </a:p>
        </p:txBody>
      </p:sp>
      <p:pic>
        <p:nvPicPr>
          <p:cNvPr id="2050" name="Picture 2" descr="Resultado de imagem para telltale ga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2373" y="80822"/>
            <a:ext cx="2450175" cy="165979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1652154" y="2"/>
            <a:ext cx="7658101" cy="119495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B050"/>
                </a:solidFill>
              </a:rPr>
              <a:t>Four difficulty levels on how to use video games to learn English</a:t>
            </a:r>
            <a:endParaRPr lang="en-US" b="1" dirty="0">
              <a:solidFill>
                <a:srgbClr val="00B050"/>
              </a:solidFill>
            </a:endParaRPr>
          </a:p>
        </p:txBody>
      </p:sp>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38" y="1"/>
            <a:ext cx="1276764" cy="1578722"/>
          </a:xfrm>
          <a:prstGeom prst="rect">
            <a:avLst/>
          </a:prstGeom>
        </p:spPr>
      </p:pic>
    </p:spTree>
    <p:extLst>
      <p:ext uri="{BB962C8B-B14F-4D97-AF65-F5344CB8AC3E}">
        <p14:creationId xmlns:p14="http://schemas.microsoft.com/office/powerpoint/2010/main" val="2185028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1385</TotalTime>
  <Words>594</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11</vt:i4>
      </vt:variant>
    </vt:vector>
  </HeadingPairs>
  <TitlesOfParts>
    <vt:vector size="18" baseType="lpstr">
      <vt:lpstr>Arial</vt:lpstr>
      <vt:lpstr>Bahnschrift Condensed</vt:lpstr>
      <vt:lpstr>Berlin Sans FB Demi</vt:lpstr>
      <vt:lpstr>Century Gothic</vt:lpstr>
      <vt:lpstr>Wingdings</vt:lpstr>
      <vt:lpstr>Wingdings 3</vt:lpstr>
      <vt:lpstr>Cacho</vt:lpstr>
      <vt:lpstr>Apresentação do PowerPoint</vt:lpstr>
      <vt:lpstr>Apresentação do PowerPoint</vt:lpstr>
      <vt:lpstr>Apresentação do PowerPoint</vt:lpstr>
      <vt:lpstr>Four difficulty levels on how to use video games to learn English</vt:lpstr>
      <vt:lpstr>Four difficulty levels on how to use video games to learn English</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you are living in a country where English isn’t used as the first language it can sometimes be difficult to find interesting English texts. But in many places, local English-language newspapers are just as good – and possibly even more resourceful than ‘authentic’ British newspapers. Obviously, they are much cheaper because they are locally produced, but they are also more relevant to the learners because they understand the contexts of the stories and articles. Much of what we read in British newspapers is difficult for learners to understand, not because the vocabulary is difficult but because they don’t have all the background information which they need to understand it fully.  Philip Ryle, a teacher at King’s College at the University of London</dc:title>
  <dc:creator>Cristiane de Brito Cruz</dc:creator>
  <cp:lastModifiedBy>Cristiane de Brito Cruz</cp:lastModifiedBy>
  <cp:revision>152</cp:revision>
  <dcterms:created xsi:type="dcterms:W3CDTF">2018-02-19T20:21:39Z</dcterms:created>
  <dcterms:modified xsi:type="dcterms:W3CDTF">2019-04-08T11:13:22Z</dcterms:modified>
</cp:coreProperties>
</file>