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9" r:id="rId2"/>
    <p:sldId id="390" r:id="rId3"/>
    <p:sldId id="380" r:id="rId4"/>
    <p:sldId id="381" r:id="rId5"/>
    <p:sldId id="386" r:id="rId6"/>
    <p:sldId id="382" r:id="rId7"/>
    <p:sldId id="391" r:id="rId8"/>
    <p:sldId id="394" r:id="rId9"/>
    <p:sldId id="398" r:id="rId10"/>
    <p:sldId id="396" r:id="rId11"/>
    <p:sldId id="399" r:id="rId12"/>
    <p:sldId id="397"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66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88" autoAdjust="0"/>
    <p:restoredTop sz="94660"/>
  </p:normalViewPr>
  <p:slideViewPr>
    <p:cSldViewPr snapToGrid="0">
      <p:cViewPr varScale="1">
        <p:scale>
          <a:sx n="92" d="100"/>
          <a:sy n="92" d="100"/>
        </p:scale>
        <p:origin x="41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BR" smtClean="0"/>
              <a:t>Clique para editar o título mestre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CF048667-F375-45C0-81D1-720F09EC4AF0}" type="datetimeFigureOut">
              <a:rPr lang="pt-BR" smtClean="0"/>
              <a:t>08/04/2019</a:t>
            </a:fld>
            <a:endParaRPr lang="pt-BR"/>
          </a:p>
        </p:txBody>
      </p:sp>
      <p:sp>
        <p:nvSpPr>
          <p:cNvPr id="5" name="Footer Placeholder 4"/>
          <p:cNvSpPr>
            <a:spLocks noGrp="1"/>
          </p:cNvSpPr>
          <p:nvPr>
            <p:ph type="ftr" sz="quarter" idx="11"/>
          </p:nvPr>
        </p:nvSpPr>
        <p:spPr/>
        <p:txBody>
          <a:bodyPr/>
          <a:lstStyle/>
          <a:p>
            <a:endParaRPr lang="pt-B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3446889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CF048667-F375-45C0-81D1-720F09EC4AF0}" type="datetimeFigureOut">
              <a:rPr lang="pt-BR" smtClean="0"/>
              <a:t>08/04/2019</a:t>
            </a:fld>
            <a:endParaRPr lang="pt-BR"/>
          </a:p>
        </p:txBody>
      </p:sp>
      <p:sp>
        <p:nvSpPr>
          <p:cNvPr id="5" name="Footer Placeholder 4"/>
          <p:cNvSpPr>
            <a:spLocks noGrp="1"/>
          </p:cNvSpPr>
          <p:nvPr>
            <p:ph type="ftr" sz="quarter" idx="11"/>
          </p:nvPr>
        </p:nvSpPr>
        <p:spPr/>
        <p:txBody>
          <a:bodyPr/>
          <a:lstStyle/>
          <a:p>
            <a:endParaRPr lang="pt-B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4237100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CF048667-F375-45C0-81D1-720F09EC4AF0}" type="datetimeFigureOut">
              <a:rPr lang="pt-BR" smtClean="0"/>
              <a:t>08/04/2019</a:t>
            </a:fld>
            <a:endParaRPr lang="pt-BR"/>
          </a:p>
        </p:txBody>
      </p:sp>
      <p:sp>
        <p:nvSpPr>
          <p:cNvPr id="5" name="Footer Placeholder 4"/>
          <p:cNvSpPr>
            <a:spLocks noGrp="1"/>
          </p:cNvSpPr>
          <p:nvPr>
            <p:ph type="ftr" sz="quarter" idx="11"/>
          </p:nvPr>
        </p:nvSpPr>
        <p:spPr/>
        <p:txBody>
          <a:bodyPr/>
          <a:lstStyle/>
          <a:p>
            <a:endParaRPr lang="pt-B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3BF4E0A-3ADB-4DD8-A8C6-27CA94F9FB3E}" type="slidenum">
              <a:rPr lang="pt-BR" smtClean="0"/>
              <a:t>‹nº›</a:t>
            </a:fld>
            <a:endParaRPr lang="pt-B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1559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BR" smtClean="0"/>
              <a:t>Clique para editar o título mestre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CF048667-F375-45C0-81D1-720F09EC4AF0}" type="datetimeFigureOut">
              <a:rPr lang="pt-BR" smtClean="0"/>
              <a:t>08/04/2019</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278369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CF048667-F375-45C0-81D1-720F09EC4AF0}" type="datetimeFigureOut">
              <a:rPr lang="pt-BR" smtClean="0"/>
              <a:t>08/04/2019</a:t>
            </a:fld>
            <a:endParaRPr lang="pt-BR"/>
          </a:p>
        </p:txBody>
      </p:sp>
      <p:sp>
        <p:nvSpPr>
          <p:cNvPr id="6" name="Footer Placeholder 5"/>
          <p:cNvSpPr>
            <a:spLocks noGrp="1"/>
          </p:cNvSpPr>
          <p:nvPr>
            <p:ph type="ftr" sz="quarter" idx="11"/>
          </p:nvPr>
        </p:nvSpPr>
        <p:spPr/>
        <p:txBody>
          <a:bodyPr/>
          <a:lstStyle/>
          <a:p>
            <a:endParaRPr lang="pt-B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3BF4E0A-3ADB-4DD8-A8C6-27CA94F9FB3E}" type="slidenum">
              <a:rPr lang="pt-BR" smtClean="0"/>
              <a:t>‹nº›</a:t>
            </a:fld>
            <a:endParaRPr lang="pt-B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452639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CF048667-F375-45C0-81D1-720F09EC4AF0}" type="datetimeFigureOut">
              <a:rPr lang="pt-BR" smtClean="0"/>
              <a:t>08/04/2019</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34778029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CF048667-F375-45C0-81D1-720F09EC4AF0}" type="datetimeFigureOut">
              <a:rPr lang="pt-BR" smtClean="0"/>
              <a:t>08/04/2019</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2809465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CF048667-F375-45C0-81D1-720F09EC4AF0}" type="datetimeFigureOut">
              <a:rPr lang="pt-BR" smtClean="0"/>
              <a:t>08/04/2019</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370899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BR" smtClean="0"/>
              <a:t>Clique para editar o título mestre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CF048667-F375-45C0-81D1-720F09EC4AF0}" type="datetimeFigureOut">
              <a:rPr lang="pt-BR" smtClean="0"/>
              <a:t>08/04/2019</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991180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CF048667-F375-45C0-81D1-720F09EC4AF0}" type="datetimeFigureOut">
              <a:rPr lang="pt-BR" smtClean="0"/>
              <a:t>08/04/2019</a:t>
            </a:fld>
            <a:endParaRPr lang="pt-BR"/>
          </a:p>
        </p:txBody>
      </p:sp>
      <p:sp>
        <p:nvSpPr>
          <p:cNvPr id="5" name="Footer Placeholder 4"/>
          <p:cNvSpPr>
            <a:spLocks noGrp="1"/>
          </p:cNvSpPr>
          <p:nvPr>
            <p:ph type="ftr" sz="quarter" idx="11"/>
          </p:nvPr>
        </p:nvSpPr>
        <p:spPr/>
        <p:txBody>
          <a:bodyPr/>
          <a:lstStyle/>
          <a:p>
            <a:endParaRPr lang="pt-B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1103262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CF048667-F375-45C0-81D1-720F09EC4AF0}" type="datetimeFigureOut">
              <a:rPr lang="pt-BR" smtClean="0"/>
              <a:t>08/04/2019</a:t>
            </a:fld>
            <a:endParaRPr lang="pt-BR"/>
          </a:p>
        </p:txBody>
      </p:sp>
      <p:sp>
        <p:nvSpPr>
          <p:cNvPr id="6" name="Footer Placeholder 5"/>
          <p:cNvSpPr>
            <a:spLocks noGrp="1"/>
          </p:cNvSpPr>
          <p:nvPr>
            <p:ph type="ftr" sz="quarter" idx="11"/>
          </p:nvPr>
        </p:nvSpPr>
        <p:spPr/>
        <p:txBody>
          <a:bodyPr/>
          <a:lstStyle/>
          <a:p>
            <a:endParaRPr lang="pt-B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3921780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CF048667-F375-45C0-81D1-720F09EC4AF0}" type="datetimeFigureOut">
              <a:rPr lang="pt-BR" smtClean="0"/>
              <a:t>08/04/2019</a:t>
            </a:fld>
            <a:endParaRPr lang="pt-BR"/>
          </a:p>
        </p:txBody>
      </p:sp>
      <p:sp>
        <p:nvSpPr>
          <p:cNvPr id="8" name="Footer Placeholder 7"/>
          <p:cNvSpPr>
            <a:spLocks noGrp="1"/>
          </p:cNvSpPr>
          <p:nvPr>
            <p:ph type="ftr" sz="quarter" idx="11"/>
          </p:nvPr>
        </p:nvSpPr>
        <p:spPr/>
        <p:txBody>
          <a:bodyPr/>
          <a:lstStyle/>
          <a:p>
            <a:endParaRPr lang="pt-B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2136446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CF048667-F375-45C0-81D1-720F09EC4AF0}" type="datetimeFigureOut">
              <a:rPr lang="pt-BR" smtClean="0"/>
              <a:t>08/04/2019</a:t>
            </a:fld>
            <a:endParaRPr lang="pt-BR"/>
          </a:p>
        </p:txBody>
      </p:sp>
      <p:sp>
        <p:nvSpPr>
          <p:cNvPr id="4" name="Footer Placeholder 3"/>
          <p:cNvSpPr>
            <a:spLocks noGrp="1"/>
          </p:cNvSpPr>
          <p:nvPr>
            <p:ph type="ftr" sz="quarter" idx="11"/>
          </p:nvPr>
        </p:nvSpPr>
        <p:spPr/>
        <p:txBody>
          <a:bodyPr/>
          <a:lstStyle/>
          <a:p>
            <a:endParaRPr lang="pt-B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214599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048667-F375-45C0-81D1-720F09EC4AF0}" type="datetimeFigureOut">
              <a:rPr lang="pt-BR" smtClean="0"/>
              <a:t>08/04/2019</a:t>
            </a:fld>
            <a:endParaRPr lang="pt-BR"/>
          </a:p>
        </p:txBody>
      </p:sp>
      <p:sp>
        <p:nvSpPr>
          <p:cNvPr id="3" name="Footer Placeholder 2"/>
          <p:cNvSpPr>
            <a:spLocks noGrp="1"/>
          </p:cNvSpPr>
          <p:nvPr>
            <p:ph type="ftr" sz="quarter" idx="11"/>
          </p:nvPr>
        </p:nvSpPr>
        <p:spPr/>
        <p:txBody>
          <a:bodyPr/>
          <a:lstStyle/>
          <a:p>
            <a:endParaRPr lang="pt-B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386484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BR" smtClean="0"/>
              <a:t>Clique para editar o título mestre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CF048667-F375-45C0-81D1-720F09EC4AF0}" type="datetimeFigureOut">
              <a:rPr lang="pt-BR" smtClean="0"/>
              <a:t>08/04/2019</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3235842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CF048667-F375-45C0-81D1-720F09EC4AF0}" type="datetimeFigureOut">
              <a:rPr lang="pt-BR" smtClean="0"/>
              <a:t>08/04/2019</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3BF4E0A-3ADB-4DD8-A8C6-27CA94F9FB3E}" type="slidenum">
              <a:rPr lang="pt-BR" smtClean="0"/>
              <a:t>‹nº›</a:t>
            </a:fld>
            <a:endParaRPr lang="pt-BR"/>
          </a:p>
        </p:txBody>
      </p:sp>
    </p:spTree>
    <p:extLst>
      <p:ext uri="{BB962C8B-B14F-4D97-AF65-F5344CB8AC3E}">
        <p14:creationId xmlns:p14="http://schemas.microsoft.com/office/powerpoint/2010/main" val="1865883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F048667-F375-45C0-81D1-720F09EC4AF0}" type="datetimeFigureOut">
              <a:rPr lang="pt-BR" smtClean="0"/>
              <a:t>08/04/2019</a:t>
            </a:fld>
            <a:endParaRPr lang="pt-B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3BF4E0A-3ADB-4DD8-A8C6-27CA94F9FB3E}" type="slidenum">
              <a:rPr lang="pt-BR" smtClean="0"/>
              <a:t>‹nº›</a:t>
            </a:fld>
            <a:endParaRPr lang="pt-BR"/>
          </a:p>
        </p:txBody>
      </p:sp>
    </p:spTree>
    <p:extLst>
      <p:ext uri="{BB962C8B-B14F-4D97-AF65-F5344CB8AC3E}">
        <p14:creationId xmlns:p14="http://schemas.microsoft.com/office/powerpoint/2010/main" val="36700946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www.fluentu.com/blog/english/how-to-learn-english-gramma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hyperlink" Target="http://learnenglishkids.britishcouncil.org/" TargetMode="External"/><Relationship Id="rId7" Type="http://schemas.openxmlformats.org/officeDocument/2006/relationships/hyperlink" Target="https://www.fluentu.com/english/" TargetMode="External"/><Relationship Id="rId2" Type="http://schemas.openxmlformats.org/officeDocument/2006/relationships/hyperlink" Target="https://www.ef.com/wwen/english-resources/english-grammar/" TargetMode="External"/><Relationship Id="rId1" Type="http://schemas.openxmlformats.org/officeDocument/2006/relationships/slideLayout" Target="../slideLayouts/slideLayout2.xml"/><Relationship Id="rId6" Type="http://schemas.openxmlformats.org/officeDocument/2006/relationships/hyperlink" Target="http://www.netflix.com/" TargetMode="External"/><Relationship Id="rId5" Type="http://schemas.openxmlformats.org/officeDocument/2006/relationships/hyperlink" Target="http://www.youtube.com/" TargetMode="External"/><Relationship Id="rId4" Type="http://schemas.openxmlformats.org/officeDocument/2006/relationships/hyperlink" Target="https://www.quickanddirtytips.com/grammar-gir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2278917" y="236874"/>
            <a:ext cx="9479973" cy="3170099"/>
          </a:xfrm>
          <a:prstGeom prst="rect">
            <a:avLst/>
          </a:prstGeom>
        </p:spPr>
        <p:txBody>
          <a:bodyPr wrap="square">
            <a:spAutoFit/>
          </a:bodyPr>
          <a:lstStyle/>
          <a:p>
            <a:r>
              <a:rPr lang="pt-BR" sz="5000" b="1" dirty="0" smtClean="0">
                <a:solidFill>
                  <a:srgbClr val="FF0000"/>
                </a:solidFill>
                <a:effectLst>
                  <a:outerShdw blurRad="38100" dist="38100" dir="2700000" algn="tl">
                    <a:srgbClr val="000000">
                      <a:alpha val="43137"/>
                    </a:srgbClr>
                  </a:outerShdw>
                </a:effectLst>
                <a:latin typeface="Berlin Sans FB Demi" panose="020E0802020502020306" pitchFamily="34" charset="0"/>
              </a:rPr>
              <a:t>SELF LEARNING</a:t>
            </a:r>
          </a:p>
          <a:p>
            <a:r>
              <a:rPr lang="pt-BR" sz="50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Estratégias para desenvolver o aprendizado de língua inglesa de forma autônoma.</a:t>
            </a:r>
            <a:endParaRPr lang="pt-BR" sz="5000" b="1" dirty="0">
              <a:solidFill>
                <a:srgbClr val="7030A0"/>
              </a:solidFill>
              <a:effectLst>
                <a:outerShdw blurRad="38100" dist="38100" dir="2700000" algn="tl">
                  <a:srgbClr val="000000">
                    <a:alpha val="43137"/>
                  </a:srgbClr>
                </a:outerShdw>
              </a:effectLst>
              <a:latin typeface="Berlin Sans FB Demi" panose="020E0802020502020306" pitchFamily="34" charset="0"/>
            </a:endParaRPr>
          </a:p>
        </p:txBody>
      </p:sp>
      <p:sp>
        <p:nvSpPr>
          <p:cNvPr id="7" name="Retângulo 6"/>
          <p:cNvSpPr/>
          <p:nvPr/>
        </p:nvSpPr>
        <p:spPr>
          <a:xfrm>
            <a:off x="2278917" y="3780903"/>
            <a:ext cx="4841411" cy="507831"/>
          </a:xfrm>
          <a:prstGeom prst="rect">
            <a:avLst/>
          </a:prstGeom>
        </p:spPr>
        <p:txBody>
          <a:bodyPr wrap="square">
            <a:spAutoFit/>
          </a:bodyPr>
          <a:lstStyle/>
          <a:p>
            <a:r>
              <a:rPr lang="pt-BR" sz="2700" b="1" dirty="0" smtClean="0">
                <a:solidFill>
                  <a:srgbClr val="FF0000"/>
                </a:solidFill>
                <a:latin typeface="Berlin Sans FB Demi" panose="020E0802020502020306" pitchFamily="34" charset="0"/>
              </a:rPr>
              <a:t>CRISTIANE DE BRITO CRUZ</a:t>
            </a:r>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6514" y="3267012"/>
            <a:ext cx="4193334" cy="3460627"/>
          </a:xfrm>
          <a:prstGeom prst="rect">
            <a:avLst/>
          </a:prstGeom>
        </p:spPr>
      </p:pic>
      <p:pic>
        <p:nvPicPr>
          <p:cNvPr id="9" name="Imagem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038" y="0"/>
            <a:ext cx="1810921" cy="2737594"/>
          </a:xfrm>
          <a:prstGeom prst="rect">
            <a:avLst/>
          </a:prstGeom>
        </p:spPr>
      </p:pic>
    </p:spTree>
    <p:extLst>
      <p:ext uri="{BB962C8B-B14F-4D97-AF65-F5344CB8AC3E}">
        <p14:creationId xmlns:p14="http://schemas.microsoft.com/office/powerpoint/2010/main" val="35614050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ço Reservado para Conteúdo 2"/>
          <p:cNvSpPr>
            <a:spLocks noGrp="1"/>
          </p:cNvSpPr>
          <p:nvPr>
            <p:ph idx="1"/>
          </p:nvPr>
        </p:nvSpPr>
        <p:spPr>
          <a:xfrm>
            <a:off x="1051560" y="2072640"/>
            <a:ext cx="10622280" cy="4495800"/>
          </a:xfrm>
        </p:spPr>
        <p:txBody>
          <a:bodyPr>
            <a:noAutofit/>
          </a:bodyPr>
          <a:lstStyle/>
          <a:p>
            <a:pPr algn="just" fontAlgn="base">
              <a:spcBef>
                <a:spcPts val="0"/>
              </a:spcBef>
            </a:pPr>
            <a:r>
              <a:rPr lang="en-US" sz="3000" dirty="0" smtClean="0">
                <a:solidFill>
                  <a:srgbClr val="FF0000"/>
                </a:solidFill>
                <a:latin typeface="Bahnschrift Condensed" panose="020B0502040204020203" pitchFamily="34" charset="0"/>
              </a:rPr>
              <a:t>3. Be patient</a:t>
            </a:r>
          </a:p>
          <a:p>
            <a:pPr algn="just" fontAlgn="base">
              <a:spcBef>
                <a:spcPts val="0"/>
              </a:spcBef>
            </a:pPr>
            <a:r>
              <a:rPr lang="en-US" sz="3000" dirty="0">
                <a:solidFill>
                  <a:schemeClr val="tx1"/>
                </a:solidFill>
                <a:latin typeface="Bahnschrift Condensed" panose="020B0502040204020203" pitchFamily="34" charset="0"/>
              </a:rPr>
              <a:t>Don’t expect your grammar to be perfect right away—even native speakers make mistakes!</a:t>
            </a:r>
          </a:p>
          <a:p>
            <a:pPr algn="just" fontAlgn="base">
              <a:spcBef>
                <a:spcPts val="0"/>
              </a:spcBef>
            </a:pPr>
            <a:r>
              <a:rPr lang="en-US" sz="3000" dirty="0">
                <a:solidFill>
                  <a:schemeClr val="tx1"/>
                </a:solidFill>
                <a:latin typeface="Bahnschrift Condensed" panose="020B0502040204020203" pitchFamily="34" charset="0"/>
              </a:rPr>
              <a:t>One of the best ways to become confident with a new grammar point is to use it as often as possible.</a:t>
            </a:r>
          </a:p>
          <a:p>
            <a:pPr algn="just" fontAlgn="base">
              <a:spcBef>
                <a:spcPts val="0"/>
              </a:spcBef>
            </a:pPr>
            <a:r>
              <a:rPr lang="en-US" sz="3000" dirty="0">
                <a:solidFill>
                  <a:schemeClr val="tx1"/>
                </a:solidFill>
                <a:latin typeface="Bahnschrift Condensed" panose="020B0502040204020203" pitchFamily="34" charset="0"/>
              </a:rPr>
              <a:t>If you just learned about the difference between “who” and “whom,” use both of these words in sentences whenever you can. You can always check if you’re correct or not by asking a native speaker or checking online</a:t>
            </a:r>
            <a:r>
              <a:rPr lang="en-US" sz="3000" dirty="0" smtClean="0">
                <a:solidFill>
                  <a:schemeClr val="tx1"/>
                </a:solidFill>
                <a:latin typeface="Bahnschrift Condensed" panose="020B0502040204020203" pitchFamily="34" charset="0"/>
              </a:rPr>
              <a:t>.</a:t>
            </a:r>
            <a:endParaRPr lang="en-US" sz="3000" dirty="0">
              <a:solidFill>
                <a:schemeClr val="tx1"/>
              </a:solidFill>
              <a:latin typeface="Bahnschrift Condensed" panose="020B0502040204020203" pitchFamily="34" charset="0"/>
            </a:endParaRPr>
          </a:p>
        </p:txBody>
      </p:sp>
      <p:pic>
        <p:nvPicPr>
          <p:cNvPr id="9" name="Imagem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8" y="0"/>
            <a:ext cx="1443642" cy="1965960"/>
          </a:xfrm>
          <a:prstGeom prst="rect">
            <a:avLst/>
          </a:prstGeom>
        </p:spPr>
      </p:pic>
      <p:sp>
        <p:nvSpPr>
          <p:cNvPr id="10" name="Título 1"/>
          <p:cNvSpPr>
            <a:spLocks noGrp="1"/>
          </p:cNvSpPr>
          <p:nvPr>
            <p:ph type="title"/>
          </p:nvPr>
        </p:nvSpPr>
        <p:spPr>
          <a:xfrm>
            <a:off x="1764092" y="574940"/>
            <a:ext cx="9143999" cy="1252433"/>
          </a:xfrm>
        </p:spPr>
        <p:txBody>
          <a:bodyPr>
            <a:noAutofit/>
          </a:bodyPr>
          <a:lstStyle/>
          <a:p>
            <a:pPr fontAlgn="base"/>
            <a:r>
              <a:rPr lang="en-US"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3 Surprisingly Simple Steps for Learning English Grammar</a:t>
            </a:r>
          </a:p>
        </p:txBody>
      </p:sp>
    </p:spTree>
    <p:extLst>
      <p:ext uri="{BB962C8B-B14F-4D97-AF65-F5344CB8AC3E}">
        <p14:creationId xmlns:p14="http://schemas.microsoft.com/office/powerpoint/2010/main" val="23916619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ço Reservado para Conteúdo 2"/>
          <p:cNvSpPr>
            <a:spLocks noGrp="1"/>
          </p:cNvSpPr>
          <p:nvPr>
            <p:ph idx="1"/>
          </p:nvPr>
        </p:nvSpPr>
        <p:spPr>
          <a:xfrm>
            <a:off x="1051560" y="2072640"/>
            <a:ext cx="10622280" cy="4495800"/>
          </a:xfrm>
        </p:spPr>
        <p:txBody>
          <a:bodyPr>
            <a:noAutofit/>
          </a:bodyPr>
          <a:lstStyle/>
          <a:p>
            <a:pPr algn="just" fontAlgn="base">
              <a:spcBef>
                <a:spcPts val="0"/>
              </a:spcBef>
            </a:pPr>
            <a:r>
              <a:rPr lang="en-US" sz="3000" dirty="0" smtClean="0">
                <a:solidFill>
                  <a:srgbClr val="FF0000"/>
                </a:solidFill>
                <a:latin typeface="Bahnschrift Condensed" panose="020B0502040204020203" pitchFamily="34" charset="0"/>
              </a:rPr>
              <a:t>3. Be patient</a:t>
            </a:r>
          </a:p>
          <a:p>
            <a:pPr algn="just" fontAlgn="base">
              <a:spcBef>
                <a:spcPts val="0"/>
              </a:spcBef>
            </a:pPr>
            <a:r>
              <a:rPr lang="en-US" sz="3200" dirty="0">
                <a:solidFill>
                  <a:schemeClr val="tx1"/>
                </a:solidFill>
                <a:latin typeface="Bahnschrift Condensed" panose="020B0502040204020203" pitchFamily="34" charset="0"/>
              </a:rPr>
              <a:t>Remember to study just a little at a time. Take a break if you feel overwhelmed and come back to your studies later</a:t>
            </a:r>
            <a:r>
              <a:rPr lang="en-US" sz="3200" dirty="0" smtClean="0">
                <a:solidFill>
                  <a:schemeClr val="tx1"/>
                </a:solidFill>
                <a:latin typeface="Bahnschrift Condensed" panose="020B0502040204020203" pitchFamily="34" charset="0"/>
              </a:rPr>
              <a:t>. You </a:t>
            </a:r>
            <a:r>
              <a:rPr lang="en-US" sz="3200" dirty="0">
                <a:solidFill>
                  <a:schemeClr val="tx1"/>
                </a:solidFill>
                <a:latin typeface="Bahnschrift Condensed" panose="020B0502040204020203" pitchFamily="34" charset="0"/>
              </a:rPr>
              <a:t>should also study in a way that suits your learning style. If you find watching movies or writing letters in a cafe is easier than reading books, go and find a good cafe with comfortable chairs. Don’t let tenses make you feel tense (stressed)—learning is supposed to be fun!</a:t>
            </a:r>
          </a:p>
        </p:txBody>
      </p:sp>
      <p:pic>
        <p:nvPicPr>
          <p:cNvPr id="9" name="Imagem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8" y="0"/>
            <a:ext cx="1443642" cy="1965960"/>
          </a:xfrm>
          <a:prstGeom prst="rect">
            <a:avLst/>
          </a:prstGeom>
        </p:spPr>
      </p:pic>
      <p:sp>
        <p:nvSpPr>
          <p:cNvPr id="10" name="Título 1"/>
          <p:cNvSpPr>
            <a:spLocks noGrp="1"/>
          </p:cNvSpPr>
          <p:nvPr>
            <p:ph type="title"/>
          </p:nvPr>
        </p:nvSpPr>
        <p:spPr>
          <a:xfrm>
            <a:off x="1764092" y="574940"/>
            <a:ext cx="9143999" cy="1252433"/>
          </a:xfrm>
        </p:spPr>
        <p:txBody>
          <a:bodyPr>
            <a:noAutofit/>
          </a:bodyPr>
          <a:lstStyle/>
          <a:p>
            <a:pPr fontAlgn="base"/>
            <a:r>
              <a:rPr lang="en-US"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3 Surprisingly Simple Steps for Learning English Grammar</a:t>
            </a:r>
          </a:p>
        </p:txBody>
      </p:sp>
    </p:spTree>
    <p:extLst>
      <p:ext uri="{BB962C8B-B14F-4D97-AF65-F5344CB8AC3E}">
        <p14:creationId xmlns:p14="http://schemas.microsoft.com/office/powerpoint/2010/main" val="2158098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ço Reservado para Conteúdo 2"/>
          <p:cNvSpPr>
            <a:spLocks noGrp="1"/>
          </p:cNvSpPr>
          <p:nvPr>
            <p:ph idx="1"/>
          </p:nvPr>
        </p:nvSpPr>
        <p:spPr>
          <a:xfrm>
            <a:off x="670560" y="2773680"/>
            <a:ext cx="10911840" cy="1676400"/>
          </a:xfrm>
        </p:spPr>
        <p:txBody>
          <a:bodyPr>
            <a:noAutofit/>
          </a:bodyPr>
          <a:lstStyle/>
          <a:p>
            <a:pPr marL="0" indent="0" algn="ctr" fontAlgn="base">
              <a:spcBef>
                <a:spcPts val="0"/>
              </a:spcBef>
              <a:buNone/>
            </a:pPr>
            <a:r>
              <a:rPr lang="pt-BR" sz="4000" dirty="0">
                <a:solidFill>
                  <a:schemeClr val="tx1"/>
                </a:solidFill>
                <a:latin typeface="Bahnschrift Condensed" panose="020B0502040204020203" pitchFamily="34" charset="0"/>
                <a:hlinkClick r:id="rId2"/>
              </a:rPr>
              <a:t>https://www.fluentu.com/blog/english/how-to-learn-english-grammar/</a:t>
            </a:r>
            <a:r>
              <a:rPr lang="pt-BR" sz="4000" dirty="0">
                <a:solidFill>
                  <a:schemeClr val="tx1"/>
                </a:solidFill>
                <a:latin typeface="Bahnschrift Condensed" panose="020B0502040204020203" pitchFamily="34" charset="0"/>
              </a:rPr>
              <a:t> </a:t>
            </a:r>
            <a:endParaRPr lang="en-US" sz="4000" dirty="0">
              <a:solidFill>
                <a:schemeClr val="tx1"/>
              </a:solidFill>
              <a:latin typeface="Bahnschrift Condensed" panose="020B0502040204020203" pitchFamily="34" charset="0"/>
            </a:endParaRPr>
          </a:p>
        </p:txBody>
      </p:sp>
      <p:pic>
        <p:nvPicPr>
          <p:cNvPr id="7" name="Image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038" y="0"/>
            <a:ext cx="1443642" cy="1965960"/>
          </a:xfrm>
          <a:prstGeom prst="rect">
            <a:avLst/>
          </a:prstGeom>
        </p:spPr>
      </p:pic>
      <p:sp>
        <p:nvSpPr>
          <p:cNvPr id="9" name="Título 1"/>
          <p:cNvSpPr>
            <a:spLocks noGrp="1"/>
          </p:cNvSpPr>
          <p:nvPr>
            <p:ph type="title"/>
          </p:nvPr>
        </p:nvSpPr>
        <p:spPr>
          <a:xfrm>
            <a:off x="1764092" y="574940"/>
            <a:ext cx="9143999" cy="1252433"/>
          </a:xfrm>
        </p:spPr>
        <p:txBody>
          <a:bodyPr>
            <a:noAutofit/>
          </a:bodyPr>
          <a:lstStyle/>
          <a:p>
            <a:pPr fontAlgn="base"/>
            <a:r>
              <a:rPr lang="en-US"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3 Surprisingly Simple Steps for Learning English Grammar</a:t>
            </a:r>
          </a:p>
        </p:txBody>
      </p:sp>
    </p:spTree>
    <p:extLst>
      <p:ext uri="{BB962C8B-B14F-4D97-AF65-F5344CB8AC3E}">
        <p14:creationId xmlns:p14="http://schemas.microsoft.com/office/powerpoint/2010/main" val="1219912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40907" y="1199214"/>
            <a:ext cx="6698941" cy="5528426"/>
          </a:xfrm>
          <a:prstGeom prst="rect">
            <a:avLst/>
          </a:prstGeom>
        </p:spPr>
      </p:pic>
      <p:sp>
        <p:nvSpPr>
          <p:cNvPr id="6" name="Retângulo 5"/>
          <p:cNvSpPr/>
          <p:nvPr/>
        </p:nvSpPr>
        <p:spPr>
          <a:xfrm>
            <a:off x="2222137" y="353830"/>
            <a:ext cx="4040124" cy="6247864"/>
          </a:xfrm>
          <a:prstGeom prst="rect">
            <a:avLst/>
          </a:prstGeom>
        </p:spPr>
        <p:txBody>
          <a:bodyPr wrap="square">
            <a:spAutoFit/>
          </a:bodyPr>
          <a:lstStyle/>
          <a:p>
            <a:pPr marL="571500" indent="-571500">
              <a:buFont typeface="Wingdings" panose="05000000000000000000" pitchFamily="2" charset="2"/>
              <a:buChar char="ü"/>
            </a:pPr>
            <a:r>
              <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rPr>
              <a:t>Self-</a:t>
            </a:r>
            <a:r>
              <a:rPr lang="pt-BR" sz="4000" b="1" dirty="0" err="1">
                <a:solidFill>
                  <a:srgbClr val="7030A0"/>
                </a:solidFill>
                <a:effectLst>
                  <a:outerShdw blurRad="38100" dist="38100" dir="2700000" algn="tl">
                    <a:srgbClr val="000000">
                      <a:alpha val="43137"/>
                    </a:srgbClr>
                  </a:outerShdw>
                </a:effectLst>
                <a:latin typeface="Berlin Sans FB Demi" panose="020E0802020502020306" pitchFamily="34" charset="0"/>
              </a:rPr>
              <a:t>study</a:t>
            </a:r>
            <a:endPar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endParaRPr>
          </a:p>
          <a:p>
            <a:pPr marL="571500" indent="-571500">
              <a:buFont typeface="Wingdings" panose="05000000000000000000" pitchFamily="2" charset="2"/>
              <a:buChar char="ü"/>
            </a:pPr>
            <a:r>
              <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rPr>
              <a:t>Sites</a:t>
            </a:r>
          </a:p>
          <a:p>
            <a:pPr marL="571500" indent="-571500">
              <a:buFont typeface="Wingdings" panose="05000000000000000000" pitchFamily="2" charset="2"/>
              <a:buChar char="ü"/>
            </a:pPr>
            <a:r>
              <a:rPr lang="pt-BR" sz="4000" b="1" dirty="0" err="1">
                <a:solidFill>
                  <a:srgbClr val="7030A0"/>
                </a:solidFill>
                <a:effectLst>
                  <a:outerShdw blurRad="38100" dist="38100" dir="2700000" algn="tl">
                    <a:srgbClr val="000000">
                      <a:alpha val="43137"/>
                    </a:srgbClr>
                  </a:outerShdw>
                </a:effectLst>
                <a:latin typeface="Berlin Sans FB Demi" panose="020E0802020502020306" pitchFamily="34" charset="0"/>
              </a:rPr>
              <a:t>Applications</a:t>
            </a:r>
            <a:r>
              <a:rPr lang="pt-BR" sz="4000" b="1" dirty="0" smtClean="0">
                <a:solidFill>
                  <a:srgbClr val="FF0000"/>
                </a:solidFill>
                <a:effectLst>
                  <a:outerShdw blurRad="38100" dist="38100" dir="2700000" algn="tl">
                    <a:srgbClr val="000000">
                      <a:alpha val="43137"/>
                    </a:srgbClr>
                  </a:outerShdw>
                </a:effectLst>
                <a:latin typeface="Berlin Sans FB Demi" panose="020E0802020502020306" pitchFamily="34" charset="0"/>
              </a:rPr>
              <a:t> </a:t>
            </a:r>
          </a:p>
          <a:p>
            <a:pPr marL="571500" indent="-571500">
              <a:buFont typeface="Wingdings" panose="05000000000000000000" pitchFamily="2" charset="2"/>
              <a:buChar char="ü"/>
            </a:pPr>
            <a:r>
              <a:rPr lang="pt-BR" sz="4000" b="1" dirty="0" err="1">
                <a:solidFill>
                  <a:srgbClr val="7030A0"/>
                </a:solidFill>
                <a:effectLst>
                  <a:outerShdw blurRad="38100" dist="38100" dir="2700000" algn="tl">
                    <a:srgbClr val="000000">
                      <a:alpha val="43137"/>
                    </a:srgbClr>
                  </a:outerShdw>
                </a:effectLst>
                <a:latin typeface="Berlin Sans FB Demi" panose="020E0802020502020306" pitchFamily="34" charset="0"/>
              </a:rPr>
              <a:t>Videos</a:t>
            </a:r>
            <a:r>
              <a:rPr lang="pt-BR" sz="4000" b="1" dirty="0" smtClean="0">
                <a:solidFill>
                  <a:srgbClr val="FF0000"/>
                </a:solidFill>
                <a:effectLst>
                  <a:outerShdw blurRad="38100" dist="38100" dir="2700000" algn="tl">
                    <a:srgbClr val="000000">
                      <a:alpha val="43137"/>
                    </a:srgbClr>
                  </a:outerShdw>
                </a:effectLst>
                <a:latin typeface="Berlin Sans FB Demi" panose="020E0802020502020306" pitchFamily="34" charset="0"/>
              </a:rPr>
              <a:t> </a:t>
            </a:r>
          </a:p>
          <a:p>
            <a:pPr marL="571500" indent="-571500">
              <a:buFont typeface="Wingdings" panose="05000000000000000000" pitchFamily="2" charset="2"/>
              <a:buChar char="ü"/>
            </a:pPr>
            <a:r>
              <a:rPr lang="pt-BR" sz="4000" b="1" dirty="0" err="1">
                <a:solidFill>
                  <a:srgbClr val="7030A0"/>
                </a:solidFill>
                <a:effectLst>
                  <a:outerShdw blurRad="38100" dist="38100" dir="2700000" algn="tl">
                    <a:srgbClr val="000000">
                      <a:alpha val="43137"/>
                    </a:srgbClr>
                  </a:outerShdw>
                </a:effectLst>
                <a:latin typeface="Berlin Sans FB Demi" panose="020E0802020502020306" pitchFamily="34" charset="0"/>
              </a:rPr>
              <a:t>Songs</a:t>
            </a:r>
            <a:endPar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endParaRPr>
          </a:p>
          <a:p>
            <a:pPr marL="571500" indent="-571500">
              <a:buFont typeface="Wingdings" panose="05000000000000000000" pitchFamily="2" charset="2"/>
              <a:buChar char="ü"/>
            </a:pPr>
            <a:r>
              <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rPr>
              <a:t>Games</a:t>
            </a:r>
          </a:p>
          <a:p>
            <a:pPr marL="571500" indent="-571500">
              <a:buFont typeface="Wingdings" panose="05000000000000000000" pitchFamily="2" charset="2"/>
              <a:buChar char="ü"/>
            </a:pPr>
            <a:r>
              <a:rPr lang="pt-BR" sz="4000" b="1" dirty="0" err="1">
                <a:solidFill>
                  <a:srgbClr val="FF0000"/>
                </a:solidFill>
                <a:effectLst>
                  <a:outerShdw blurRad="38100" dist="38100" dir="2700000" algn="tl">
                    <a:srgbClr val="000000">
                      <a:alpha val="43137"/>
                    </a:srgbClr>
                  </a:outerShdw>
                </a:effectLst>
                <a:latin typeface="Berlin Sans FB Demi" panose="020E0802020502020306" pitchFamily="34" charset="0"/>
              </a:rPr>
              <a:t>Grammar</a:t>
            </a:r>
            <a:endParaRPr lang="pt-BR" sz="4000" b="1" dirty="0">
              <a:solidFill>
                <a:srgbClr val="FF0000"/>
              </a:solidFill>
              <a:effectLst>
                <a:outerShdw blurRad="38100" dist="38100" dir="2700000" algn="tl">
                  <a:srgbClr val="000000">
                    <a:alpha val="43137"/>
                  </a:srgbClr>
                </a:outerShdw>
              </a:effectLst>
              <a:latin typeface="Berlin Sans FB Demi" panose="020E0802020502020306" pitchFamily="34" charset="0"/>
            </a:endParaRPr>
          </a:p>
          <a:p>
            <a:pPr marL="571500" indent="-571500">
              <a:buFont typeface="Wingdings" panose="05000000000000000000" pitchFamily="2" charset="2"/>
              <a:buChar char="ü"/>
            </a:pPr>
            <a:r>
              <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rPr>
              <a:t>Reading</a:t>
            </a:r>
          </a:p>
          <a:p>
            <a:pPr marL="571500" indent="-571500">
              <a:buFont typeface="Wingdings" panose="05000000000000000000" pitchFamily="2" charset="2"/>
              <a:buChar char="ü"/>
            </a:pPr>
            <a:r>
              <a:rPr lang="pt-BR" sz="4000" b="1" dirty="0" err="1">
                <a:solidFill>
                  <a:srgbClr val="7030A0"/>
                </a:solidFill>
                <a:effectLst>
                  <a:outerShdw blurRad="38100" dist="38100" dir="2700000" algn="tl">
                    <a:srgbClr val="000000">
                      <a:alpha val="43137"/>
                    </a:srgbClr>
                  </a:outerShdw>
                </a:effectLst>
                <a:latin typeface="Berlin Sans FB Demi" panose="020E0802020502020306" pitchFamily="34" charset="0"/>
              </a:rPr>
              <a:t>Writing</a:t>
            </a:r>
            <a:endPar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endParaRPr>
          </a:p>
          <a:p>
            <a:pPr marL="571500" indent="-571500">
              <a:buFont typeface="Wingdings" panose="05000000000000000000" pitchFamily="2" charset="2"/>
              <a:buChar char="ü"/>
            </a:pPr>
            <a:r>
              <a:rPr lang="pt-BR" sz="40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Speaking</a:t>
            </a:r>
            <a:endPar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endParaRPr>
          </a:p>
        </p:txBody>
      </p:sp>
      <p:sp>
        <p:nvSpPr>
          <p:cNvPr id="4" name="Retângulo 3"/>
          <p:cNvSpPr/>
          <p:nvPr/>
        </p:nvSpPr>
        <p:spPr>
          <a:xfrm>
            <a:off x="5998843" y="211494"/>
            <a:ext cx="5687776" cy="861774"/>
          </a:xfrm>
          <a:prstGeom prst="rect">
            <a:avLst/>
          </a:prstGeom>
        </p:spPr>
        <p:txBody>
          <a:bodyPr wrap="none">
            <a:spAutoFit/>
          </a:bodyPr>
          <a:lstStyle/>
          <a:p>
            <a:r>
              <a:rPr lang="pt-BR" sz="5000" b="1" dirty="0" smtClean="0">
                <a:solidFill>
                  <a:srgbClr val="FF0000"/>
                </a:solidFill>
                <a:effectLst>
                  <a:outerShdw blurRad="38100" dist="38100" dir="2700000" algn="tl">
                    <a:srgbClr val="000000">
                      <a:alpha val="43137"/>
                    </a:srgbClr>
                  </a:outerShdw>
                </a:effectLst>
                <a:latin typeface="Berlin Sans FB Demi" panose="020E0802020502020306" pitchFamily="34" charset="0"/>
              </a:rPr>
              <a:t>Learning </a:t>
            </a:r>
            <a:r>
              <a:rPr lang="pt-BR" sz="5000" b="1" dirty="0" err="1" smtClean="0">
                <a:solidFill>
                  <a:srgbClr val="FF0000"/>
                </a:solidFill>
                <a:effectLst>
                  <a:outerShdw blurRad="38100" dist="38100" dir="2700000" algn="tl">
                    <a:srgbClr val="000000">
                      <a:alpha val="43137"/>
                    </a:srgbClr>
                  </a:outerShdw>
                </a:effectLst>
                <a:latin typeface="Berlin Sans FB Demi" panose="020E0802020502020306" pitchFamily="34" charset="0"/>
              </a:rPr>
              <a:t>Strategies</a:t>
            </a:r>
            <a:endParaRPr lang="pt-BR" sz="5000" b="1" dirty="0">
              <a:solidFill>
                <a:srgbClr val="FF0000"/>
              </a:solidFill>
              <a:effectLst>
                <a:outerShdw blurRad="38100" dist="38100" dir="2700000" algn="tl">
                  <a:srgbClr val="000000">
                    <a:alpha val="43137"/>
                  </a:srgbClr>
                </a:outerShdw>
              </a:effectLst>
              <a:latin typeface="Berlin Sans FB Demi" panose="020E0802020502020306" pitchFamily="34" charset="0"/>
            </a:endParaRPr>
          </a:p>
        </p:txBody>
      </p:sp>
      <p:pic>
        <p:nvPicPr>
          <p:cNvPr id="9" name="Imagem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038" y="0"/>
            <a:ext cx="1866614" cy="2737594"/>
          </a:xfrm>
          <a:prstGeom prst="rect">
            <a:avLst/>
          </a:prstGeom>
        </p:spPr>
      </p:pic>
    </p:spTree>
    <p:extLst>
      <p:ext uri="{BB962C8B-B14F-4D97-AF65-F5344CB8AC3E}">
        <p14:creationId xmlns:p14="http://schemas.microsoft.com/office/powerpoint/2010/main" val="615098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2164080" y="0"/>
            <a:ext cx="10027920" cy="2631490"/>
          </a:xfrm>
          <a:prstGeom prst="rect">
            <a:avLst/>
          </a:prstGeom>
        </p:spPr>
        <p:txBody>
          <a:bodyPr wrap="square">
            <a:spAutoFit/>
          </a:bodyPr>
          <a:lstStyle/>
          <a:p>
            <a:r>
              <a:rPr lang="pt-BR" sz="5500" b="1" dirty="0" smtClean="0">
                <a:solidFill>
                  <a:srgbClr val="FF0000"/>
                </a:solidFill>
                <a:effectLst>
                  <a:outerShdw blurRad="38100" dist="38100" dir="2700000" algn="tl">
                    <a:srgbClr val="000000">
                      <a:alpha val="43137"/>
                    </a:srgbClr>
                  </a:outerShdw>
                </a:effectLst>
                <a:latin typeface="Berlin Sans FB Demi" panose="020E0802020502020306" pitchFamily="34" charset="0"/>
              </a:rPr>
              <a:t>GRAMMAR</a:t>
            </a:r>
          </a:p>
          <a:p>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How</a:t>
            </a:r>
            <a:r>
              <a:rPr lang="pt-BR" sz="55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 </a:t>
            </a: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to</a:t>
            </a:r>
            <a:r>
              <a:rPr lang="pt-BR" sz="55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 </a:t>
            </a: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learn</a:t>
            </a:r>
            <a:r>
              <a:rPr lang="pt-BR" sz="55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 </a:t>
            </a: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English</a:t>
            </a:r>
            <a:r>
              <a:rPr lang="pt-BR" sz="55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 </a:t>
            </a: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with</a:t>
            </a:r>
            <a:r>
              <a:rPr lang="pt-BR" sz="55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 </a:t>
            </a: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grammar</a:t>
            </a:r>
            <a:endParaRPr lang="pt-BR" sz="5500" b="1" dirty="0">
              <a:solidFill>
                <a:srgbClr val="7030A0"/>
              </a:solidFill>
              <a:effectLst>
                <a:outerShdw blurRad="38100" dist="38100" dir="2700000" algn="tl">
                  <a:srgbClr val="000000">
                    <a:alpha val="43137"/>
                  </a:srgbClr>
                </a:outerShdw>
              </a:effectLst>
              <a:latin typeface="Berlin Sans FB Demi" panose="020E0802020502020306" pitchFamily="34" charset="0"/>
            </a:endParaRPr>
          </a:p>
        </p:txBody>
      </p:sp>
      <p:pic>
        <p:nvPicPr>
          <p:cNvPr id="19458" name="Picture 2" descr="Imagem relaciona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6001" y="2631490"/>
            <a:ext cx="6726067" cy="4150129"/>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038" y="0"/>
            <a:ext cx="1866614" cy="2737594"/>
          </a:xfrm>
          <a:prstGeom prst="rect">
            <a:avLst/>
          </a:prstGeom>
        </p:spPr>
      </p:pic>
    </p:spTree>
    <p:extLst>
      <p:ext uri="{BB962C8B-B14F-4D97-AF65-F5344CB8AC3E}">
        <p14:creationId xmlns:p14="http://schemas.microsoft.com/office/powerpoint/2010/main" val="13609800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ço Reservado para Conteúdo 2"/>
          <p:cNvSpPr>
            <a:spLocks noGrp="1"/>
          </p:cNvSpPr>
          <p:nvPr>
            <p:ph idx="1"/>
          </p:nvPr>
        </p:nvSpPr>
        <p:spPr>
          <a:xfrm>
            <a:off x="7311057" y="5937209"/>
            <a:ext cx="1731614" cy="638648"/>
          </a:xfrm>
        </p:spPr>
        <p:txBody>
          <a:bodyPr>
            <a:noAutofit/>
          </a:bodyPr>
          <a:lstStyle/>
          <a:p>
            <a:pPr marL="0" indent="0">
              <a:spcBef>
                <a:spcPts val="0"/>
              </a:spcBef>
              <a:buNone/>
            </a:pPr>
            <a:r>
              <a:rPr lang="en-US" sz="4000" b="1" dirty="0" smtClean="0">
                <a:solidFill>
                  <a:schemeClr val="tx1"/>
                </a:solidFill>
                <a:effectLst>
                  <a:outerShdw blurRad="38100" dist="38100" dir="2700000" algn="tl">
                    <a:srgbClr val="000000">
                      <a:alpha val="43137"/>
                    </a:srgbClr>
                  </a:outerShdw>
                </a:effectLst>
                <a:latin typeface="Bahnschrift Condensed" panose="020B0502040204020203" pitchFamily="34" charset="0"/>
              </a:rPr>
              <a:t>Book</a:t>
            </a:r>
            <a:endParaRPr lang="en-US" sz="4000" b="1" dirty="0">
              <a:solidFill>
                <a:schemeClr val="tx1"/>
              </a:solidFill>
              <a:effectLst>
                <a:outerShdw blurRad="38100" dist="38100" dir="2700000" algn="tl">
                  <a:srgbClr val="000000">
                    <a:alpha val="43137"/>
                  </a:srgbClr>
                </a:outerShdw>
              </a:effectLst>
              <a:latin typeface="Bahnschrift Condensed" panose="020B0502040204020203" pitchFamily="34" charset="0"/>
            </a:endParaRPr>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8" y="0"/>
            <a:ext cx="1866614" cy="2737594"/>
          </a:xfrm>
          <a:prstGeom prst="rect">
            <a:avLst/>
          </a:prstGeom>
        </p:spPr>
      </p:pic>
      <p:sp>
        <p:nvSpPr>
          <p:cNvPr id="7" name="Retângulo 6"/>
          <p:cNvSpPr/>
          <p:nvPr/>
        </p:nvSpPr>
        <p:spPr>
          <a:xfrm>
            <a:off x="2164080" y="40114"/>
            <a:ext cx="10027920" cy="1785104"/>
          </a:xfrm>
          <a:prstGeom prst="rect">
            <a:avLst/>
          </a:prstGeom>
        </p:spPr>
        <p:txBody>
          <a:bodyPr wrap="square">
            <a:spAutoFit/>
          </a:bodyPr>
          <a:lstStyle/>
          <a:p>
            <a:pPr algn="ct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How</a:t>
            </a:r>
            <a:r>
              <a:rPr lang="pt-BR" sz="55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 </a:t>
            </a: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to</a:t>
            </a:r>
            <a:r>
              <a:rPr lang="pt-BR" sz="55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 </a:t>
            </a: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learn</a:t>
            </a:r>
            <a:r>
              <a:rPr lang="pt-BR" sz="55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 </a:t>
            </a: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English</a:t>
            </a:r>
            <a:r>
              <a:rPr lang="pt-BR" sz="55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 </a:t>
            </a: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with</a:t>
            </a:r>
            <a:r>
              <a:rPr lang="pt-BR" sz="5500" b="1" dirty="0" smtClean="0">
                <a:solidFill>
                  <a:srgbClr val="7030A0"/>
                </a:solidFill>
                <a:effectLst>
                  <a:outerShdw blurRad="38100" dist="38100" dir="2700000" algn="tl">
                    <a:srgbClr val="000000">
                      <a:alpha val="43137"/>
                    </a:srgbClr>
                  </a:outerShdw>
                </a:effectLst>
                <a:latin typeface="Berlin Sans FB Demi" panose="020E0802020502020306" pitchFamily="34" charset="0"/>
              </a:rPr>
              <a:t> </a:t>
            </a:r>
            <a:r>
              <a:rPr lang="pt-BR" sz="5500" b="1" dirty="0" err="1" smtClean="0">
                <a:solidFill>
                  <a:srgbClr val="7030A0"/>
                </a:solidFill>
                <a:effectLst>
                  <a:outerShdw blurRad="38100" dist="38100" dir="2700000" algn="tl">
                    <a:srgbClr val="000000">
                      <a:alpha val="43137"/>
                    </a:srgbClr>
                  </a:outerShdw>
                </a:effectLst>
                <a:latin typeface="Berlin Sans FB Demi" panose="020E0802020502020306" pitchFamily="34" charset="0"/>
              </a:rPr>
              <a:t>grammar</a:t>
            </a:r>
            <a:endParaRPr lang="pt-BR" sz="5500" b="1" dirty="0">
              <a:solidFill>
                <a:srgbClr val="7030A0"/>
              </a:solidFill>
              <a:effectLst>
                <a:outerShdw blurRad="38100" dist="38100" dir="2700000" algn="tl">
                  <a:srgbClr val="000000">
                    <a:alpha val="43137"/>
                  </a:srgbClr>
                </a:outerShdw>
              </a:effectLst>
              <a:latin typeface="Berlin Sans FB Demi" panose="020E0802020502020306" pitchFamily="34" charset="0"/>
            </a:endParaRPr>
          </a:p>
        </p:txBody>
      </p:sp>
      <p:pic>
        <p:nvPicPr>
          <p:cNvPr id="1026" name="Picture 2" descr="Resultado de imagem para grammar bo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5203" y="2257376"/>
            <a:ext cx="2381188" cy="355007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Resultado de imagem para british council grammar ap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6868" y="2239987"/>
            <a:ext cx="1973704" cy="176813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Resultado de imagem para english grammar in use app"/>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6868" y="3994789"/>
            <a:ext cx="1973704" cy="1795273"/>
          </a:xfrm>
          <a:prstGeom prst="rect">
            <a:avLst/>
          </a:prstGeom>
          <a:noFill/>
          <a:extLst>
            <a:ext uri="{909E8E84-426E-40DD-AFC4-6F175D3DCCD1}">
              <a14:hiddenFill xmlns:a14="http://schemas.microsoft.com/office/drawing/2010/main">
                <a:solidFill>
                  <a:srgbClr val="FFFFFF"/>
                </a:solidFill>
              </a14:hiddenFill>
            </a:ext>
          </a:extLst>
        </p:spPr>
      </p:pic>
      <p:sp>
        <p:nvSpPr>
          <p:cNvPr id="12" name="Espaço Reservado para Conteúdo 2"/>
          <p:cNvSpPr txBox="1">
            <a:spLocks/>
          </p:cNvSpPr>
          <p:nvPr/>
        </p:nvSpPr>
        <p:spPr>
          <a:xfrm>
            <a:off x="2624909" y="5899906"/>
            <a:ext cx="1811088" cy="63864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Font typeface="Wingdings 3" charset="2"/>
              <a:buNone/>
            </a:pPr>
            <a:r>
              <a:rPr lang="en-US" sz="4000" b="1" dirty="0" smtClean="0">
                <a:solidFill>
                  <a:schemeClr val="tx1"/>
                </a:solidFill>
                <a:effectLst>
                  <a:outerShdw blurRad="38100" dist="38100" dir="2700000" algn="tl">
                    <a:srgbClr val="000000">
                      <a:alpha val="43137"/>
                    </a:srgbClr>
                  </a:outerShdw>
                </a:effectLst>
                <a:latin typeface="Bahnschrift Condensed" panose="020B0502040204020203" pitchFamily="34" charset="0"/>
              </a:rPr>
              <a:t>Apps</a:t>
            </a:r>
            <a:endParaRPr lang="en-US" sz="4000" b="1" dirty="0">
              <a:solidFill>
                <a:schemeClr val="tx1"/>
              </a:solidFill>
              <a:effectLst>
                <a:outerShdw blurRad="38100" dist="38100" dir="2700000" algn="tl">
                  <a:srgbClr val="000000">
                    <a:alpha val="43137"/>
                  </a:srgbClr>
                </a:outerShdw>
              </a:effectLst>
              <a:latin typeface="Bahnschrift Condensed" panose="020B0502040204020203" pitchFamily="34" charset="0"/>
            </a:endParaRPr>
          </a:p>
        </p:txBody>
      </p:sp>
      <p:pic>
        <p:nvPicPr>
          <p:cNvPr id="13" name="Imagem 12"/>
          <p:cNvPicPr>
            <a:picLocks noChangeAspect="1"/>
          </p:cNvPicPr>
          <p:nvPr/>
        </p:nvPicPr>
        <p:blipFill rotWithShape="1">
          <a:blip r:embed="rId6"/>
          <a:srcRect t="2269" b="6542"/>
          <a:stretch/>
        </p:blipFill>
        <p:spPr>
          <a:xfrm>
            <a:off x="4492344" y="2219751"/>
            <a:ext cx="2474327" cy="3550076"/>
          </a:xfrm>
          <a:prstGeom prst="rect">
            <a:avLst/>
          </a:prstGeom>
        </p:spPr>
      </p:pic>
      <p:sp>
        <p:nvSpPr>
          <p:cNvPr id="14" name="Espaço Reservado para Conteúdo 2"/>
          <p:cNvSpPr txBox="1">
            <a:spLocks/>
          </p:cNvSpPr>
          <p:nvPr/>
        </p:nvSpPr>
        <p:spPr>
          <a:xfrm>
            <a:off x="4852328" y="5928948"/>
            <a:ext cx="1754357" cy="63864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Font typeface="Wingdings 3" charset="2"/>
              <a:buNone/>
            </a:pPr>
            <a:r>
              <a:rPr lang="en-US" sz="4000" b="1" dirty="0" smtClean="0">
                <a:solidFill>
                  <a:schemeClr val="tx1"/>
                </a:solidFill>
                <a:effectLst>
                  <a:outerShdw blurRad="38100" dist="38100" dir="2700000" algn="tl">
                    <a:srgbClr val="000000">
                      <a:alpha val="43137"/>
                    </a:srgbClr>
                  </a:outerShdw>
                </a:effectLst>
                <a:latin typeface="Bahnschrift Condensed" panose="020B0502040204020203" pitchFamily="34" charset="0"/>
              </a:rPr>
              <a:t>Sites</a:t>
            </a:r>
            <a:endParaRPr lang="en-US" sz="4000" b="1" dirty="0">
              <a:solidFill>
                <a:schemeClr val="tx1"/>
              </a:solidFill>
              <a:effectLst>
                <a:outerShdw blurRad="38100" dist="38100" dir="2700000" algn="tl">
                  <a:srgbClr val="000000">
                    <a:alpha val="43137"/>
                  </a:srgbClr>
                </a:outerShdw>
              </a:effectLst>
              <a:latin typeface="Bahnschrift Condensed" panose="020B0502040204020203" pitchFamily="34" charset="0"/>
            </a:endParaRPr>
          </a:p>
        </p:txBody>
      </p:sp>
      <p:pic>
        <p:nvPicPr>
          <p:cNvPr id="1028" name="Picture 4" descr="Imagem relacionada"/>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877" r="15322"/>
          <a:stretch/>
        </p:blipFill>
        <p:spPr bwMode="auto">
          <a:xfrm>
            <a:off x="9681302" y="2274766"/>
            <a:ext cx="2057400" cy="3550076"/>
          </a:xfrm>
          <a:prstGeom prst="rect">
            <a:avLst/>
          </a:prstGeom>
          <a:noFill/>
          <a:extLst>
            <a:ext uri="{909E8E84-426E-40DD-AFC4-6F175D3DCCD1}">
              <a14:hiddenFill xmlns:a14="http://schemas.microsoft.com/office/drawing/2010/main">
                <a:solidFill>
                  <a:srgbClr val="FFFFFF"/>
                </a:solidFill>
              </a14:hiddenFill>
            </a:ext>
          </a:extLst>
        </p:spPr>
      </p:pic>
      <p:sp>
        <p:nvSpPr>
          <p:cNvPr id="16" name="Espaço Reservado para Conteúdo 2"/>
          <p:cNvSpPr txBox="1">
            <a:spLocks/>
          </p:cNvSpPr>
          <p:nvPr/>
        </p:nvSpPr>
        <p:spPr>
          <a:xfrm>
            <a:off x="9406391" y="5899906"/>
            <a:ext cx="2983774" cy="63864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Font typeface="Wingdings 3" charset="2"/>
              <a:buNone/>
            </a:pPr>
            <a:r>
              <a:rPr lang="en-US" sz="4000" b="1" dirty="0" smtClean="0">
                <a:solidFill>
                  <a:schemeClr val="tx1"/>
                </a:solidFill>
                <a:effectLst>
                  <a:outerShdw blurRad="38100" dist="38100" dir="2700000" algn="tl">
                    <a:srgbClr val="000000">
                      <a:alpha val="43137"/>
                    </a:srgbClr>
                  </a:outerShdw>
                </a:effectLst>
                <a:latin typeface="Bahnschrift Condensed" panose="020B0502040204020203" pitchFamily="34" charset="0"/>
              </a:rPr>
              <a:t>What else?</a:t>
            </a:r>
            <a:endParaRPr lang="en-US" sz="4000" b="1" dirty="0">
              <a:solidFill>
                <a:schemeClr val="tx1"/>
              </a:solidFill>
              <a:effectLst>
                <a:outerShdw blurRad="38100" dist="38100" dir="2700000" algn="tl">
                  <a:srgbClr val="000000">
                    <a:alpha val="43137"/>
                  </a:srgbClr>
                </a:outerShdw>
              </a:effectLst>
              <a:latin typeface="Bahnschrift Condensed" panose="020B0502040204020203" pitchFamily="34" charset="0"/>
            </a:endParaRPr>
          </a:p>
        </p:txBody>
      </p:sp>
    </p:spTree>
    <p:extLst>
      <p:ext uri="{BB962C8B-B14F-4D97-AF65-F5344CB8AC3E}">
        <p14:creationId xmlns:p14="http://schemas.microsoft.com/office/powerpoint/2010/main" val="3961370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57400" y="95293"/>
            <a:ext cx="9849654" cy="775622"/>
          </a:xfrm>
        </p:spPr>
        <p:txBody>
          <a:bodyPr>
            <a:normAutofit/>
          </a:bodyPr>
          <a:lstStyle/>
          <a:p>
            <a:r>
              <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Learning </a:t>
            </a:r>
            <a:r>
              <a:rPr lang="pt-BR" sz="4000" b="1" dirty="0" err="1">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English</a:t>
            </a:r>
            <a:r>
              <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 </a:t>
            </a:r>
            <a:r>
              <a:rPr lang="pt-BR" sz="4000" b="1" dirty="0" err="1">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Grammar</a:t>
            </a:r>
            <a:r>
              <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 </a:t>
            </a:r>
            <a:r>
              <a:rPr lang="pt-BR" sz="4000" b="1" dirty="0" err="1">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through</a:t>
            </a:r>
            <a:r>
              <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 </a:t>
            </a:r>
            <a:r>
              <a:rPr lang="pt-BR" sz="4000" b="1" dirty="0" err="1">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videos</a:t>
            </a:r>
            <a:endParaRPr lang="pt-BR"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endParaRPr>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7" y="0"/>
            <a:ext cx="1870363" cy="2737594"/>
          </a:xfrm>
          <a:prstGeom prst="rect">
            <a:avLst/>
          </a:prstGeom>
        </p:spPr>
      </p:pic>
      <p:pic>
        <p:nvPicPr>
          <p:cNvPr id="5" name="Imagem 4"/>
          <p:cNvPicPr>
            <a:picLocks noChangeAspect="1"/>
          </p:cNvPicPr>
          <p:nvPr/>
        </p:nvPicPr>
        <p:blipFill>
          <a:blip r:embed="rId3"/>
          <a:stretch>
            <a:fillRect/>
          </a:stretch>
        </p:blipFill>
        <p:spPr>
          <a:xfrm>
            <a:off x="2608018" y="1179397"/>
            <a:ext cx="4301836" cy="1168846"/>
          </a:xfrm>
          <a:prstGeom prst="rect">
            <a:avLst/>
          </a:prstGeom>
        </p:spPr>
      </p:pic>
      <p:pic>
        <p:nvPicPr>
          <p:cNvPr id="7" name="Imagem 6"/>
          <p:cNvPicPr>
            <a:picLocks noChangeAspect="1"/>
          </p:cNvPicPr>
          <p:nvPr/>
        </p:nvPicPr>
        <p:blipFill>
          <a:blip r:embed="rId4"/>
          <a:stretch>
            <a:fillRect/>
          </a:stretch>
        </p:blipFill>
        <p:spPr>
          <a:xfrm>
            <a:off x="187493" y="4467439"/>
            <a:ext cx="8442678" cy="1099169"/>
          </a:xfrm>
          <a:prstGeom prst="rect">
            <a:avLst/>
          </a:prstGeom>
        </p:spPr>
      </p:pic>
      <p:pic>
        <p:nvPicPr>
          <p:cNvPr id="9" name="Imagem 8"/>
          <p:cNvPicPr>
            <a:picLocks noChangeAspect="1"/>
          </p:cNvPicPr>
          <p:nvPr/>
        </p:nvPicPr>
        <p:blipFill>
          <a:blip r:embed="rId5"/>
          <a:stretch>
            <a:fillRect/>
          </a:stretch>
        </p:blipFill>
        <p:spPr>
          <a:xfrm>
            <a:off x="8873596" y="5739035"/>
            <a:ext cx="3282358" cy="955764"/>
          </a:xfrm>
          <a:prstGeom prst="rect">
            <a:avLst/>
          </a:prstGeom>
        </p:spPr>
      </p:pic>
      <p:pic>
        <p:nvPicPr>
          <p:cNvPr id="10" name="Imagem 9"/>
          <p:cNvPicPr>
            <a:picLocks noChangeAspect="1"/>
          </p:cNvPicPr>
          <p:nvPr/>
        </p:nvPicPr>
        <p:blipFill>
          <a:blip r:embed="rId6"/>
          <a:stretch>
            <a:fillRect/>
          </a:stretch>
        </p:blipFill>
        <p:spPr>
          <a:xfrm>
            <a:off x="8873596" y="3875405"/>
            <a:ext cx="3064464" cy="931357"/>
          </a:xfrm>
          <a:prstGeom prst="rect">
            <a:avLst/>
          </a:prstGeom>
        </p:spPr>
      </p:pic>
      <p:pic>
        <p:nvPicPr>
          <p:cNvPr id="11" name="Imagem 10"/>
          <p:cNvPicPr>
            <a:picLocks noChangeAspect="1"/>
          </p:cNvPicPr>
          <p:nvPr/>
        </p:nvPicPr>
        <p:blipFill>
          <a:blip r:embed="rId7"/>
          <a:stretch>
            <a:fillRect/>
          </a:stretch>
        </p:blipFill>
        <p:spPr>
          <a:xfrm>
            <a:off x="8911198" y="4792517"/>
            <a:ext cx="3104620" cy="916294"/>
          </a:xfrm>
          <a:prstGeom prst="rect">
            <a:avLst/>
          </a:prstGeom>
        </p:spPr>
      </p:pic>
      <p:pic>
        <p:nvPicPr>
          <p:cNvPr id="12" name="Imagem 11"/>
          <p:cNvPicPr>
            <a:picLocks noChangeAspect="1"/>
          </p:cNvPicPr>
          <p:nvPr/>
        </p:nvPicPr>
        <p:blipFill>
          <a:blip r:embed="rId8"/>
          <a:stretch>
            <a:fillRect/>
          </a:stretch>
        </p:blipFill>
        <p:spPr>
          <a:xfrm>
            <a:off x="224035" y="5569861"/>
            <a:ext cx="8369593" cy="1057194"/>
          </a:xfrm>
          <a:prstGeom prst="rect">
            <a:avLst/>
          </a:prstGeom>
        </p:spPr>
      </p:pic>
      <p:pic>
        <p:nvPicPr>
          <p:cNvPr id="13" name="Imagem 12"/>
          <p:cNvPicPr>
            <a:picLocks noChangeAspect="1"/>
          </p:cNvPicPr>
          <p:nvPr/>
        </p:nvPicPr>
        <p:blipFill>
          <a:blip r:embed="rId9"/>
          <a:stretch>
            <a:fillRect/>
          </a:stretch>
        </p:blipFill>
        <p:spPr>
          <a:xfrm>
            <a:off x="2685297" y="3437989"/>
            <a:ext cx="3609038" cy="962410"/>
          </a:xfrm>
          <a:prstGeom prst="rect">
            <a:avLst/>
          </a:prstGeom>
        </p:spPr>
      </p:pic>
      <p:pic>
        <p:nvPicPr>
          <p:cNvPr id="14" name="Imagem 13"/>
          <p:cNvPicPr>
            <a:picLocks noChangeAspect="1"/>
          </p:cNvPicPr>
          <p:nvPr/>
        </p:nvPicPr>
        <p:blipFill>
          <a:blip r:embed="rId10"/>
          <a:stretch>
            <a:fillRect/>
          </a:stretch>
        </p:blipFill>
        <p:spPr>
          <a:xfrm>
            <a:off x="8941660" y="1930513"/>
            <a:ext cx="2967735" cy="938253"/>
          </a:xfrm>
          <a:prstGeom prst="rect">
            <a:avLst/>
          </a:prstGeom>
        </p:spPr>
      </p:pic>
      <p:pic>
        <p:nvPicPr>
          <p:cNvPr id="15" name="Imagem 14"/>
          <p:cNvPicPr>
            <a:picLocks noChangeAspect="1"/>
          </p:cNvPicPr>
          <p:nvPr/>
        </p:nvPicPr>
        <p:blipFill>
          <a:blip r:embed="rId11"/>
          <a:stretch>
            <a:fillRect/>
          </a:stretch>
        </p:blipFill>
        <p:spPr>
          <a:xfrm>
            <a:off x="2608018" y="2260069"/>
            <a:ext cx="6187820" cy="1163233"/>
          </a:xfrm>
          <a:prstGeom prst="rect">
            <a:avLst/>
          </a:prstGeom>
        </p:spPr>
      </p:pic>
      <p:pic>
        <p:nvPicPr>
          <p:cNvPr id="16" name="Imagem 15"/>
          <p:cNvPicPr>
            <a:picLocks noChangeAspect="1"/>
          </p:cNvPicPr>
          <p:nvPr/>
        </p:nvPicPr>
        <p:blipFill>
          <a:blip r:embed="rId12"/>
          <a:stretch>
            <a:fillRect/>
          </a:stretch>
        </p:blipFill>
        <p:spPr>
          <a:xfrm>
            <a:off x="8866724" y="913404"/>
            <a:ext cx="3117609" cy="992497"/>
          </a:xfrm>
          <a:prstGeom prst="rect">
            <a:avLst/>
          </a:prstGeom>
        </p:spPr>
      </p:pic>
      <p:pic>
        <p:nvPicPr>
          <p:cNvPr id="17" name="Imagem 16"/>
          <p:cNvPicPr>
            <a:picLocks noChangeAspect="1"/>
          </p:cNvPicPr>
          <p:nvPr/>
        </p:nvPicPr>
        <p:blipFill>
          <a:blip r:embed="rId13"/>
          <a:stretch>
            <a:fillRect/>
          </a:stretch>
        </p:blipFill>
        <p:spPr>
          <a:xfrm>
            <a:off x="8866724" y="2851219"/>
            <a:ext cx="3263165" cy="992678"/>
          </a:xfrm>
          <a:prstGeom prst="rect">
            <a:avLst/>
          </a:prstGeom>
        </p:spPr>
      </p:pic>
    </p:spTree>
    <p:extLst>
      <p:ext uri="{BB962C8B-B14F-4D97-AF65-F5344CB8AC3E}">
        <p14:creationId xmlns:p14="http://schemas.microsoft.com/office/powerpoint/2010/main" val="684507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72449" y="195366"/>
            <a:ext cx="9143999" cy="1450553"/>
          </a:xfrm>
        </p:spPr>
        <p:txBody>
          <a:bodyPr>
            <a:noAutofit/>
          </a:bodyPr>
          <a:lstStyle/>
          <a:p>
            <a:pPr fontAlgn="base"/>
            <a:r>
              <a:rPr lang="en-US"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3 Surprisingly Simple Steps for Learning English Grammar</a:t>
            </a:r>
          </a:p>
        </p:txBody>
      </p:sp>
      <p:sp>
        <p:nvSpPr>
          <p:cNvPr id="8" name="Espaço Reservado para Conteúdo 2"/>
          <p:cNvSpPr>
            <a:spLocks noGrp="1"/>
          </p:cNvSpPr>
          <p:nvPr>
            <p:ph idx="1"/>
          </p:nvPr>
        </p:nvSpPr>
        <p:spPr>
          <a:xfrm>
            <a:off x="2171700" y="1645920"/>
            <a:ext cx="9663546" cy="4814408"/>
          </a:xfrm>
        </p:spPr>
        <p:txBody>
          <a:bodyPr>
            <a:noAutofit/>
          </a:bodyPr>
          <a:lstStyle/>
          <a:p>
            <a:pPr fontAlgn="base"/>
            <a:r>
              <a:rPr lang="en-US" sz="2800" dirty="0" smtClean="0">
                <a:solidFill>
                  <a:schemeClr val="tx1"/>
                </a:solidFill>
                <a:latin typeface="Bahnschrift Condensed" panose="020B0502040204020203" pitchFamily="34" charset="0"/>
              </a:rPr>
              <a:t>Communicating</a:t>
            </a:r>
            <a:r>
              <a:rPr lang="en-US" sz="2800" dirty="0">
                <a:solidFill>
                  <a:schemeClr val="tx1"/>
                </a:solidFill>
                <a:latin typeface="Bahnschrift Condensed" panose="020B0502040204020203" pitchFamily="34" charset="0"/>
              </a:rPr>
              <a:t> in a new language can be frustrating.</a:t>
            </a:r>
          </a:p>
          <a:p>
            <a:pPr fontAlgn="base"/>
            <a:r>
              <a:rPr lang="en-US" sz="2800" dirty="0">
                <a:solidFill>
                  <a:schemeClr val="tx1"/>
                </a:solidFill>
                <a:latin typeface="Bahnschrift Condensed" panose="020B0502040204020203" pitchFamily="34" charset="0"/>
              </a:rPr>
              <a:t>You wanted to tell your friend that you were </a:t>
            </a:r>
            <a:r>
              <a:rPr lang="en-US" sz="2800" i="1" dirty="0">
                <a:solidFill>
                  <a:srgbClr val="FF0000"/>
                </a:solidFill>
                <a:latin typeface="Bahnschrift Condensed" panose="020B0502040204020203" pitchFamily="34" charset="0"/>
              </a:rPr>
              <a:t>bored</a:t>
            </a:r>
            <a:r>
              <a:rPr lang="en-US" sz="2800" dirty="0">
                <a:solidFill>
                  <a:schemeClr val="tx1"/>
                </a:solidFill>
                <a:latin typeface="Bahnschrift Condensed" panose="020B0502040204020203" pitchFamily="34" charset="0"/>
              </a:rPr>
              <a:t>, but told them you were </a:t>
            </a:r>
            <a:r>
              <a:rPr lang="en-US" sz="2800" i="1" dirty="0">
                <a:solidFill>
                  <a:srgbClr val="FF0000"/>
                </a:solidFill>
                <a:latin typeface="Bahnschrift Condensed" panose="020B0502040204020203" pitchFamily="34" charset="0"/>
              </a:rPr>
              <a:t>boring</a:t>
            </a:r>
            <a:r>
              <a:rPr lang="en-US" sz="2800" dirty="0">
                <a:solidFill>
                  <a:schemeClr val="tx1"/>
                </a:solidFill>
                <a:latin typeface="Bahnschrift Condensed" panose="020B0502040204020203" pitchFamily="34" charset="0"/>
              </a:rPr>
              <a:t> instead!</a:t>
            </a:r>
          </a:p>
          <a:p>
            <a:pPr fontAlgn="base"/>
            <a:r>
              <a:rPr lang="en-US" sz="2800" dirty="0">
                <a:solidFill>
                  <a:schemeClr val="tx1"/>
                </a:solidFill>
                <a:latin typeface="Bahnschrift Condensed" panose="020B0502040204020203" pitchFamily="34" charset="0"/>
              </a:rPr>
              <a:t>You’re a fun person, not a boring one!</a:t>
            </a:r>
          </a:p>
          <a:p>
            <a:pPr fontAlgn="base"/>
            <a:r>
              <a:rPr lang="en-US" sz="2800" dirty="0">
                <a:solidFill>
                  <a:schemeClr val="tx1"/>
                </a:solidFill>
                <a:latin typeface="Bahnschrift Condensed" panose="020B0502040204020203" pitchFamily="34" charset="0"/>
              </a:rPr>
              <a:t>Thankfully, situations like this can be </a:t>
            </a:r>
            <a:r>
              <a:rPr lang="en-US" sz="2800" dirty="0">
                <a:solidFill>
                  <a:srgbClr val="FF0000"/>
                </a:solidFill>
                <a:latin typeface="Bahnschrift Condensed" panose="020B0502040204020203" pitchFamily="34" charset="0"/>
              </a:rPr>
              <a:t>avoided</a:t>
            </a:r>
            <a:r>
              <a:rPr lang="en-US" sz="2800" dirty="0">
                <a:solidFill>
                  <a:schemeClr val="tx1"/>
                </a:solidFill>
                <a:latin typeface="Bahnschrift Condensed" panose="020B0502040204020203" pitchFamily="34" charset="0"/>
              </a:rPr>
              <a:t>.</a:t>
            </a:r>
          </a:p>
          <a:p>
            <a:pPr fontAlgn="base"/>
            <a:r>
              <a:rPr lang="en-US" sz="2800" dirty="0">
                <a:solidFill>
                  <a:schemeClr val="tx1"/>
                </a:solidFill>
                <a:latin typeface="Bahnschrift Condensed" panose="020B0502040204020203" pitchFamily="34" charset="0"/>
              </a:rPr>
              <a:t>If this sounds familiar, you’ll need to brush up on your grammar.</a:t>
            </a:r>
          </a:p>
          <a:p>
            <a:pPr fontAlgn="base"/>
            <a:r>
              <a:rPr lang="en-US" sz="2800" dirty="0">
                <a:solidFill>
                  <a:schemeClr val="tx1"/>
                </a:solidFill>
                <a:latin typeface="Bahnschrift Condensed" panose="020B0502040204020203" pitchFamily="34" charset="0"/>
              </a:rPr>
              <a:t>Using correct grammar will help you to communicate more easily. Here’s how!</a:t>
            </a:r>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8" y="0"/>
            <a:ext cx="1866614" cy="2737594"/>
          </a:xfrm>
          <a:prstGeom prst="rect">
            <a:avLst/>
          </a:prstGeom>
        </p:spPr>
      </p:pic>
    </p:spTree>
    <p:extLst>
      <p:ext uri="{BB962C8B-B14F-4D97-AF65-F5344CB8AC3E}">
        <p14:creationId xmlns:p14="http://schemas.microsoft.com/office/powerpoint/2010/main" val="28782611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ço Reservado para Conteúdo 2"/>
          <p:cNvSpPr>
            <a:spLocks noGrp="1"/>
          </p:cNvSpPr>
          <p:nvPr>
            <p:ph idx="1"/>
          </p:nvPr>
        </p:nvSpPr>
        <p:spPr>
          <a:xfrm>
            <a:off x="2053652" y="2168930"/>
            <a:ext cx="9898175" cy="4521430"/>
          </a:xfrm>
        </p:spPr>
        <p:txBody>
          <a:bodyPr>
            <a:noAutofit/>
          </a:bodyPr>
          <a:lstStyle/>
          <a:p>
            <a:pPr fontAlgn="base">
              <a:spcBef>
                <a:spcPts val="0"/>
              </a:spcBef>
            </a:pPr>
            <a:r>
              <a:rPr lang="en-US" sz="3200" dirty="0">
                <a:solidFill>
                  <a:srgbClr val="FF0000"/>
                </a:solidFill>
                <a:latin typeface="Bahnschrift Condensed" panose="020B0502040204020203" pitchFamily="34" charset="0"/>
              </a:rPr>
              <a:t>1. Master Those Confusing Grammar Points</a:t>
            </a:r>
          </a:p>
          <a:p>
            <a:pPr fontAlgn="base">
              <a:spcBef>
                <a:spcPts val="0"/>
              </a:spcBef>
            </a:pPr>
            <a:r>
              <a:rPr lang="en-US" sz="3200" dirty="0">
                <a:solidFill>
                  <a:schemeClr val="tx1"/>
                </a:solidFill>
                <a:latin typeface="Bahnschrift Condensed" panose="020B0502040204020203" pitchFamily="34" charset="0"/>
              </a:rPr>
              <a:t>Some words are so similar that it’s hard to tell the difference </a:t>
            </a:r>
            <a:r>
              <a:rPr lang="en-US" sz="3200" dirty="0" smtClean="0">
                <a:solidFill>
                  <a:schemeClr val="tx1"/>
                </a:solidFill>
                <a:latin typeface="Bahnschrift Condensed" panose="020B0502040204020203" pitchFamily="34" charset="0"/>
              </a:rPr>
              <a:t>between them</a:t>
            </a:r>
            <a:r>
              <a:rPr lang="en-US" sz="3200" dirty="0">
                <a:solidFill>
                  <a:schemeClr val="tx1"/>
                </a:solidFill>
                <a:latin typeface="Bahnschrift Condensed" panose="020B0502040204020203" pitchFamily="34" charset="0"/>
              </a:rPr>
              <a:t>. Here are a few mistakes that are often made by English learners.</a:t>
            </a:r>
          </a:p>
          <a:p>
            <a:pPr fontAlgn="base">
              <a:spcBef>
                <a:spcPts val="0"/>
              </a:spcBef>
            </a:pPr>
            <a:r>
              <a:rPr lang="en-US" sz="3200" dirty="0">
                <a:solidFill>
                  <a:schemeClr val="tx1"/>
                </a:solidFill>
                <a:latin typeface="Bahnschrift Condensed" panose="020B0502040204020203" pitchFamily="34" charset="0"/>
              </a:rPr>
              <a:t>Don’t worry—they’re easy to correct</a:t>
            </a:r>
            <a:r>
              <a:rPr lang="en-US" sz="3200" dirty="0" smtClean="0">
                <a:solidFill>
                  <a:schemeClr val="tx1"/>
                </a:solidFill>
                <a:latin typeface="Bahnschrift Condensed" panose="020B0502040204020203" pitchFamily="34" charset="0"/>
              </a:rPr>
              <a:t>!</a:t>
            </a:r>
          </a:p>
          <a:p>
            <a:pPr fontAlgn="base">
              <a:spcBef>
                <a:spcPts val="0"/>
              </a:spcBef>
            </a:pPr>
            <a:r>
              <a:rPr lang="en-US" sz="3200" dirty="0">
                <a:solidFill>
                  <a:srgbClr val="FF0000"/>
                </a:solidFill>
                <a:latin typeface="Bahnschrift Condensed" panose="020B0502040204020203" pitchFamily="34" charset="0"/>
              </a:rPr>
              <a:t>Excited and Exciting</a:t>
            </a:r>
          </a:p>
          <a:p>
            <a:pPr fontAlgn="base">
              <a:spcBef>
                <a:spcPts val="0"/>
              </a:spcBef>
            </a:pPr>
            <a:r>
              <a:rPr lang="pt-BR" sz="3200" dirty="0" err="1">
                <a:solidFill>
                  <a:srgbClr val="FF0000"/>
                </a:solidFill>
                <a:latin typeface="Bahnschrift Condensed" panose="020B0502040204020203" pitchFamily="34" charset="0"/>
              </a:rPr>
              <a:t>Seeing</a:t>
            </a:r>
            <a:r>
              <a:rPr lang="pt-BR" sz="3200" dirty="0">
                <a:solidFill>
                  <a:srgbClr val="FF0000"/>
                </a:solidFill>
                <a:latin typeface="Bahnschrift Condensed" panose="020B0502040204020203" pitchFamily="34" charset="0"/>
              </a:rPr>
              <a:t>, </a:t>
            </a:r>
            <a:r>
              <a:rPr lang="pt-BR" sz="3200" dirty="0" err="1">
                <a:solidFill>
                  <a:srgbClr val="FF0000"/>
                </a:solidFill>
                <a:latin typeface="Bahnschrift Condensed" panose="020B0502040204020203" pitchFamily="34" charset="0"/>
              </a:rPr>
              <a:t>Looking</a:t>
            </a:r>
            <a:r>
              <a:rPr lang="pt-BR" sz="3200" dirty="0">
                <a:solidFill>
                  <a:srgbClr val="FF0000"/>
                </a:solidFill>
                <a:latin typeface="Bahnschrift Condensed" panose="020B0502040204020203" pitchFamily="34" charset="0"/>
              </a:rPr>
              <a:t> </a:t>
            </a:r>
            <a:r>
              <a:rPr lang="pt-BR" sz="3200" dirty="0" err="1">
                <a:solidFill>
                  <a:srgbClr val="FF0000"/>
                </a:solidFill>
                <a:latin typeface="Bahnschrift Condensed" panose="020B0502040204020203" pitchFamily="34" charset="0"/>
              </a:rPr>
              <a:t>and</a:t>
            </a:r>
            <a:r>
              <a:rPr lang="pt-BR" sz="3200" dirty="0">
                <a:solidFill>
                  <a:srgbClr val="FF0000"/>
                </a:solidFill>
                <a:latin typeface="Bahnschrift Condensed" panose="020B0502040204020203" pitchFamily="34" charset="0"/>
              </a:rPr>
              <a:t> </a:t>
            </a:r>
            <a:r>
              <a:rPr lang="pt-BR" sz="3200" dirty="0" err="1">
                <a:solidFill>
                  <a:srgbClr val="FF0000"/>
                </a:solidFill>
                <a:latin typeface="Bahnschrift Condensed" panose="020B0502040204020203" pitchFamily="34" charset="0"/>
              </a:rPr>
              <a:t>Watching</a:t>
            </a:r>
            <a:endParaRPr lang="pt-BR" sz="3200" dirty="0">
              <a:solidFill>
                <a:srgbClr val="FF0000"/>
              </a:solidFill>
              <a:latin typeface="Bahnschrift Condensed" panose="020B0502040204020203" pitchFamily="34" charset="0"/>
            </a:endParaRPr>
          </a:p>
          <a:p>
            <a:pPr fontAlgn="base">
              <a:spcBef>
                <a:spcPts val="0"/>
              </a:spcBef>
            </a:pPr>
            <a:r>
              <a:rPr lang="pt-BR" sz="3200" dirty="0" err="1">
                <a:solidFill>
                  <a:srgbClr val="FF0000"/>
                </a:solidFill>
                <a:latin typeface="Bahnschrift Condensed" panose="020B0502040204020203" pitchFamily="34" charset="0"/>
              </a:rPr>
              <a:t>By</a:t>
            </a:r>
            <a:r>
              <a:rPr lang="pt-BR" sz="3200" dirty="0">
                <a:solidFill>
                  <a:srgbClr val="FF0000"/>
                </a:solidFill>
                <a:latin typeface="Bahnschrift Condensed" panose="020B0502040204020203" pitchFamily="34" charset="0"/>
              </a:rPr>
              <a:t> </a:t>
            </a:r>
            <a:r>
              <a:rPr lang="pt-BR" sz="3200" dirty="0" err="1">
                <a:solidFill>
                  <a:srgbClr val="FF0000"/>
                </a:solidFill>
                <a:latin typeface="Bahnschrift Condensed" panose="020B0502040204020203" pitchFamily="34" charset="0"/>
              </a:rPr>
              <a:t>and</a:t>
            </a:r>
            <a:r>
              <a:rPr lang="pt-BR" sz="3200" dirty="0">
                <a:solidFill>
                  <a:srgbClr val="FF0000"/>
                </a:solidFill>
                <a:latin typeface="Bahnschrift Condensed" panose="020B0502040204020203" pitchFamily="34" charset="0"/>
              </a:rPr>
              <a:t> </a:t>
            </a:r>
            <a:r>
              <a:rPr lang="pt-BR" sz="3200" dirty="0" err="1">
                <a:solidFill>
                  <a:srgbClr val="FF0000"/>
                </a:solidFill>
                <a:latin typeface="Bahnschrift Condensed" panose="020B0502040204020203" pitchFamily="34" charset="0"/>
              </a:rPr>
              <a:t>Until</a:t>
            </a:r>
            <a:endParaRPr lang="pt-BR" sz="3200" dirty="0">
              <a:solidFill>
                <a:srgbClr val="FF0000"/>
              </a:solidFill>
              <a:latin typeface="Bahnschrift Condensed" panose="020B0502040204020203" pitchFamily="34" charset="0"/>
            </a:endParaRPr>
          </a:p>
          <a:p>
            <a:pPr fontAlgn="base"/>
            <a:endParaRPr lang="en-US" sz="3200" dirty="0">
              <a:solidFill>
                <a:schemeClr val="tx1"/>
              </a:solidFill>
              <a:latin typeface="Bahnschrift Condensed" panose="020B0502040204020203" pitchFamily="34" charset="0"/>
            </a:endParaRPr>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8" y="0"/>
            <a:ext cx="1866614" cy="2737594"/>
          </a:xfrm>
          <a:prstGeom prst="rect">
            <a:avLst/>
          </a:prstGeom>
        </p:spPr>
      </p:pic>
      <p:sp>
        <p:nvSpPr>
          <p:cNvPr id="6" name="Título 1"/>
          <p:cNvSpPr>
            <a:spLocks noGrp="1"/>
          </p:cNvSpPr>
          <p:nvPr>
            <p:ph type="title"/>
          </p:nvPr>
        </p:nvSpPr>
        <p:spPr>
          <a:xfrm>
            <a:off x="2053652" y="530597"/>
            <a:ext cx="9143999" cy="1252433"/>
          </a:xfrm>
        </p:spPr>
        <p:txBody>
          <a:bodyPr>
            <a:noAutofit/>
          </a:bodyPr>
          <a:lstStyle/>
          <a:p>
            <a:pPr fontAlgn="base"/>
            <a:r>
              <a:rPr lang="en-US"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3 Surprisingly Simple Steps for Learning English Grammar</a:t>
            </a:r>
          </a:p>
        </p:txBody>
      </p:sp>
    </p:spTree>
    <p:extLst>
      <p:ext uri="{BB962C8B-B14F-4D97-AF65-F5344CB8AC3E}">
        <p14:creationId xmlns:p14="http://schemas.microsoft.com/office/powerpoint/2010/main" val="2809471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ço Reservado para Conteúdo 2"/>
          <p:cNvSpPr>
            <a:spLocks noGrp="1"/>
          </p:cNvSpPr>
          <p:nvPr>
            <p:ph idx="1"/>
          </p:nvPr>
        </p:nvSpPr>
        <p:spPr>
          <a:xfrm>
            <a:off x="1556966" y="1965960"/>
            <a:ext cx="10635034" cy="4526279"/>
          </a:xfrm>
        </p:spPr>
        <p:txBody>
          <a:bodyPr>
            <a:noAutofit/>
          </a:bodyPr>
          <a:lstStyle/>
          <a:p>
            <a:pPr fontAlgn="base">
              <a:spcBef>
                <a:spcPts val="0"/>
              </a:spcBef>
            </a:pPr>
            <a:r>
              <a:rPr lang="en-US" sz="3000" dirty="0">
                <a:solidFill>
                  <a:srgbClr val="FF0000"/>
                </a:solidFill>
                <a:latin typeface="Bahnschrift Condensed" panose="020B0502040204020203" pitchFamily="34" charset="0"/>
              </a:rPr>
              <a:t>2. Learn Perfect English Grammar with Great </a:t>
            </a:r>
            <a:r>
              <a:rPr lang="en-US" sz="3000" dirty="0" smtClean="0">
                <a:solidFill>
                  <a:srgbClr val="FF0000"/>
                </a:solidFill>
                <a:latin typeface="Bahnschrift Condensed" panose="020B0502040204020203" pitchFamily="34" charset="0"/>
              </a:rPr>
              <a:t>Resources</a:t>
            </a:r>
          </a:p>
          <a:p>
            <a:pPr fontAlgn="base">
              <a:spcBef>
                <a:spcPts val="0"/>
              </a:spcBef>
            </a:pPr>
            <a:r>
              <a:rPr lang="pt-BR" sz="3000" dirty="0">
                <a:solidFill>
                  <a:schemeClr val="tx1"/>
                </a:solidFill>
                <a:latin typeface="Bahnschrift Condensed" panose="020B0502040204020203" pitchFamily="34" charset="0"/>
              </a:rPr>
              <a:t>Websites</a:t>
            </a:r>
          </a:p>
          <a:p>
            <a:pPr fontAlgn="base">
              <a:spcBef>
                <a:spcPts val="0"/>
              </a:spcBef>
            </a:pPr>
            <a:r>
              <a:rPr lang="pt-BR" sz="3000" dirty="0" smtClean="0">
                <a:solidFill>
                  <a:schemeClr val="tx1"/>
                </a:solidFill>
                <a:latin typeface="Bahnschrift Condensed" panose="020B0502040204020203" pitchFamily="34" charset="0"/>
                <a:hlinkClick r:id="rId2"/>
              </a:rPr>
              <a:t>https</a:t>
            </a:r>
            <a:r>
              <a:rPr lang="pt-BR" sz="3000" dirty="0">
                <a:solidFill>
                  <a:schemeClr val="tx1"/>
                </a:solidFill>
                <a:latin typeface="Bahnschrift Condensed" panose="020B0502040204020203" pitchFamily="34" charset="0"/>
                <a:hlinkClick r:id="rId2"/>
              </a:rPr>
              <a:t>://www.ef.com/wwen/english-resources/english-grammar/</a:t>
            </a:r>
            <a:endParaRPr lang="en-US" sz="3000" dirty="0">
              <a:solidFill>
                <a:schemeClr val="tx1"/>
              </a:solidFill>
              <a:latin typeface="Bahnschrift Condensed" panose="020B0502040204020203" pitchFamily="34" charset="0"/>
            </a:endParaRPr>
          </a:p>
          <a:p>
            <a:pPr algn="just" fontAlgn="base">
              <a:spcBef>
                <a:spcPts val="0"/>
              </a:spcBef>
            </a:pPr>
            <a:r>
              <a:rPr lang="pt-BR" sz="3000" dirty="0" smtClean="0">
                <a:solidFill>
                  <a:schemeClr val="tx1"/>
                </a:solidFill>
                <a:latin typeface="Bahnschrift Condensed" panose="020B0502040204020203" pitchFamily="34" charset="0"/>
                <a:hlinkClick r:id="rId3"/>
              </a:rPr>
              <a:t>http</a:t>
            </a:r>
            <a:r>
              <a:rPr lang="pt-BR" sz="3000" dirty="0">
                <a:solidFill>
                  <a:schemeClr val="tx1"/>
                </a:solidFill>
                <a:latin typeface="Bahnschrift Condensed" panose="020B0502040204020203" pitchFamily="34" charset="0"/>
                <a:hlinkClick r:id="rId3"/>
              </a:rPr>
              <a:t>://learnenglishkids.britishcouncil.org</a:t>
            </a:r>
            <a:r>
              <a:rPr lang="pt-BR" sz="3000" dirty="0" smtClean="0">
                <a:solidFill>
                  <a:schemeClr val="tx1"/>
                </a:solidFill>
                <a:latin typeface="Bahnschrift Condensed" panose="020B0502040204020203" pitchFamily="34" charset="0"/>
                <a:hlinkClick r:id="rId3"/>
              </a:rPr>
              <a:t>/</a:t>
            </a:r>
            <a:endParaRPr lang="pt-BR" sz="3000" dirty="0" smtClean="0">
              <a:solidFill>
                <a:schemeClr val="tx1"/>
              </a:solidFill>
              <a:latin typeface="Bahnschrift Condensed" panose="020B0502040204020203" pitchFamily="34" charset="0"/>
            </a:endParaRPr>
          </a:p>
          <a:p>
            <a:pPr algn="just" fontAlgn="base">
              <a:spcBef>
                <a:spcPts val="0"/>
              </a:spcBef>
            </a:pPr>
            <a:r>
              <a:rPr lang="pt-BR" sz="3000" dirty="0">
                <a:solidFill>
                  <a:schemeClr val="tx1"/>
                </a:solidFill>
                <a:latin typeface="Bahnschrift Condensed" panose="020B0502040204020203" pitchFamily="34" charset="0"/>
              </a:rPr>
              <a:t>TV </a:t>
            </a:r>
            <a:r>
              <a:rPr lang="pt-BR" sz="3000" dirty="0" err="1">
                <a:solidFill>
                  <a:schemeClr val="tx1"/>
                </a:solidFill>
                <a:latin typeface="Bahnschrift Condensed" panose="020B0502040204020203" pitchFamily="34" charset="0"/>
              </a:rPr>
              <a:t>and</a:t>
            </a:r>
            <a:r>
              <a:rPr lang="pt-BR" sz="3000" dirty="0">
                <a:solidFill>
                  <a:schemeClr val="tx1"/>
                </a:solidFill>
                <a:latin typeface="Bahnschrift Condensed" panose="020B0502040204020203" pitchFamily="34" charset="0"/>
              </a:rPr>
              <a:t> </a:t>
            </a:r>
            <a:r>
              <a:rPr lang="pt-BR" sz="3000" dirty="0" err="1">
                <a:solidFill>
                  <a:schemeClr val="tx1"/>
                </a:solidFill>
                <a:latin typeface="Bahnschrift Condensed" panose="020B0502040204020203" pitchFamily="34" charset="0"/>
              </a:rPr>
              <a:t>Videos</a:t>
            </a:r>
            <a:endParaRPr lang="pt-BR" sz="3000" dirty="0">
              <a:solidFill>
                <a:schemeClr val="tx1"/>
              </a:solidFill>
              <a:latin typeface="Bahnschrift Condensed" panose="020B0502040204020203" pitchFamily="34" charset="0"/>
            </a:endParaRPr>
          </a:p>
          <a:p>
            <a:pPr algn="just" fontAlgn="base">
              <a:spcBef>
                <a:spcPts val="0"/>
              </a:spcBef>
            </a:pPr>
            <a:r>
              <a:rPr lang="pt-BR" sz="3000" dirty="0" smtClean="0">
                <a:solidFill>
                  <a:schemeClr val="tx1"/>
                </a:solidFill>
                <a:latin typeface="Bahnschrift Condensed" panose="020B0502040204020203" pitchFamily="34" charset="0"/>
                <a:hlinkClick r:id="rId4"/>
              </a:rPr>
              <a:t>https</a:t>
            </a:r>
            <a:r>
              <a:rPr lang="pt-BR" sz="3000" dirty="0">
                <a:solidFill>
                  <a:schemeClr val="tx1"/>
                </a:solidFill>
                <a:latin typeface="Bahnschrift Condensed" panose="020B0502040204020203" pitchFamily="34" charset="0"/>
                <a:hlinkClick r:id="rId4"/>
              </a:rPr>
              <a:t>://</a:t>
            </a:r>
            <a:r>
              <a:rPr lang="pt-BR" sz="3000" dirty="0" smtClean="0">
                <a:solidFill>
                  <a:schemeClr val="tx1"/>
                </a:solidFill>
                <a:latin typeface="Bahnschrift Condensed" panose="020B0502040204020203" pitchFamily="34" charset="0"/>
                <a:hlinkClick r:id="rId4"/>
              </a:rPr>
              <a:t>www.quickanddirtytips.com/grammar-girl</a:t>
            </a:r>
            <a:endParaRPr lang="pt-BR" sz="3000" dirty="0" smtClean="0">
              <a:solidFill>
                <a:schemeClr val="tx1"/>
              </a:solidFill>
              <a:latin typeface="Bahnschrift Condensed" panose="020B0502040204020203" pitchFamily="34" charset="0"/>
            </a:endParaRPr>
          </a:p>
          <a:p>
            <a:pPr algn="just" fontAlgn="base">
              <a:spcBef>
                <a:spcPts val="0"/>
              </a:spcBef>
            </a:pPr>
            <a:r>
              <a:rPr lang="pt-BR" sz="3000" dirty="0">
                <a:solidFill>
                  <a:schemeClr val="tx1"/>
                </a:solidFill>
                <a:latin typeface="Bahnschrift Condensed" panose="020B0502040204020203" pitchFamily="34" charset="0"/>
                <a:hlinkClick r:id="rId5"/>
              </a:rPr>
              <a:t>www.youtube.com</a:t>
            </a:r>
            <a:endParaRPr lang="pt-BR" sz="3000" dirty="0">
              <a:solidFill>
                <a:schemeClr val="tx1"/>
              </a:solidFill>
              <a:latin typeface="Bahnschrift Condensed" panose="020B0502040204020203" pitchFamily="34" charset="0"/>
            </a:endParaRPr>
          </a:p>
          <a:p>
            <a:pPr algn="just" fontAlgn="base">
              <a:spcBef>
                <a:spcPts val="0"/>
              </a:spcBef>
            </a:pPr>
            <a:r>
              <a:rPr lang="pt-BR" sz="3000" dirty="0" smtClean="0">
                <a:solidFill>
                  <a:schemeClr val="tx1"/>
                </a:solidFill>
                <a:latin typeface="Bahnschrift Condensed" panose="020B0502040204020203" pitchFamily="34" charset="0"/>
                <a:hlinkClick r:id="rId6"/>
              </a:rPr>
              <a:t>www.netflix.com</a:t>
            </a:r>
            <a:endParaRPr lang="pt-BR" sz="3000" dirty="0" smtClean="0">
              <a:solidFill>
                <a:schemeClr val="tx1"/>
              </a:solidFill>
              <a:latin typeface="Bahnschrift Condensed" panose="020B0502040204020203" pitchFamily="34" charset="0"/>
            </a:endParaRPr>
          </a:p>
          <a:p>
            <a:pPr algn="just" fontAlgn="base">
              <a:spcBef>
                <a:spcPts val="0"/>
              </a:spcBef>
            </a:pPr>
            <a:r>
              <a:rPr lang="pt-BR" sz="3000" dirty="0">
                <a:solidFill>
                  <a:schemeClr val="tx1"/>
                </a:solidFill>
                <a:latin typeface="Bahnschrift Condensed" panose="020B0502040204020203" pitchFamily="34" charset="0"/>
                <a:hlinkClick r:id="rId7"/>
              </a:rPr>
              <a:t>https://www.fluentu.com/english</a:t>
            </a:r>
            <a:r>
              <a:rPr lang="pt-BR" sz="3000" dirty="0" smtClean="0">
                <a:solidFill>
                  <a:schemeClr val="tx1"/>
                </a:solidFill>
                <a:latin typeface="Bahnschrift Condensed" panose="020B0502040204020203" pitchFamily="34" charset="0"/>
                <a:hlinkClick r:id="rId7"/>
              </a:rPr>
              <a:t>/</a:t>
            </a:r>
            <a:endParaRPr lang="en-US" sz="3000" dirty="0">
              <a:solidFill>
                <a:schemeClr val="tx1"/>
              </a:solidFill>
              <a:latin typeface="Bahnschrift Condensed" panose="020B0502040204020203" pitchFamily="34" charset="0"/>
            </a:endParaRPr>
          </a:p>
          <a:p>
            <a:pPr algn="just" fontAlgn="base">
              <a:spcBef>
                <a:spcPts val="0"/>
              </a:spcBef>
            </a:pPr>
            <a:endParaRPr lang="pt-BR" sz="3000" dirty="0">
              <a:solidFill>
                <a:schemeClr val="tx1"/>
              </a:solidFill>
              <a:latin typeface="Bahnschrift Condensed" panose="020B0502040204020203" pitchFamily="34" charset="0"/>
            </a:endParaRPr>
          </a:p>
        </p:txBody>
      </p:sp>
      <p:pic>
        <p:nvPicPr>
          <p:cNvPr id="5" name="Imagem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87038" y="0"/>
            <a:ext cx="1443642" cy="1965960"/>
          </a:xfrm>
          <a:prstGeom prst="rect">
            <a:avLst/>
          </a:prstGeom>
        </p:spPr>
      </p:pic>
      <p:sp>
        <p:nvSpPr>
          <p:cNvPr id="7" name="Título 1"/>
          <p:cNvSpPr>
            <a:spLocks noGrp="1"/>
          </p:cNvSpPr>
          <p:nvPr>
            <p:ph type="title"/>
          </p:nvPr>
        </p:nvSpPr>
        <p:spPr>
          <a:xfrm>
            <a:off x="1764092" y="574940"/>
            <a:ext cx="9143999" cy="1252433"/>
          </a:xfrm>
        </p:spPr>
        <p:txBody>
          <a:bodyPr>
            <a:noAutofit/>
          </a:bodyPr>
          <a:lstStyle/>
          <a:p>
            <a:pPr fontAlgn="base"/>
            <a:r>
              <a:rPr lang="en-US"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3 Surprisingly Simple Steps for Learning English Grammar</a:t>
            </a:r>
          </a:p>
        </p:txBody>
      </p:sp>
    </p:spTree>
    <p:extLst>
      <p:ext uri="{BB962C8B-B14F-4D97-AF65-F5344CB8AC3E}">
        <p14:creationId xmlns:p14="http://schemas.microsoft.com/office/powerpoint/2010/main" val="4953924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ço Reservado para Conteúdo 2"/>
          <p:cNvSpPr>
            <a:spLocks noGrp="1"/>
          </p:cNvSpPr>
          <p:nvPr>
            <p:ph idx="1"/>
          </p:nvPr>
        </p:nvSpPr>
        <p:spPr>
          <a:xfrm>
            <a:off x="1630680" y="2047009"/>
            <a:ext cx="9951719" cy="4689070"/>
          </a:xfrm>
        </p:spPr>
        <p:txBody>
          <a:bodyPr>
            <a:noAutofit/>
          </a:bodyPr>
          <a:lstStyle/>
          <a:p>
            <a:pPr fontAlgn="base">
              <a:spcBef>
                <a:spcPts val="0"/>
              </a:spcBef>
            </a:pPr>
            <a:r>
              <a:rPr lang="en-US" sz="3000" dirty="0">
                <a:solidFill>
                  <a:srgbClr val="FF0000"/>
                </a:solidFill>
                <a:latin typeface="Bahnschrift Condensed" panose="020B0502040204020203" pitchFamily="34" charset="0"/>
              </a:rPr>
              <a:t>2. Learn Perfect English Grammar with Great </a:t>
            </a:r>
            <a:r>
              <a:rPr lang="en-US" sz="3000" dirty="0" smtClean="0">
                <a:solidFill>
                  <a:srgbClr val="FF0000"/>
                </a:solidFill>
                <a:latin typeface="Bahnschrift Condensed" panose="020B0502040204020203" pitchFamily="34" charset="0"/>
              </a:rPr>
              <a:t>Resources</a:t>
            </a:r>
          </a:p>
          <a:p>
            <a:pPr algn="just" fontAlgn="base">
              <a:spcBef>
                <a:spcPts val="0"/>
              </a:spcBef>
            </a:pPr>
            <a:r>
              <a:rPr lang="pt-BR" sz="3000" dirty="0" smtClean="0">
                <a:solidFill>
                  <a:schemeClr val="tx1"/>
                </a:solidFill>
                <a:latin typeface="Bahnschrift Condensed" panose="020B0502040204020203" pitchFamily="34" charset="0"/>
              </a:rPr>
              <a:t>Books</a:t>
            </a:r>
          </a:p>
          <a:p>
            <a:pPr algn="just" fontAlgn="base">
              <a:spcBef>
                <a:spcPts val="0"/>
              </a:spcBef>
            </a:pPr>
            <a:r>
              <a:rPr lang="en-US" sz="3000" dirty="0">
                <a:solidFill>
                  <a:schemeClr val="accent2">
                    <a:lumMod val="50000"/>
                  </a:schemeClr>
                </a:solidFill>
                <a:latin typeface="Bahnschrift Condensed" panose="020B0502040204020203" pitchFamily="34" charset="0"/>
              </a:rPr>
              <a:t>“Eats, Shoots and Leaves: The Zero Tolerance Approach to Punctuation” by Lynne Truss</a:t>
            </a:r>
            <a:endParaRPr lang="pt-BR" sz="3000" dirty="0">
              <a:solidFill>
                <a:schemeClr val="accent2">
                  <a:lumMod val="50000"/>
                </a:schemeClr>
              </a:solidFill>
              <a:latin typeface="Bahnschrift Condensed" panose="020B0502040204020203" pitchFamily="34" charset="0"/>
            </a:endParaRPr>
          </a:p>
          <a:p>
            <a:pPr algn="just" fontAlgn="base">
              <a:spcBef>
                <a:spcPts val="0"/>
              </a:spcBef>
            </a:pPr>
            <a:r>
              <a:rPr lang="en-US" sz="3000" dirty="0">
                <a:solidFill>
                  <a:schemeClr val="accent2">
                    <a:lumMod val="50000"/>
                  </a:schemeClr>
                </a:solidFill>
                <a:latin typeface="Bahnschrift Condensed" panose="020B0502040204020203" pitchFamily="34" charset="0"/>
              </a:rPr>
              <a:t>“Woe Is I: The </a:t>
            </a:r>
            <a:r>
              <a:rPr lang="en-US" sz="3000" dirty="0" err="1">
                <a:solidFill>
                  <a:schemeClr val="accent2">
                    <a:lumMod val="50000"/>
                  </a:schemeClr>
                </a:solidFill>
                <a:latin typeface="Bahnschrift Condensed" panose="020B0502040204020203" pitchFamily="34" charset="0"/>
              </a:rPr>
              <a:t>Grammarphobe’s</a:t>
            </a:r>
            <a:r>
              <a:rPr lang="en-US" sz="3000" dirty="0">
                <a:solidFill>
                  <a:schemeClr val="accent2">
                    <a:lumMod val="50000"/>
                  </a:schemeClr>
                </a:solidFill>
                <a:latin typeface="Bahnschrift Condensed" panose="020B0502040204020203" pitchFamily="34" charset="0"/>
              </a:rPr>
              <a:t> Guide to Better English in Plain English” by Patricia T. </a:t>
            </a:r>
            <a:r>
              <a:rPr lang="en-US" sz="3000" dirty="0" smtClean="0">
                <a:solidFill>
                  <a:schemeClr val="accent2">
                    <a:lumMod val="50000"/>
                  </a:schemeClr>
                </a:solidFill>
                <a:latin typeface="Bahnschrift Condensed" panose="020B0502040204020203" pitchFamily="34" charset="0"/>
              </a:rPr>
              <a:t>O’Conner</a:t>
            </a:r>
            <a:endParaRPr lang="en-US" sz="3000" dirty="0">
              <a:solidFill>
                <a:schemeClr val="accent2">
                  <a:lumMod val="50000"/>
                </a:schemeClr>
              </a:solidFill>
              <a:latin typeface="Bahnschrift Condensed" panose="020B0502040204020203" pitchFamily="34" charset="0"/>
            </a:endParaRPr>
          </a:p>
          <a:p>
            <a:pPr algn="just" fontAlgn="base">
              <a:spcBef>
                <a:spcPts val="0"/>
              </a:spcBef>
            </a:pPr>
            <a:r>
              <a:rPr lang="en-US" sz="3000" dirty="0">
                <a:solidFill>
                  <a:schemeClr val="accent2">
                    <a:lumMod val="50000"/>
                  </a:schemeClr>
                </a:solidFill>
                <a:latin typeface="Bahnschrift Condensed" panose="020B0502040204020203" pitchFamily="34" charset="0"/>
              </a:rPr>
              <a:t>“English Grammar for Dummies” by Wendy M. Anderson, Lesley J. Ward and Geraldine Woods</a:t>
            </a:r>
          </a:p>
          <a:p>
            <a:pPr algn="just" fontAlgn="base">
              <a:spcBef>
                <a:spcPts val="0"/>
              </a:spcBef>
            </a:pPr>
            <a:r>
              <a:rPr lang="en-US" sz="3000" dirty="0">
                <a:solidFill>
                  <a:schemeClr val="accent2">
                    <a:lumMod val="50000"/>
                  </a:schemeClr>
                </a:solidFill>
                <a:latin typeface="Bahnschrift Condensed" panose="020B0502040204020203" pitchFamily="34" charset="0"/>
              </a:rPr>
              <a:t>“James and the Giant Peach” by Roald Dahl</a:t>
            </a:r>
          </a:p>
          <a:p>
            <a:pPr algn="just" fontAlgn="base">
              <a:spcBef>
                <a:spcPts val="0"/>
              </a:spcBef>
            </a:pPr>
            <a:endParaRPr lang="pt-BR" sz="3000" dirty="0">
              <a:solidFill>
                <a:schemeClr val="tx1"/>
              </a:solidFill>
              <a:latin typeface="Bahnschrift Condensed" panose="020B0502040204020203" pitchFamily="34" charset="0"/>
            </a:endParaRPr>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8" y="0"/>
            <a:ext cx="1443642" cy="1965960"/>
          </a:xfrm>
          <a:prstGeom prst="rect">
            <a:avLst/>
          </a:prstGeom>
        </p:spPr>
      </p:pic>
      <p:sp>
        <p:nvSpPr>
          <p:cNvPr id="7" name="Título 1"/>
          <p:cNvSpPr>
            <a:spLocks noGrp="1"/>
          </p:cNvSpPr>
          <p:nvPr>
            <p:ph type="title"/>
          </p:nvPr>
        </p:nvSpPr>
        <p:spPr>
          <a:xfrm>
            <a:off x="1764092" y="574940"/>
            <a:ext cx="9143999" cy="1252433"/>
          </a:xfrm>
        </p:spPr>
        <p:txBody>
          <a:bodyPr>
            <a:noAutofit/>
          </a:bodyPr>
          <a:lstStyle/>
          <a:p>
            <a:pPr fontAlgn="base"/>
            <a:r>
              <a:rPr lang="en-US" sz="4000" b="1" dirty="0">
                <a:solidFill>
                  <a:srgbClr val="7030A0"/>
                </a:solidFill>
                <a:effectLst>
                  <a:outerShdw blurRad="38100" dist="38100" dir="2700000" algn="tl">
                    <a:srgbClr val="000000">
                      <a:alpha val="43137"/>
                    </a:srgbClr>
                  </a:outerShdw>
                </a:effectLst>
                <a:latin typeface="Berlin Sans FB Demi" panose="020E0802020502020306" pitchFamily="34" charset="0"/>
                <a:ea typeface="+mn-ea"/>
                <a:cs typeface="+mn-cs"/>
              </a:rPr>
              <a:t>3 Surprisingly Simple Steps for Learning English Grammar</a:t>
            </a:r>
          </a:p>
        </p:txBody>
      </p:sp>
    </p:spTree>
    <p:extLst>
      <p:ext uri="{BB962C8B-B14F-4D97-AF65-F5344CB8AC3E}">
        <p14:creationId xmlns:p14="http://schemas.microsoft.com/office/powerpoint/2010/main" val="2007990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Cacho">
  <a:themeElements>
    <a:clrScheme name="Cach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cho">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ch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1409</TotalTime>
  <Words>201</Words>
  <Application>Microsoft Office PowerPoint</Application>
  <PresentationFormat>Widescreen</PresentationFormat>
  <Paragraphs>63</Paragraphs>
  <Slides>12</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12</vt:i4>
      </vt:variant>
    </vt:vector>
  </HeadingPairs>
  <TitlesOfParts>
    <vt:vector size="19" baseType="lpstr">
      <vt:lpstr>Arial</vt:lpstr>
      <vt:lpstr>Bahnschrift Condensed</vt:lpstr>
      <vt:lpstr>Berlin Sans FB Demi</vt:lpstr>
      <vt:lpstr>Century Gothic</vt:lpstr>
      <vt:lpstr>Wingdings</vt:lpstr>
      <vt:lpstr>Wingdings 3</vt:lpstr>
      <vt:lpstr>Cacho</vt:lpstr>
      <vt:lpstr>Apresentação do PowerPoint</vt:lpstr>
      <vt:lpstr>Apresentação do PowerPoint</vt:lpstr>
      <vt:lpstr>Apresentação do PowerPoint</vt:lpstr>
      <vt:lpstr>Apresentação do PowerPoint</vt:lpstr>
      <vt:lpstr>Learning English Grammar through videos</vt:lpstr>
      <vt:lpstr>3 Surprisingly Simple Steps for Learning English Grammar</vt:lpstr>
      <vt:lpstr>3 Surprisingly Simple Steps for Learning English Grammar</vt:lpstr>
      <vt:lpstr>3 Surprisingly Simple Steps for Learning English Grammar</vt:lpstr>
      <vt:lpstr>3 Surprisingly Simple Steps for Learning English Grammar</vt:lpstr>
      <vt:lpstr>3 Surprisingly Simple Steps for Learning English Grammar</vt:lpstr>
      <vt:lpstr>3 Surprisingly Simple Steps for Learning English Grammar</vt:lpstr>
      <vt:lpstr>3 Surprisingly Simple Steps for Learning English Grammar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you are living in a country where English isn’t used as the first language it can sometimes be difficult to find interesting English texts. But in many places, local English-language newspapers are just as good – and possibly even more resourceful than ‘authentic’ British newspapers. Obviously, they are much cheaper because they are locally produced, but they are also more relevant to the learners because they understand the contexts of the stories and articles. Much of what we read in British newspapers is difficult for learners to understand, not because the vocabulary is difficult but because they don’t have all the background information which they need to understand it fully.  Philip Ryle, a teacher at King’s College at the University of London</dc:title>
  <dc:creator>Cristiane de Brito Cruz</dc:creator>
  <cp:lastModifiedBy>Cristiane de Brito Cruz</cp:lastModifiedBy>
  <cp:revision>157</cp:revision>
  <dcterms:created xsi:type="dcterms:W3CDTF">2018-02-19T20:21:39Z</dcterms:created>
  <dcterms:modified xsi:type="dcterms:W3CDTF">2019-04-08T11:15:25Z</dcterms:modified>
</cp:coreProperties>
</file>