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09" y="2488609"/>
            <a:ext cx="586722" cy="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2326" y="238614"/>
            <a:ext cx="3108733" cy="722628"/>
          </a:xfrm>
        </p:spPr>
        <p:txBody>
          <a:bodyPr>
            <a:normAutofit fontScale="90000"/>
          </a:bodyPr>
          <a:lstStyle/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endParaRPr lang="pt-BR" sz="4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74603" y="4831988"/>
            <a:ext cx="5064890" cy="479009"/>
          </a:xfrm>
        </p:spPr>
        <p:txBody>
          <a:bodyPr>
            <a:normAutofit/>
          </a:bodyPr>
          <a:lstStyle/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http://docente.ifrn.edu.br/cristianecruz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31" y="2048101"/>
            <a:ext cx="382191" cy="3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06" y="3085728"/>
            <a:ext cx="552702" cy="5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2" y="3616730"/>
            <a:ext cx="630157" cy="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765" y="4730868"/>
            <a:ext cx="656985" cy="6906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573" y="5405839"/>
            <a:ext cx="997612" cy="574711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2" y="5839047"/>
            <a:ext cx="1348467" cy="1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05606" y="1010631"/>
            <a:ext cx="39717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0" b="1" dirty="0" err="1">
                <a:solidFill>
                  <a:srgbClr val="002060"/>
                </a:solidFill>
              </a:rPr>
              <a:t>Teacher</a:t>
            </a:r>
            <a:r>
              <a:rPr lang="pt-BR" sz="2250" b="1" dirty="0">
                <a:solidFill>
                  <a:srgbClr val="002060"/>
                </a:solidFill>
              </a:rPr>
              <a:t> Cristiane de Brito Cruz</a:t>
            </a:r>
          </a:p>
        </p:txBody>
      </p:sp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7" y="4267675"/>
            <a:ext cx="570495" cy="4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1940843" y="2051695"/>
            <a:ext cx="2038907" cy="412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2250" b="1" dirty="0" err="1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372977" y="2527188"/>
            <a:ext cx="2275554" cy="52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822401" y="3140822"/>
            <a:ext cx="3584647" cy="5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103033" y="3689940"/>
            <a:ext cx="5093594" cy="47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510754" y="4314623"/>
            <a:ext cx="4328746" cy="47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4748185" y="5405839"/>
            <a:ext cx="2175084" cy="46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497833" y="5901946"/>
            <a:ext cx="2668134" cy="885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2143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1141" y="3098173"/>
            <a:ext cx="1739670" cy="82918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>
                <a:solidFill>
                  <a:srgbClr val="FF00FF"/>
                </a:solidFill>
              </a:rPr>
              <a:t>Please</a:t>
            </a:r>
            <a:r>
              <a:rPr lang="pt-BR" b="1" dirty="0">
                <a:solidFill>
                  <a:srgbClr val="FF00FF"/>
                </a:solidFill>
              </a:rPr>
              <a:t> </a:t>
            </a:r>
            <a:r>
              <a:rPr lang="pt-BR" b="1" dirty="0" err="1">
                <a:solidFill>
                  <a:srgbClr val="FF00FF"/>
                </a:solidFill>
              </a:rPr>
              <a:t>don’t</a:t>
            </a:r>
            <a:endParaRPr lang="pt-BR" b="1" dirty="0">
              <a:solidFill>
                <a:srgbClr val="FF00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3082896" y="2636669"/>
            <a:ext cx="625008" cy="396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194494" y="2403816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Mobile </a:t>
            </a:r>
            <a:r>
              <a:rPr lang="pt-BR" sz="2250" b="1" dirty="0" err="1"/>
              <a:t>phone</a:t>
            </a:r>
            <a:endParaRPr lang="pt-BR" sz="225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454465" y="2029684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/>
              <a:t>Social Media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4420976" y="2403816"/>
            <a:ext cx="25023" cy="519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096097" y="2478731"/>
            <a:ext cx="901550" cy="634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5" y="3033265"/>
            <a:ext cx="1676658" cy="1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314680" y="422908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Schedule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2991029" y="3645024"/>
            <a:ext cx="788883" cy="227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4087740" y="4164986"/>
            <a:ext cx="131904" cy="390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2647012" y="5915893"/>
            <a:ext cx="1983070" cy="408020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Bad</a:t>
            </a:r>
            <a:r>
              <a:rPr lang="pt-BR" sz="2250" b="1" dirty="0"/>
              <a:t> Grades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6606710" y="4206639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Angel </a:t>
            </a:r>
            <a:r>
              <a:rPr lang="pt-BR" sz="2250" b="1" dirty="0" err="1"/>
              <a:t>or</a:t>
            </a:r>
            <a:r>
              <a:rPr lang="pt-BR" sz="2250" b="1" dirty="0"/>
              <a:t> </a:t>
            </a:r>
            <a:r>
              <a:rPr lang="pt-BR" sz="2250" b="1" dirty="0" err="1"/>
              <a:t>Devil</a:t>
            </a:r>
            <a:endParaRPr lang="pt-BR" sz="225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5355300" y="3516087"/>
            <a:ext cx="1400669" cy="56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Resultado de imagem para mobile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11" y="1220998"/>
            <a:ext cx="2004053" cy="12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5" y="871257"/>
            <a:ext cx="2400469" cy="12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tal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19" y="871257"/>
            <a:ext cx="2067769" cy="13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6439319" y="2213341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 err="1"/>
              <a:t>Talking</a:t>
            </a:r>
            <a:endParaRPr lang="pt-BR" sz="2400" b="1" dirty="0"/>
          </a:p>
        </p:txBody>
      </p:sp>
      <p:pic>
        <p:nvPicPr>
          <p:cNvPr id="2056" name="Picture 8" descr="Resultado de imagem para bad behavi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23118"/>
          <a:stretch/>
        </p:blipFill>
        <p:spPr bwMode="auto">
          <a:xfrm>
            <a:off x="6870004" y="2937688"/>
            <a:ext cx="1487510" cy="12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gra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3" y="4724084"/>
            <a:ext cx="2049269" cy="11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78" y="4594922"/>
            <a:ext cx="1411681" cy="14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de seta reta 32"/>
          <p:cNvCxnSpPr/>
          <p:nvPr/>
        </p:nvCxnSpPr>
        <p:spPr>
          <a:xfrm>
            <a:off x="5023365" y="3989909"/>
            <a:ext cx="501164" cy="48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ítulo 1"/>
          <p:cNvSpPr txBox="1">
            <a:spLocks/>
          </p:cNvSpPr>
          <p:nvPr/>
        </p:nvSpPr>
        <p:spPr>
          <a:xfrm>
            <a:off x="5239468" y="5969703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Doubts</a:t>
            </a:r>
            <a:endParaRPr lang="pt-BR" sz="2250" b="1" dirty="0"/>
          </a:p>
        </p:txBody>
      </p:sp>
    </p:spTree>
    <p:extLst>
      <p:ext uri="{BB962C8B-B14F-4D97-AF65-F5344CB8AC3E}">
        <p14:creationId xmlns:p14="http://schemas.microsoft.com/office/powerpoint/2010/main" val="32580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9" grpId="0"/>
      <p:bldP spid="38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712" y="982820"/>
            <a:ext cx="3921351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9665" y="1910098"/>
            <a:ext cx="7901189" cy="1603421"/>
          </a:xfrm>
        </p:spPr>
        <p:txBody>
          <a:bodyPr>
            <a:noAutofit/>
          </a:bodyPr>
          <a:lstStyle/>
          <a:p>
            <a:r>
              <a:rPr lang="pt-BR" sz="2200" b="1" dirty="0"/>
              <a:t>EMENTA</a:t>
            </a:r>
          </a:p>
          <a:p>
            <a:r>
              <a:rPr lang="pt-BR" sz="2200" dirty="0"/>
              <a:t>Introdução e prática das </a:t>
            </a:r>
            <a:r>
              <a:rPr lang="pt-BR" sz="2200" b="1" dirty="0">
                <a:solidFill>
                  <a:srgbClr val="FF0000"/>
                </a:solidFill>
              </a:rPr>
              <a:t>estratégias de compreensão 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que favoreçam uma leitura mais eficiente e independente de textos variados em língua inglesa.</a:t>
            </a:r>
          </a:p>
        </p:txBody>
      </p:sp>
    </p:spTree>
    <p:extLst>
      <p:ext uri="{BB962C8B-B14F-4D97-AF65-F5344CB8AC3E}">
        <p14:creationId xmlns:p14="http://schemas.microsoft.com/office/powerpoint/2010/main" val="126655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692696"/>
            <a:ext cx="7949484" cy="5400600"/>
          </a:xfrm>
        </p:spPr>
        <p:txBody>
          <a:bodyPr>
            <a:noAutofit/>
          </a:bodyPr>
          <a:lstStyle/>
          <a:p>
            <a:r>
              <a:rPr lang="pt-BR" sz="2200" b="1" dirty="0"/>
              <a:t>Objetivos</a:t>
            </a:r>
          </a:p>
          <a:p>
            <a:r>
              <a:rPr lang="pt-BR" sz="2200" dirty="0"/>
              <a:t>· Desenvolver habilidades de </a:t>
            </a:r>
            <a:r>
              <a:rPr lang="pt-BR" sz="2200" b="1" dirty="0">
                <a:solidFill>
                  <a:srgbClr val="FF0000"/>
                </a:solidFill>
              </a:rPr>
              <a:t>leitura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na língua inglesa e o uso competente dessa no cotidiano;</a:t>
            </a:r>
          </a:p>
          <a:p>
            <a:r>
              <a:rPr lang="pt-BR" sz="2200" dirty="0"/>
              <a:t>· Construir textos básicos, em inglês, usando as </a:t>
            </a:r>
            <a:r>
              <a:rPr lang="pt-BR" sz="2200" b="1" dirty="0">
                <a:solidFill>
                  <a:srgbClr val="FF0000"/>
                </a:solidFill>
              </a:rPr>
              <a:t>estruturas gramaticais</a:t>
            </a:r>
            <a:r>
              <a:rPr lang="pt-BR" sz="2200" dirty="0"/>
              <a:t> adequadas;</a:t>
            </a:r>
          </a:p>
          <a:p>
            <a:r>
              <a:rPr lang="pt-BR" sz="2200" dirty="0"/>
              <a:t>· Praticar a tradução de textos do inglês para o português;</a:t>
            </a:r>
          </a:p>
          <a:p>
            <a:r>
              <a:rPr lang="pt-BR" sz="2200" dirty="0"/>
              <a:t>· Compreender textos em inglês, através de estratégias cognitivas e estruturas básicas da língua;</a:t>
            </a:r>
          </a:p>
          <a:p>
            <a:r>
              <a:rPr lang="pt-BR" sz="2200" dirty="0"/>
              <a:t>· Utilizar vocabulário da língua inglesa nas </a:t>
            </a:r>
            <a:r>
              <a:rPr lang="pt-BR" sz="2200" b="1" dirty="0">
                <a:solidFill>
                  <a:srgbClr val="FF0000"/>
                </a:solidFill>
              </a:rPr>
              <a:t>áreas de formação profissional;</a:t>
            </a:r>
          </a:p>
          <a:p>
            <a:r>
              <a:rPr lang="pt-BR" sz="2200" dirty="0"/>
              <a:t>· Desenvolver projetos multidisciplinares, interdisciplinares utilizando a língua inglesa como fonte de pesquisa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764704"/>
            <a:ext cx="7801378" cy="4464496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• 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200" b="1" dirty="0"/>
              <a:t>1. Considerações gerais sobre a leitura</a:t>
            </a:r>
          </a:p>
          <a:p>
            <a:r>
              <a:rPr lang="pt-BR" sz="2200" dirty="0"/>
              <a:t>1.1. Conceituação</a:t>
            </a:r>
          </a:p>
          <a:p>
            <a:r>
              <a:rPr lang="pt-BR" sz="2200" dirty="0"/>
              <a:t>1.2. Razões para se ler em língua estrangeira</a:t>
            </a:r>
          </a:p>
          <a:p>
            <a:r>
              <a:rPr lang="pt-BR" sz="2200" dirty="0"/>
              <a:t>1.3. O processo comunicativo</a:t>
            </a:r>
          </a:p>
          <a:p>
            <a:r>
              <a:rPr lang="pt-BR" sz="2200" dirty="0"/>
              <a:t>1.4. Abordagem intensiva e extensiva da leitura</a:t>
            </a:r>
          </a:p>
          <a:p>
            <a:r>
              <a:rPr lang="pt-BR" sz="2200" dirty="0"/>
              <a:t>1.5. Relação entre técnicas de leitura e os níveis de compreensão do texto.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428123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1" y="620688"/>
            <a:ext cx="6120680" cy="6093296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/>
              <a:t>2. Introdução às estratégias de leitura</a:t>
            </a:r>
          </a:p>
          <a:p>
            <a:r>
              <a:rPr lang="pt-BR" sz="2200" dirty="0"/>
              <a:t>2.1. </a:t>
            </a:r>
            <a:r>
              <a:rPr lang="pt-BR" sz="2200" dirty="0" err="1"/>
              <a:t>Lay-out</a:t>
            </a:r>
            <a:endParaRPr lang="pt-BR" sz="2200" dirty="0"/>
          </a:p>
          <a:p>
            <a:r>
              <a:rPr lang="pt-BR" sz="2200" dirty="0"/>
              <a:t>2.2. </a:t>
            </a:r>
            <a:r>
              <a:rPr lang="pt-BR" sz="2200" dirty="0" err="1"/>
              <a:t>Skimming</a:t>
            </a:r>
            <a:r>
              <a:rPr lang="pt-BR" sz="2200" dirty="0"/>
              <a:t>/</a:t>
            </a:r>
            <a:r>
              <a:rPr lang="pt-BR" sz="2200" dirty="0" err="1"/>
              <a:t>scanning</a:t>
            </a:r>
            <a:endParaRPr lang="pt-BR" sz="2200" dirty="0"/>
          </a:p>
          <a:p>
            <a:r>
              <a:rPr lang="pt-BR" sz="2200" dirty="0"/>
              <a:t>2.3. Utilização de informação não-linear</a:t>
            </a:r>
          </a:p>
          <a:p>
            <a:r>
              <a:rPr lang="pt-BR" sz="2200" dirty="0"/>
              <a:t>2.3.1. Convenções gráficas</a:t>
            </a:r>
          </a:p>
          <a:p>
            <a:r>
              <a:rPr lang="pt-BR" sz="2200" dirty="0"/>
              <a:t>2.3.2. Indicações de referências</a:t>
            </a:r>
          </a:p>
          <a:p>
            <a:r>
              <a:rPr lang="pt-BR" sz="2200" dirty="0"/>
              <a:t>2.3.3. Informações não-verbal</a:t>
            </a:r>
          </a:p>
          <a:p>
            <a:r>
              <a:rPr lang="pt-BR" sz="2200" dirty="0"/>
              <a:t>2.4. Key </a:t>
            </a:r>
            <a:r>
              <a:rPr lang="pt-BR" sz="2200" dirty="0" err="1"/>
              <a:t>words</a:t>
            </a:r>
            <a:endParaRPr lang="pt-BR" sz="2200" dirty="0"/>
          </a:p>
          <a:p>
            <a:r>
              <a:rPr lang="pt-BR" sz="2200" dirty="0"/>
              <a:t>2.5. </a:t>
            </a:r>
            <a:r>
              <a:rPr lang="pt-BR" sz="2200" dirty="0" err="1"/>
              <a:t>Cognates</a:t>
            </a:r>
            <a:endParaRPr lang="pt-BR" sz="2200" dirty="0"/>
          </a:p>
          <a:p>
            <a:r>
              <a:rPr lang="pt-BR" sz="2200" dirty="0"/>
              <a:t>2.6. Word </a:t>
            </a:r>
            <a:r>
              <a:rPr lang="pt-BR" sz="2200" dirty="0" err="1"/>
              <a:t>formation</a:t>
            </a:r>
            <a:endParaRPr lang="pt-BR" sz="2200" dirty="0"/>
          </a:p>
          <a:p>
            <a:r>
              <a:rPr lang="pt-BR" sz="2200" dirty="0"/>
              <a:t>2.7. </a:t>
            </a:r>
            <a:r>
              <a:rPr lang="pt-BR" sz="2200" dirty="0" err="1"/>
              <a:t>Linking</a:t>
            </a:r>
            <a:r>
              <a:rPr lang="pt-BR" sz="2200" dirty="0"/>
              <a:t> </a:t>
            </a:r>
            <a:r>
              <a:rPr lang="pt-BR" sz="2200" dirty="0" err="1"/>
              <a:t>words</a:t>
            </a:r>
            <a:endParaRPr lang="pt-BR" sz="2200" dirty="0"/>
          </a:p>
          <a:p>
            <a:r>
              <a:rPr lang="pt-BR" sz="2200" dirty="0"/>
              <a:t>2.8. Note-</a:t>
            </a:r>
            <a:r>
              <a:rPr lang="pt-BR" sz="2200" dirty="0" err="1"/>
              <a:t>taking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95112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550572"/>
            <a:ext cx="6984776" cy="6046780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/>
              <a:t>2. Introdução às estratégias de leitura</a:t>
            </a:r>
          </a:p>
          <a:p>
            <a:r>
              <a:rPr lang="pt-BR" sz="2200" dirty="0"/>
              <a:t>2.9. Coesão/coerência</a:t>
            </a:r>
          </a:p>
          <a:p>
            <a:r>
              <a:rPr lang="pt-BR" sz="2200" dirty="0"/>
              <a:t>2.9.1. Referência</a:t>
            </a:r>
          </a:p>
          <a:p>
            <a:r>
              <a:rPr lang="pt-BR" sz="2200" dirty="0"/>
              <a:t>2.9.2. Substituição</a:t>
            </a:r>
          </a:p>
          <a:p>
            <a:r>
              <a:rPr lang="pt-BR" sz="2200" dirty="0"/>
              <a:t>2.9.3. Elipse</a:t>
            </a:r>
          </a:p>
          <a:p>
            <a:r>
              <a:rPr lang="pt-BR" sz="2200" dirty="0"/>
              <a:t>2.9.4. Coesão léxica</a:t>
            </a:r>
          </a:p>
          <a:p>
            <a:r>
              <a:rPr lang="pt-BR" sz="2200" dirty="0"/>
              <a:t>2.10 interpretação dos marcadores de discurso</a:t>
            </a:r>
          </a:p>
          <a:p>
            <a:r>
              <a:rPr lang="pt-BR" sz="2200" dirty="0"/>
              <a:t>2.10.1. Sinais de sequência entre eventos</a:t>
            </a:r>
          </a:p>
          <a:p>
            <a:r>
              <a:rPr lang="pt-BR" sz="2200" dirty="0"/>
              <a:t>2.10.2. Sinais de organização do discurso</a:t>
            </a:r>
          </a:p>
          <a:p>
            <a:r>
              <a:rPr lang="pt-BR" sz="2200" dirty="0"/>
              <a:t>2.10.3. Sinais de ponto de vista do autor</a:t>
            </a:r>
          </a:p>
          <a:p>
            <a:r>
              <a:rPr lang="pt-BR" sz="2200" dirty="0"/>
              <a:t>2.10.3.1. Utilização do significado dos tempos verbais</a:t>
            </a:r>
          </a:p>
          <a:p>
            <a:r>
              <a:rPr lang="pt-BR" sz="2200" dirty="0"/>
              <a:t>2.10.3.2. Utilização do significado dos tempos modais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251402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7814257" cy="3873321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Aulas expositivas com discussão; seminários temáticos; aulas práticas em laboratório; discussões presenciais de estudos de casos e de textos previamente selecionados.</a:t>
            </a:r>
          </a:p>
          <a:p>
            <a:r>
              <a:rPr lang="pt-BR" sz="2200" b="1" dirty="0"/>
              <a:t>Recursos Didáticos</a:t>
            </a:r>
          </a:p>
          <a:p>
            <a:r>
              <a:rPr lang="pt-BR" sz="2200" dirty="0"/>
              <a:t>Computador; internet; projetor de multimídia, </a:t>
            </a:r>
            <a:r>
              <a:rPr lang="pt-BR" sz="2200" dirty="0" err="1"/>
              <a:t>retro-projetor</a:t>
            </a:r>
            <a:r>
              <a:rPr lang="pt-BR" sz="2200" dirty="0"/>
              <a:t>, </a:t>
            </a:r>
            <a:r>
              <a:rPr lang="pt-BR" sz="2200" dirty="0" err="1"/>
              <a:t>dvds</a:t>
            </a:r>
            <a:r>
              <a:rPr lang="pt-BR" sz="2200" dirty="0"/>
              <a:t>, televisor, e </a:t>
            </a:r>
            <a:r>
              <a:rPr lang="pt-BR" sz="2200" dirty="0" err="1"/>
              <a:t>cd-roms</a:t>
            </a:r>
            <a:r>
              <a:rPr lang="pt-BR" sz="2200" dirty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365754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908720"/>
            <a:ext cx="7546032" cy="4536504"/>
          </a:xfrm>
        </p:spPr>
        <p:txBody>
          <a:bodyPr>
            <a:noAutofit/>
          </a:bodyPr>
          <a:lstStyle/>
          <a:p>
            <a:r>
              <a:rPr lang="pt-BR" sz="2200" b="1" dirty="0"/>
              <a:t>Avaliação</a:t>
            </a:r>
          </a:p>
          <a:p>
            <a:r>
              <a:rPr lang="pt-BR" sz="2200" b="1" dirty="0"/>
              <a:t>Instrumentos</a:t>
            </a:r>
            <a:r>
              <a:rPr lang="pt-BR" sz="2200" dirty="0"/>
              <a:t>: provas com questões subjetivas e objetivas; trabalhos intermediários; tradução de textos; trabalhos de pesquisa.</a:t>
            </a:r>
          </a:p>
          <a:p>
            <a:r>
              <a:rPr lang="pt-BR" sz="2200" b="1" dirty="0"/>
              <a:t>Critérios</a:t>
            </a:r>
            <a:r>
              <a:rPr lang="pt-BR" sz="2200" dirty="0"/>
              <a:t>: nas avaliações serão aferidas a capacidade de leitura e compreensão de textos e documentos; com clareza, precisão e propriedade – utilização do raciocínio lógico e reflexão crítica; julgamento e tomada de decisões; utilização técnico instrumental de conhecimento de língua inglesa. A participação será também em conta na avaliação.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72625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569316"/>
            <a:ext cx="8017097" cy="5884020"/>
          </a:xfrm>
        </p:spPr>
        <p:txBody>
          <a:bodyPr>
            <a:noAutofit/>
          </a:bodyPr>
          <a:lstStyle/>
          <a:p>
            <a:r>
              <a:rPr lang="pt-BR" sz="2200" b="1" dirty="0"/>
              <a:t>Bibliografia Básica</a:t>
            </a:r>
          </a:p>
          <a:p>
            <a:r>
              <a:rPr lang="pt-BR" sz="2200" dirty="0"/>
              <a:t>1. Oliveira, S. </a:t>
            </a:r>
            <a:r>
              <a:rPr lang="pt-BR" sz="2200" b="1" dirty="0"/>
              <a:t>Estratégias de leitura para inglês instrumental</a:t>
            </a:r>
            <a:r>
              <a:rPr lang="pt-BR" sz="2200" dirty="0"/>
              <a:t>. Brasília: ed. </a:t>
            </a:r>
            <a:r>
              <a:rPr lang="pt-BR" sz="2200" dirty="0" err="1"/>
              <a:t>Unb</a:t>
            </a:r>
            <a:r>
              <a:rPr lang="pt-BR" sz="2200" dirty="0"/>
              <a:t>., 1998.</a:t>
            </a:r>
          </a:p>
          <a:p>
            <a:r>
              <a:rPr lang="pt-BR" sz="2200" dirty="0"/>
              <a:t>2. ALLIANDRO, H. </a:t>
            </a:r>
            <a:r>
              <a:rPr lang="pt-BR" sz="2200" b="1" dirty="0"/>
              <a:t>Dicionário escolar inglês português</a:t>
            </a:r>
            <a:r>
              <a:rPr lang="pt-BR" sz="2200" dirty="0"/>
              <a:t>. Rio de Janeiro: Ao livro técnico, 1995.</a:t>
            </a:r>
          </a:p>
          <a:p>
            <a:r>
              <a:rPr lang="pt-BR" sz="2200" dirty="0"/>
              <a:t>3. OLIVEIRA, SARA. </a:t>
            </a:r>
            <a:r>
              <a:rPr lang="pt-BR" sz="2200" b="1" dirty="0"/>
              <a:t>READING STRATEGIES FOR COMPUTING</a:t>
            </a:r>
            <a:r>
              <a:rPr lang="pt-BR" sz="2200" dirty="0"/>
              <a:t> BRASÍLIA: UNB, 1999. 221 P. IL. ISBN 85-230-0481-5.</a:t>
            </a:r>
          </a:p>
          <a:p>
            <a:r>
              <a:rPr lang="pt-BR" sz="2200" b="1" dirty="0"/>
              <a:t>Bibliografia complementar</a:t>
            </a:r>
          </a:p>
          <a:p>
            <a:r>
              <a:rPr lang="pt-BR" sz="2200" dirty="0"/>
              <a:t>1. Revista e jornais de interesse geral especializados ou de divulgação científica, manuais e livros-textos editados em língua inglesa.</a:t>
            </a:r>
          </a:p>
          <a:p>
            <a:r>
              <a:rPr lang="pt-BR" sz="2200" dirty="0"/>
              <a:t>2. Silva, J. A. de C., GARRIDO, M. L.; BARRETO, T. P. </a:t>
            </a:r>
            <a:r>
              <a:rPr lang="pt-BR" sz="2200" b="1" dirty="0"/>
              <a:t>Inglês instrumental</a:t>
            </a:r>
            <a:r>
              <a:rPr lang="pt-BR" sz="2200" dirty="0"/>
              <a:t>: leitura e compreensão de textos. Salvador: Centro editorial e didático, UFBA. 1994.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117905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30" y="17150"/>
            <a:ext cx="5282762" cy="60353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9" y="908720"/>
            <a:ext cx="7984901" cy="4980949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Proposta 1</a:t>
            </a:r>
            <a:r>
              <a:rPr lang="pt-BR" sz="2200" dirty="0"/>
              <a:t>:</a:t>
            </a:r>
          </a:p>
          <a:p>
            <a:r>
              <a:rPr lang="pt-BR" sz="2200" dirty="0"/>
              <a:t>Trabalho (30) – Escrito, Seminários, Apresentações, etc.</a:t>
            </a:r>
          </a:p>
          <a:p>
            <a:r>
              <a:rPr lang="pt-BR" sz="2200" dirty="0"/>
              <a:t>Exercícios (20) – Feitos em sala (entregues ou não), Oralidade.</a:t>
            </a:r>
          </a:p>
          <a:p>
            <a:r>
              <a:rPr lang="pt-BR" sz="2200" dirty="0"/>
              <a:t>Avaliação (60) – Conteúdos do Bimestre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rgbClr val="FF0000"/>
                </a:solidFill>
              </a:rPr>
              <a:t>Proposta 2:</a:t>
            </a:r>
          </a:p>
          <a:p>
            <a:r>
              <a:rPr lang="pt-BR" sz="2200" dirty="0"/>
              <a:t>Participação em Sala (Oralidade, exercícios) – 100</a:t>
            </a:r>
          </a:p>
          <a:p>
            <a:r>
              <a:rPr lang="pt-BR" sz="2200" dirty="0"/>
              <a:t>Avaliação – 100</a:t>
            </a:r>
          </a:p>
          <a:p>
            <a:r>
              <a:rPr lang="pt-BR" sz="2200" dirty="0"/>
              <a:t>Trabalho – 100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6830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4153438" y="991294"/>
            <a:ext cx="3830696" cy="4946167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86" y="1325336"/>
            <a:ext cx="4953000" cy="3940629"/>
          </a:xfrm>
        </p:spPr>
        <p:txBody>
          <a:bodyPr>
            <a:noAutofit/>
          </a:bodyPr>
          <a:lstStyle/>
          <a:p>
            <a:r>
              <a:rPr lang="pt-BR" sz="4125" b="1" dirty="0" err="1"/>
              <a:t>Excuse</a:t>
            </a:r>
            <a:r>
              <a:rPr lang="pt-BR" sz="4125" b="1" dirty="0"/>
              <a:t> me, </a:t>
            </a:r>
            <a:r>
              <a:rPr lang="pt-BR" sz="4125" b="1" dirty="0" err="1"/>
              <a:t>dear</a:t>
            </a:r>
            <a:r>
              <a:rPr lang="pt-BR" sz="4125" b="1" dirty="0"/>
              <a:t> </a:t>
            </a:r>
            <a:r>
              <a:rPr lang="pt-BR" sz="4125" b="1" dirty="0" err="1"/>
              <a:t>teacher</a:t>
            </a:r>
            <a:r>
              <a:rPr lang="pt-BR" sz="4125" b="1" dirty="0"/>
              <a:t>, </a:t>
            </a:r>
            <a:r>
              <a:rPr lang="pt-BR" sz="4125" b="1" dirty="0" err="1"/>
              <a:t>but</a:t>
            </a:r>
            <a:r>
              <a:rPr lang="pt-BR" sz="4125" b="1" dirty="0"/>
              <a:t> </a:t>
            </a:r>
            <a:r>
              <a:rPr lang="pt-BR" sz="4125" b="1" dirty="0" err="1">
                <a:solidFill>
                  <a:srgbClr val="FF0000"/>
                </a:solidFill>
              </a:rPr>
              <a:t>why</a:t>
            </a:r>
            <a:r>
              <a:rPr lang="pt-BR" sz="4125" b="1" dirty="0">
                <a:solidFill>
                  <a:srgbClr val="FF0000"/>
                </a:solidFill>
              </a:rPr>
              <a:t> </a:t>
            </a:r>
            <a:r>
              <a:rPr lang="pt-BR" sz="4125" b="1" dirty="0"/>
              <a:t>do </a:t>
            </a:r>
            <a:r>
              <a:rPr lang="pt-BR" sz="4125" b="1" dirty="0" err="1"/>
              <a:t>we</a:t>
            </a:r>
            <a:r>
              <a:rPr lang="pt-BR" sz="4125" b="1" dirty="0"/>
              <a:t> </a:t>
            </a:r>
            <a:r>
              <a:rPr lang="pt-BR" sz="4125" b="1" dirty="0" err="1"/>
              <a:t>study</a:t>
            </a:r>
            <a:r>
              <a:rPr lang="pt-BR" sz="4125" b="1" dirty="0"/>
              <a:t> </a:t>
            </a:r>
            <a:r>
              <a:rPr lang="pt-BR" sz="4125" b="1" dirty="0" err="1"/>
              <a:t>English</a:t>
            </a:r>
            <a:r>
              <a:rPr lang="pt-BR" sz="4125" b="1" dirty="0"/>
              <a:t>?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08857" y="939742"/>
            <a:ext cx="2895600" cy="50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1800200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1717" y="1171260"/>
            <a:ext cx="6935273" cy="4554206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Trabalhos</a:t>
            </a:r>
            <a:r>
              <a:rPr lang="pt-BR" sz="2200" dirty="0"/>
              <a:t>:</a:t>
            </a:r>
          </a:p>
          <a:p>
            <a:r>
              <a:rPr lang="pt-BR" sz="2200" dirty="0"/>
              <a:t>Entregues na data (não aceito após);</a:t>
            </a:r>
          </a:p>
          <a:p>
            <a:r>
              <a:rPr lang="pt-BR" sz="2200" dirty="0"/>
              <a:t>Seminários (todos apresentam) - Exercício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rgbClr val="FF0000"/>
                </a:solidFill>
              </a:rPr>
              <a:t>Prova:</a:t>
            </a:r>
          </a:p>
          <a:p>
            <a:r>
              <a:rPr lang="pt-BR" sz="2200" dirty="0"/>
              <a:t>Individual</a:t>
            </a:r>
          </a:p>
          <a:p>
            <a:r>
              <a:rPr lang="pt-BR" sz="2200" dirty="0"/>
              <a:t>Sem consulta (dicionário, caderno, celular)</a:t>
            </a:r>
          </a:p>
          <a:p>
            <a:r>
              <a:rPr lang="pt-BR" sz="2200" dirty="0"/>
              <a:t>Questões objetivas (70%), subjetivas (30%)</a:t>
            </a:r>
          </a:p>
          <a:p>
            <a:r>
              <a:rPr lang="pt-BR" sz="2200" dirty="0"/>
              <a:t>Reposição* (Toda subjetiva)</a:t>
            </a:r>
          </a:p>
        </p:txBody>
      </p:sp>
    </p:spTree>
    <p:extLst>
      <p:ext uri="{BB962C8B-B14F-4D97-AF65-F5344CB8AC3E}">
        <p14:creationId xmlns:p14="http://schemas.microsoft.com/office/powerpoint/2010/main" val="25153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13 reasons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" y="857250"/>
            <a:ext cx="34590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05186"/>
            <a:ext cx="3624365" cy="27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27826" y="260648"/>
            <a:ext cx="4678481" cy="62646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It’s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law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IFRN.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Universal.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Travel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Job</a:t>
            </a:r>
            <a:r>
              <a:rPr lang="pt-BR" sz="2800" dirty="0"/>
              <a:t> </a:t>
            </a:r>
            <a:r>
              <a:rPr lang="pt-BR" sz="2800" dirty="0" err="1"/>
              <a:t>opportunity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University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Brain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Money.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grades.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Reach</a:t>
            </a:r>
            <a:r>
              <a:rPr lang="pt-BR" sz="2800" dirty="0"/>
              <a:t> </a:t>
            </a:r>
            <a:r>
              <a:rPr lang="pt-BR" sz="2800" dirty="0" err="1"/>
              <a:t>next</a:t>
            </a:r>
            <a:r>
              <a:rPr lang="pt-BR" sz="2800" dirty="0"/>
              <a:t> </a:t>
            </a:r>
            <a:r>
              <a:rPr lang="pt-BR" sz="2800" dirty="0" err="1"/>
              <a:t>level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know</a:t>
            </a:r>
            <a:r>
              <a:rPr lang="pt-BR" sz="2800" dirty="0"/>
              <a:t> World News.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</a:t>
            </a:r>
            <a:r>
              <a:rPr lang="pt-BR" sz="2800" dirty="0" err="1"/>
              <a:t>together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Have</a:t>
            </a:r>
            <a:r>
              <a:rPr lang="pt-BR" sz="2800" dirty="0"/>
              <a:t> </a:t>
            </a:r>
            <a:r>
              <a:rPr lang="pt-BR" sz="2800" dirty="0" err="1"/>
              <a:t>fun</a:t>
            </a:r>
            <a:r>
              <a:rPr lang="pt-BR" sz="2800" dirty="0"/>
              <a:t>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683894" y="1978196"/>
            <a:ext cx="788984" cy="453981"/>
          </a:xfrm>
        </p:spPr>
        <p:txBody>
          <a:bodyPr>
            <a:no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DOING GREAT!</a:t>
            </a:r>
          </a:p>
        </p:txBody>
      </p:sp>
    </p:spTree>
    <p:extLst>
      <p:ext uri="{BB962C8B-B14F-4D97-AF65-F5344CB8AC3E}">
        <p14:creationId xmlns:p14="http://schemas.microsoft.com/office/powerpoint/2010/main" val="1616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4153438" y="991294"/>
            <a:ext cx="3830696" cy="4946167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86" y="1325336"/>
            <a:ext cx="4953000" cy="3940629"/>
          </a:xfrm>
        </p:spPr>
        <p:txBody>
          <a:bodyPr>
            <a:noAutofit/>
          </a:bodyPr>
          <a:lstStyle/>
          <a:p>
            <a:r>
              <a:rPr lang="pt-BR" sz="4125" b="1" dirty="0" err="1"/>
              <a:t>Excuse</a:t>
            </a:r>
            <a:r>
              <a:rPr lang="pt-BR" sz="4125" b="1" dirty="0"/>
              <a:t> me, </a:t>
            </a:r>
            <a:r>
              <a:rPr lang="pt-BR" sz="4125" b="1" dirty="0" err="1"/>
              <a:t>dear</a:t>
            </a:r>
            <a:r>
              <a:rPr lang="pt-BR" sz="4125" b="1" dirty="0"/>
              <a:t> </a:t>
            </a:r>
            <a:r>
              <a:rPr lang="pt-BR" sz="4125" b="1" dirty="0" err="1"/>
              <a:t>teacher</a:t>
            </a:r>
            <a:r>
              <a:rPr lang="pt-BR" sz="4125" b="1" dirty="0"/>
              <a:t>, </a:t>
            </a:r>
            <a:r>
              <a:rPr lang="pt-BR" sz="4125" b="1" dirty="0" err="1"/>
              <a:t>but</a:t>
            </a:r>
            <a:r>
              <a:rPr lang="pt-BR" sz="4125" b="1" dirty="0"/>
              <a:t> </a:t>
            </a:r>
            <a:r>
              <a:rPr lang="pt-BR" sz="4125" b="1" dirty="0" err="1">
                <a:solidFill>
                  <a:srgbClr val="FF0000"/>
                </a:solidFill>
              </a:rPr>
              <a:t>how</a:t>
            </a:r>
            <a:r>
              <a:rPr lang="pt-BR" sz="4125" b="1" dirty="0">
                <a:solidFill>
                  <a:srgbClr val="FF0000"/>
                </a:solidFill>
              </a:rPr>
              <a:t> </a:t>
            </a:r>
            <a:r>
              <a:rPr lang="pt-BR" sz="4125" b="1" dirty="0"/>
              <a:t>do </a:t>
            </a:r>
            <a:r>
              <a:rPr lang="pt-BR" sz="4125" b="1" dirty="0" err="1"/>
              <a:t>we</a:t>
            </a:r>
            <a:r>
              <a:rPr lang="pt-BR" sz="4125" b="1" dirty="0"/>
              <a:t> </a:t>
            </a:r>
            <a:r>
              <a:rPr lang="pt-BR" sz="4125" b="1" dirty="0" err="1"/>
              <a:t>study</a:t>
            </a:r>
            <a:r>
              <a:rPr lang="pt-BR" sz="4125" b="1" dirty="0"/>
              <a:t> </a:t>
            </a:r>
            <a:r>
              <a:rPr lang="pt-BR" sz="4125" b="1" dirty="0" err="1"/>
              <a:t>English</a:t>
            </a:r>
            <a:r>
              <a:rPr lang="pt-BR" sz="4125" b="1" dirty="0"/>
              <a:t>?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08857" y="939742"/>
            <a:ext cx="2895600" cy="50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3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376582" y="11668023"/>
            <a:ext cx="42974" cy="6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572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1529106" y="6237312"/>
            <a:ext cx="7555341" cy="6468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2123728" y="5613103"/>
            <a:ext cx="6960719" cy="662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r="1612"/>
          <a:stretch/>
        </p:blipFill>
        <p:spPr>
          <a:xfrm>
            <a:off x="2555777" y="5072572"/>
            <a:ext cx="6528670" cy="5865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3563888" y="4564222"/>
            <a:ext cx="5520559" cy="52274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08" y="4048230"/>
            <a:ext cx="5043543" cy="5435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77" y="3599697"/>
            <a:ext cx="4666833" cy="49888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5082005" y="3223383"/>
            <a:ext cx="4002442" cy="41884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4384" y="2806664"/>
            <a:ext cx="3758404" cy="4425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5891494" y="2358869"/>
            <a:ext cx="3192954" cy="42883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6380225" y="1970765"/>
            <a:ext cx="2704222" cy="3781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6919" y="1489937"/>
            <a:ext cx="2375813" cy="4818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008" y="-59636"/>
            <a:ext cx="1570439" cy="15800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654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79715"/>
            <a:ext cx="7478485" cy="1216478"/>
          </a:xfrm>
        </p:spPr>
        <p:txBody>
          <a:bodyPr>
            <a:noAutofit/>
          </a:bodyPr>
          <a:lstStyle/>
          <a:p>
            <a:r>
              <a:rPr lang="pt-BR" b="1" dirty="0" err="1"/>
              <a:t>Learn</a:t>
            </a:r>
            <a:r>
              <a:rPr lang="pt-BR" b="1" dirty="0"/>
              <a:t> </a:t>
            </a:r>
            <a:r>
              <a:rPr lang="pt-BR" b="1" dirty="0" err="1"/>
              <a:t>English</a:t>
            </a:r>
            <a:r>
              <a:rPr lang="pt-BR" b="1" dirty="0"/>
              <a:t> </a:t>
            </a:r>
            <a:r>
              <a:rPr lang="pt-BR" b="1" dirty="0" err="1"/>
              <a:t>very</a:t>
            </a:r>
            <a:r>
              <a:rPr lang="pt-BR" b="1" dirty="0"/>
              <a:t> </a:t>
            </a:r>
            <a:r>
              <a:rPr lang="pt-BR" b="1" dirty="0" err="1"/>
              <a:t>fast</a:t>
            </a:r>
            <a:r>
              <a:rPr lang="pt-BR" b="1" dirty="0"/>
              <a:t> </a:t>
            </a:r>
            <a:r>
              <a:rPr lang="pt-BR" b="1" dirty="0" err="1"/>
              <a:t>only</a:t>
            </a:r>
            <a:r>
              <a:rPr lang="pt-BR" b="1" dirty="0"/>
              <a:t> </a:t>
            </a:r>
            <a:r>
              <a:rPr lang="pt-BR" b="1" dirty="0" err="1"/>
              <a:t>costs</a:t>
            </a:r>
            <a:r>
              <a:rPr lang="pt-BR" b="1" dirty="0"/>
              <a:t>...</a:t>
            </a:r>
          </a:p>
        </p:txBody>
      </p:sp>
      <p:pic>
        <p:nvPicPr>
          <p:cNvPr id="8194" name="Picture 2" descr="Resultado de imagem para 3 re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3" y="2383972"/>
            <a:ext cx="6035589" cy="24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480720" cy="936104"/>
          </a:xfrm>
        </p:spPr>
        <p:txBody>
          <a:bodyPr>
            <a:normAutofit/>
          </a:bodyPr>
          <a:lstStyle/>
          <a:p>
            <a:r>
              <a:rPr lang="pt-BR" b="1" dirty="0"/>
              <a:t>Recursos que o IFRN dispõe: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2237" y="1857641"/>
            <a:ext cx="7755820" cy="3968938"/>
          </a:xfrm>
        </p:spPr>
        <p:txBody>
          <a:bodyPr>
            <a:normAutofit fontScale="92500" lnSpcReduction="10000"/>
          </a:bodyPr>
          <a:lstStyle/>
          <a:p>
            <a:r>
              <a:rPr lang="pt-BR" sz="2625" dirty="0" err="1"/>
              <a:t>Profª</a:t>
            </a:r>
            <a:r>
              <a:rPr lang="pt-BR" sz="2625" dirty="0"/>
              <a:t> com Licenciatura Plena em Língua Inglesa (Especialista); Mestranda em educação pelo IFRN*</a:t>
            </a:r>
          </a:p>
          <a:p>
            <a:r>
              <a:rPr lang="pt-BR" sz="2625" dirty="0"/>
              <a:t>Centros de Aprendizagem (C.A.) (horário marcado)</a:t>
            </a:r>
          </a:p>
          <a:p>
            <a:r>
              <a:rPr lang="pt-BR" sz="2625" strike="sngStrike" dirty="0"/>
              <a:t>Tutor de Aprendizagem de Laboratório (T.A.L.)*</a:t>
            </a:r>
          </a:p>
          <a:p>
            <a:r>
              <a:rPr lang="pt-BR" sz="2625" dirty="0"/>
              <a:t>Laboratório de Línguas*</a:t>
            </a:r>
          </a:p>
          <a:p>
            <a:r>
              <a:rPr lang="pt-BR" sz="2625" dirty="0"/>
              <a:t>Laboratórios de informática</a:t>
            </a:r>
          </a:p>
          <a:p>
            <a:r>
              <a:rPr lang="pt-BR" sz="2625" dirty="0"/>
              <a:t>Biblioteca</a:t>
            </a:r>
          </a:p>
          <a:p>
            <a:r>
              <a:rPr lang="pt-BR" sz="2625" dirty="0"/>
              <a:t>Curso F.I.C.</a:t>
            </a:r>
          </a:p>
          <a:p>
            <a:endParaRPr lang="pt-BR" sz="2625" dirty="0"/>
          </a:p>
        </p:txBody>
      </p:sp>
    </p:spTree>
    <p:extLst>
      <p:ext uri="{BB962C8B-B14F-4D97-AF65-F5344CB8AC3E}">
        <p14:creationId xmlns:p14="http://schemas.microsoft.com/office/powerpoint/2010/main" val="352033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4" y="857251"/>
            <a:ext cx="4897191" cy="65682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Horários: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246032" y="972009"/>
          <a:ext cx="7630733" cy="474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0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39"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SEGUNDA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TERÇA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39">
                <a:tc rowSpan="6"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MANHÃ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C.A.1º ano</a:t>
                      </a:r>
                      <a:r>
                        <a:rPr lang="pt-BR" sz="1900" b="1" baseline="0" dirty="0"/>
                        <a:t> INT.INF.</a:t>
                      </a:r>
                      <a:endParaRPr lang="pt-BR" sz="1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C.A.T.S.I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 dirty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 dirty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739">
                <a:tc rowSpan="6"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TARDE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---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---</a:t>
                      </a:r>
                      <a:endParaRPr lang="pt-BR" sz="19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baseline="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C.A.3º ano INT.M.S.I.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C.A. T.A.L.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C.A.2º 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5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893" y="3029170"/>
            <a:ext cx="2275057" cy="82918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>
                <a:solidFill>
                  <a:srgbClr val="FF00FF"/>
                </a:solidFill>
              </a:rPr>
              <a:t>Important</a:t>
            </a:r>
            <a:r>
              <a:rPr lang="pt-BR" b="1" dirty="0">
                <a:solidFill>
                  <a:srgbClr val="FF00FF"/>
                </a:solidFill>
              </a:rPr>
              <a:t>  </a:t>
            </a:r>
            <a:r>
              <a:rPr lang="pt-BR" b="1" dirty="0" err="1">
                <a:solidFill>
                  <a:srgbClr val="FF00FF"/>
                </a:solidFill>
              </a:rPr>
              <a:t>Tips</a:t>
            </a:r>
            <a:endParaRPr lang="pt-BR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359384"/>
            <a:ext cx="1881758" cy="11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2655776" y="2591020"/>
            <a:ext cx="691349" cy="506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157473" y="2487605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Study</a:t>
            </a:r>
            <a:r>
              <a:rPr lang="pt-BR" sz="2250" b="1" dirty="0"/>
              <a:t> hard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2" y="857250"/>
            <a:ext cx="2290214" cy="11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431794" y="200235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 err="1"/>
              <a:t>Pay</a:t>
            </a:r>
            <a:r>
              <a:rPr lang="pt-BR" sz="2400" b="1" dirty="0"/>
              <a:t> </a:t>
            </a:r>
            <a:r>
              <a:rPr lang="pt-BR" sz="2400" b="1" dirty="0" err="1"/>
              <a:t>attention</a:t>
            </a:r>
            <a:endParaRPr lang="pt-BR" sz="24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4333905" y="2458755"/>
            <a:ext cx="22071" cy="394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Resultado de imagem para activ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93" y="649874"/>
            <a:ext cx="1785938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V="1">
            <a:off x="5568436" y="2339480"/>
            <a:ext cx="723320" cy="562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48" y="3003734"/>
            <a:ext cx="1676658" cy="1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208430" y="423055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Schedule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3039231" y="3707836"/>
            <a:ext cx="686702" cy="174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0" y="4385274"/>
            <a:ext cx="1786343" cy="11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H="1">
            <a:off x="3951614" y="3936164"/>
            <a:ext cx="131904" cy="390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3444554" y="5602705"/>
            <a:ext cx="924182" cy="5657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C.A.</a:t>
            </a:r>
          </a:p>
        </p:txBody>
      </p:sp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9" y="4447771"/>
            <a:ext cx="1947573" cy="13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5394215" y="5746514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Friends</a:t>
            </a:r>
            <a:endParaRPr lang="pt-BR" sz="2250" b="1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5020220" y="3936164"/>
            <a:ext cx="326294" cy="347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8" name="Picture 14" descr="Resultado de imagem para due ti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17" y="2565869"/>
            <a:ext cx="2293083" cy="14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7307405" y="3829273"/>
            <a:ext cx="1501052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Due</a:t>
            </a:r>
            <a:r>
              <a:rPr lang="pt-BR" sz="2250" b="1" dirty="0"/>
              <a:t> time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5367215" y="3430048"/>
            <a:ext cx="1539792" cy="15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9" grpId="0"/>
      <p:bldP spid="34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1581</TotalTime>
  <Words>934</Words>
  <Application>Microsoft Office PowerPoint</Application>
  <PresentationFormat>On-screen Show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Paralaxe</vt:lpstr>
      <vt:lpstr>English Class</vt:lpstr>
      <vt:lpstr>Excuse me, dear teacher, but why do we study English?</vt:lpstr>
      <vt:lpstr>DOING GREAT!</vt:lpstr>
      <vt:lpstr>Excuse me, dear teacher, but how do we study English?</vt:lpstr>
      <vt:lpstr>PowerPoint Presentation</vt:lpstr>
      <vt:lpstr>Learn English very fast only costs...</vt:lpstr>
      <vt:lpstr>Recursos que o IFRN dispõe:</vt:lpstr>
      <vt:lpstr>Horários:</vt:lpstr>
      <vt:lpstr>Important  Tips</vt:lpstr>
      <vt:lpstr>Please don’t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61</cp:revision>
  <dcterms:created xsi:type="dcterms:W3CDTF">2014-02-09T15:38:27Z</dcterms:created>
  <dcterms:modified xsi:type="dcterms:W3CDTF">2019-03-27T13:14:52Z</dcterms:modified>
</cp:coreProperties>
</file>