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314" r:id="rId2"/>
    <p:sldId id="318" r:id="rId3"/>
    <p:sldId id="283" r:id="rId4"/>
    <p:sldId id="315" r:id="rId5"/>
    <p:sldId id="316" r:id="rId6"/>
    <p:sldId id="320" r:id="rId7"/>
    <p:sldId id="319" r:id="rId8"/>
    <p:sldId id="322" r:id="rId9"/>
    <p:sldId id="321" r:id="rId10"/>
    <p:sldId id="323" r:id="rId11"/>
    <p:sldId id="324" r:id="rId12"/>
    <p:sldId id="331" r:id="rId13"/>
    <p:sldId id="332" r:id="rId14"/>
    <p:sldId id="333" r:id="rId15"/>
    <p:sldId id="334" r:id="rId16"/>
    <p:sldId id="325" r:id="rId1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35" autoAdjust="0"/>
    <p:restoredTop sz="94660"/>
  </p:normalViewPr>
  <p:slideViewPr>
    <p:cSldViewPr>
      <p:cViewPr varScale="1">
        <p:scale>
          <a:sx n="87" d="100"/>
          <a:sy n="87" d="100"/>
        </p:scale>
        <p:origin x="13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ane de Brito Cruz" userId="S::cristiane.brito@academico.ifrn.edu.br::07e1156a-0094-4bbb-b7e8-b07690d4ec50" providerId="AD" clId="Web-{FE63336A-B924-D51A-B6EE-5468D3131691}"/>
    <pc:docChg chg="modSld">
      <pc:chgData name="Cristiane de Brito Cruz" userId="S::cristiane.brito@academico.ifrn.edu.br::07e1156a-0094-4bbb-b7e8-b07690d4ec50" providerId="AD" clId="Web-{FE63336A-B924-D51A-B6EE-5468D3131691}" dt="2019-02-18T23:48:02.335" v="0" actId="1076"/>
      <pc:docMkLst>
        <pc:docMk/>
      </pc:docMkLst>
      <pc:sldChg chg="modSp">
        <pc:chgData name="Cristiane de Brito Cruz" userId="S::cristiane.brito@academico.ifrn.edu.br::07e1156a-0094-4bbb-b7e8-b07690d4ec50" providerId="AD" clId="Web-{FE63336A-B924-D51A-B6EE-5468D3131691}" dt="2019-02-18T23:48:02.335" v="0" actId="1076"/>
        <pc:sldMkLst>
          <pc:docMk/>
          <pc:sldMk cId="3484456983" sldId="314"/>
        </pc:sldMkLst>
        <pc:spChg chg="mod">
          <ac:chgData name="Cristiane de Brito Cruz" userId="S::cristiane.brito@academico.ifrn.edu.br::07e1156a-0094-4bbb-b7e8-b07690d4ec50" providerId="AD" clId="Web-{FE63336A-B924-D51A-B6EE-5468D3131691}" dt="2019-02-18T23:48:02.335" v="0" actId="1076"/>
          <ac:spMkLst>
            <pc:docMk/>
            <pc:sldMk cId="3484456983" sldId="314"/>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pt-BR"/>
              <a:t>Clique para editar o título mestre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a:xfrm>
            <a:off x="3623733" y="6117336"/>
            <a:ext cx="3609438" cy="365125"/>
          </a:xfrm>
        </p:spPr>
        <p:txBody>
          <a:bodyPr/>
          <a:lstStyle/>
          <a:p>
            <a:endParaRPr lang="pt-BR"/>
          </a:p>
        </p:txBody>
      </p:sp>
      <p:sp>
        <p:nvSpPr>
          <p:cNvPr id="6" name="Slide Number Placeholder 5"/>
          <p:cNvSpPr>
            <a:spLocks noGrp="1"/>
          </p:cNvSpPr>
          <p:nvPr>
            <p:ph type="sldNum" sz="quarter" idx="12"/>
          </p:nvPr>
        </p:nvSpPr>
        <p:spPr>
          <a:xfrm>
            <a:off x="8275320" y="6117336"/>
            <a:ext cx="411480" cy="365125"/>
          </a:xfrm>
        </p:spPr>
        <p:txBody>
          <a:bodyPr/>
          <a:lstStyle/>
          <a:p>
            <a:fld id="{F348AE27-B0FE-4B77-BDE5-56104DE6FF17}" type="slidenum">
              <a:rPr lang="pt-BR" smtClean="0"/>
              <a:t>‹nº›</a:t>
            </a:fld>
            <a:endParaRPr lang="pt-B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58436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DEE48D2E-549C-4C8A-A5A7-9F4493305953}" type="datetimeFigureOut">
              <a:rPr lang="pt-BR" smtClean="0"/>
              <a:t>27/03/2019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203362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3881785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4248787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073554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94297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456646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863930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25430363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77EC527-8183-4AA8-8177-28D4E83AE360}"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3A370FC-7E46-4F91-B8C9-C26DAFC5A0B8}" type="slidenum">
              <a:rPr lang="pt-BR" smtClean="0"/>
              <a:t>‹nº›</a:t>
            </a:fld>
            <a:endParaRPr lang="pt-BR"/>
          </a:p>
        </p:txBody>
      </p:sp>
    </p:spTree>
    <p:extLst>
      <p:ext uri="{BB962C8B-B14F-4D97-AF65-F5344CB8AC3E}">
        <p14:creationId xmlns:p14="http://schemas.microsoft.com/office/powerpoint/2010/main" val="400931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pt-BR"/>
              <a:t>Clique para editar o título mestre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a:xfrm>
            <a:off x="1972647" y="6108173"/>
            <a:ext cx="5314517" cy="365125"/>
          </a:xfrm>
        </p:spPr>
        <p:txBody>
          <a:bodyPr/>
          <a:lstStyle/>
          <a:p>
            <a:endParaRPr lang="pt-BR"/>
          </a:p>
        </p:txBody>
      </p:sp>
      <p:sp>
        <p:nvSpPr>
          <p:cNvPr id="6" name="Slide Number Placeholder 5"/>
          <p:cNvSpPr>
            <a:spLocks noGrp="1"/>
          </p:cNvSpPr>
          <p:nvPr>
            <p:ph type="sldNum" sz="quarter" idx="12"/>
          </p:nvPr>
        </p:nvSpPr>
        <p:spPr>
          <a:xfrm>
            <a:off x="8258967" y="6108173"/>
            <a:ext cx="427833" cy="365125"/>
          </a:xfrm>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362322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EE48D2E-549C-4C8A-A5A7-9F4493305953}" type="datetimeFigureOut">
              <a:rPr lang="pt-BR" smtClean="0"/>
              <a:t>27/03/2019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8273317" y="6116070"/>
            <a:ext cx="413483" cy="365125"/>
          </a:xfrm>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8030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EE48D2E-549C-4C8A-A5A7-9F4493305953}" type="datetimeFigureOut">
              <a:rPr lang="pt-BR" smtClean="0"/>
              <a:t>27/03/2019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24839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DEE48D2E-549C-4C8A-A5A7-9F4493305953}" type="datetimeFigureOut">
              <a:rPr lang="pt-BR" smtClean="0"/>
              <a:t>27/03/2019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541908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DEE48D2E-549C-4C8A-A5A7-9F4493305953}" type="datetimeFigureOut">
              <a:rPr lang="pt-BR" smtClean="0"/>
              <a:t>27/03/2019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92386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48D2E-549C-4C8A-A5A7-9F4493305953}" type="datetimeFigureOut">
              <a:rPr lang="pt-BR" smtClean="0"/>
              <a:t>27/03/2019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08251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pt-BR"/>
              <a:t>Clique para editar o título mestre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DEE48D2E-549C-4C8A-A5A7-9F4493305953}" type="datetimeFigureOut">
              <a:rPr lang="pt-BR" smtClean="0"/>
              <a:t>27/03/2019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87743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DEE48D2E-549C-4C8A-A5A7-9F4493305953}" type="datetimeFigureOut">
              <a:rPr lang="pt-BR" smtClean="0"/>
              <a:t>27/03/2019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168305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EE48D2E-549C-4C8A-A5A7-9F4493305953}" type="datetimeFigureOut">
              <a:rPr lang="pt-BR" smtClean="0"/>
              <a:t>27/03/2019</a:t>
            </a:fld>
            <a:endParaRPr lang="pt-B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t-B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48AE27-B0FE-4B77-BDE5-56104DE6FF17}" type="slidenum">
              <a:rPr lang="pt-BR" smtClean="0"/>
              <a:t>‹nº›</a:t>
            </a:fld>
            <a:endParaRPr lang="pt-BR"/>
          </a:p>
        </p:txBody>
      </p:sp>
    </p:spTree>
    <p:extLst>
      <p:ext uri="{BB962C8B-B14F-4D97-AF65-F5344CB8AC3E}">
        <p14:creationId xmlns:p14="http://schemas.microsoft.com/office/powerpoint/2010/main" val="321758308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academia21.com/blog/2011/11/15/4-reasons-great-read-speak-english/"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digitalis.uc.pt/pt-pt/node/106201?hdl=23837"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academia21.com/schools/english/engSchool.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academia21.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Resultado de imagem para ifrn currais nov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0"/>
            <a:ext cx="2627784" cy="2994626"/>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1982326" y="238614"/>
            <a:ext cx="5325978" cy="722628"/>
          </a:xfrm>
        </p:spPr>
        <p:txBody>
          <a:bodyPr>
            <a:normAutofit fontScale="90000"/>
          </a:bodyPr>
          <a:lstStyle/>
          <a:p>
            <a:r>
              <a:rPr lang="pt-BR" sz="4500" b="1" dirty="0" err="1"/>
              <a:t>English</a:t>
            </a:r>
            <a:r>
              <a:rPr lang="pt-BR" sz="4500" b="1" dirty="0"/>
              <a:t> </a:t>
            </a:r>
            <a:r>
              <a:rPr lang="pt-BR" sz="4500" b="1" dirty="0" err="1"/>
              <a:t>Class</a:t>
            </a:r>
            <a:r>
              <a:rPr lang="pt-BR" sz="4500" b="1" dirty="0"/>
              <a:t> – Aula 02</a:t>
            </a:r>
          </a:p>
        </p:txBody>
      </p:sp>
      <p:sp>
        <p:nvSpPr>
          <p:cNvPr id="7" name="Retângulo 6"/>
          <p:cNvSpPr/>
          <p:nvPr/>
        </p:nvSpPr>
        <p:spPr>
          <a:xfrm>
            <a:off x="1805606" y="1010631"/>
            <a:ext cx="3971728" cy="438582"/>
          </a:xfrm>
          <a:prstGeom prst="rect">
            <a:avLst/>
          </a:prstGeom>
        </p:spPr>
        <p:txBody>
          <a:bodyPr wrap="none">
            <a:spAutoFit/>
          </a:bodyPr>
          <a:lstStyle/>
          <a:p>
            <a:r>
              <a:rPr lang="pt-BR" sz="2250" b="1" dirty="0" err="1">
                <a:solidFill>
                  <a:srgbClr val="002060"/>
                </a:solidFill>
              </a:rPr>
              <a:t>Teacher</a:t>
            </a:r>
            <a:r>
              <a:rPr lang="pt-BR" sz="2250" b="1" dirty="0">
                <a:solidFill>
                  <a:srgbClr val="002060"/>
                </a:solidFill>
              </a:rPr>
              <a:t> Cristiane de Brito Cruz</a:t>
            </a:r>
          </a:p>
        </p:txBody>
      </p:sp>
      <p:sp>
        <p:nvSpPr>
          <p:cNvPr id="11" name="Retângulo 10"/>
          <p:cNvSpPr/>
          <p:nvPr/>
        </p:nvSpPr>
        <p:spPr>
          <a:xfrm>
            <a:off x="1524294" y="1904856"/>
            <a:ext cx="6120680" cy="2462213"/>
          </a:xfrm>
          <a:prstGeom prst="rect">
            <a:avLst/>
          </a:prstGeom>
        </p:spPr>
        <p:txBody>
          <a:bodyPr wrap="square">
            <a:spAutoFit/>
          </a:bodyPr>
          <a:lstStyle/>
          <a:p>
            <a:r>
              <a:rPr lang="pt-BR" sz="2200" b="1" dirty="0"/>
              <a:t>1. Considerações gerais sobre a leitura</a:t>
            </a:r>
          </a:p>
          <a:p>
            <a:r>
              <a:rPr lang="pt-BR" sz="2200" dirty="0"/>
              <a:t>1.1. Conceituação</a:t>
            </a:r>
          </a:p>
          <a:p>
            <a:r>
              <a:rPr lang="pt-BR" sz="2200" dirty="0"/>
              <a:t>1.2. Razões para se ler em língua estrangeira</a:t>
            </a:r>
          </a:p>
          <a:p>
            <a:r>
              <a:rPr lang="pt-BR" sz="2200" dirty="0"/>
              <a:t>1.3. O processo comunicativo</a:t>
            </a:r>
          </a:p>
          <a:p>
            <a:r>
              <a:rPr lang="pt-BR" sz="2200" dirty="0"/>
              <a:t>1.4. Abordagem intensiva e extensiva da leitura</a:t>
            </a:r>
          </a:p>
          <a:p>
            <a:r>
              <a:rPr lang="pt-BR" sz="2200" dirty="0"/>
              <a:t>1.5. Relação entre técnicas de leitura e os níveis de compreensão do texto.</a:t>
            </a:r>
            <a:endParaRPr lang="pt-BR" sz="2200" b="1" dirty="0">
              <a:solidFill>
                <a:srgbClr val="FF0000"/>
              </a:solidFill>
            </a:endParaRPr>
          </a:p>
        </p:txBody>
      </p:sp>
    </p:spTree>
    <p:extLst>
      <p:ext uri="{BB962C8B-B14F-4D97-AF65-F5344CB8AC3E}">
        <p14:creationId xmlns:p14="http://schemas.microsoft.com/office/powerpoint/2010/main" val="3484456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1947965" y="379379"/>
            <a:ext cx="7059848" cy="600164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4:  It shows your commitment to rigorous study</a:t>
            </a:r>
            <a:endParaRPr lang="en-US" sz="2400">
              <a:latin typeface="Corbel"/>
            </a:endParaRPr>
          </a:p>
          <a:p>
            <a:endParaRPr lang="en-US" sz="2400" b="1" dirty="0">
              <a:solidFill>
                <a:srgbClr val="333333"/>
              </a:solidFill>
              <a:latin typeface="Corbel"/>
            </a:endParaRPr>
          </a:p>
          <a:p>
            <a:r>
              <a:rPr lang="en-US" sz="2400" dirty="0">
                <a:solidFill>
                  <a:srgbClr val="333333"/>
                </a:solidFill>
                <a:latin typeface="Corbel"/>
              </a:rPr>
              <a:t>There is no denying that learning a foreign language can be </a:t>
            </a:r>
            <a:r>
              <a:rPr lang="en-US" sz="2400" b="1" dirty="0">
                <a:solidFill>
                  <a:srgbClr val="FF0000"/>
                </a:solidFill>
                <a:latin typeface="Corbel"/>
              </a:rPr>
              <a:t>difficult </a:t>
            </a:r>
            <a:r>
              <a:rPr lang="en-US" sz="2400" dirty="0">
                <a:solidFill>
                  <a:srgbClr val="333333"/>
                </a:solidFill>
                <a:latin typeface="Corbel"/>
              </a:rPr>
              <a:t>and </a:t>
            </a:r>
            <a:r>
              <a:rPr lang="en-US" sz="2400" b="1" dirty="0">
                <a:solidFill>
                  <a:srgbClr val="FF0000"/>
                </a:solidFill>
                <a:latin typeface="Corbel"/>
              </a:rPr>
              <a:t>challenging</a:t>
            </a:r>
            <a:r>
              <a:rPr lang="en-US" sz="2400" dirty="0">
                <a:solidFill>
                  <a:srgbClr val="333333"/>
                </a:solidFill>
                <a:latin typeface="Corbel"/>
              </a:rPr>
              <a:t>. However, it can also be incredibly </a:t>
            </a:r>
            <a:r>
              <a:rPr lang="en-US" sz="2400" b="1" dirty="0">
                <a:solidFill>
                  <a:srgbClr val="FF0000"/>
                </a:solidFill>
                <a:latin typeface="Corbel"/>
              </a:rPr>
              <a:t>interesting, stimulating and enjoyable</a:t>
            </a:r>
            <a:r>
              <a:rPr lang="en-US" sz="2400" dirty="0">
                <a:solidFill>
                  <a:srgbClr val="333333"/>
                </a:solidFill>
                <a:latin typeface="Corbel"/>
              </a:rPr>
              <a:t>.</a:t>
            </a:r>
          </a:p>
          <a:p>
            <a:endParaRPr lang="en-US" sz="2400" dirty="0">
              <a:solidFill>
                <a:srgbClr val="333333"/>
              </a:solidFill>
              <a:latin typeface="Corbel"/>
            </a:endParaRPr>
          </a:p>
          <a:p>
            <a:r>
              <a:rPr lang="en-US" sz="2400" dirty="0">
                <a:solidFill>
                  <a:srgbClr val="333333"/>
                </a:solidFill>
                <a:latin typeface="Corbel"/>
              </a:rPr>
              <a:t>The fact that you or any other person has committed to and completed a credible and rigorous English course actually speaks volumes about your personality and approach to learning. Potential employers, as well as numerous others, tend to be impressed by commitment to learning of this type and appreciate the </a:t>
            </a:r>
            <a:r>
              <a:rPr lang="en-US" sz="2400" b="1" dirty="0">
                <a:solidFill>
                  <a:srgbClr val="FF0000"/>
                </a:solidFill>
                <a:latin typeface="Corbel"/>
              </a:rPr>
              <a:t>dedication, time and energy</a:t>
            </a:r>
            <a:r>
              <a:rPr lang="en-US" sz="2400" dirty="0">
                <a:solidFill>
                  <a:srgbClr val="333333"/>
                </a:solidFill>
                <a:latin typeface="Corbel"/>
              </a:rPr>
              <a:t> that is required in order to successfully complete a course and proficiently read and speak English.</a:t>
            </a:r>
          </a:p>
          <a:p>
            <a:endParaRPr lang="en-US" sz="2400" dirty="0">
              <a:solidFill>
                <a:srgbClr val="333333"/>
              </a:solidFill>
              <a:latin typeface="Corbel"/>
            </a:endParaRPr>
          </a:p>
        </p:txBody>
      </p:sp>
    </p:spTree>
    <p:extLst>
      <p:ext uri="{BB962C8B-B14F-4D97-AF65-F5344CB8AC3E}">
        <p14:creationId xmlns:p14="http://schemas.microsoft.com/office/powerpoint/2010/main" val="3640133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2191155" y="549613"/>
            <a:ext cx="6901774" cy="52629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4:  It shows your commitment to rigorous study</a:t>
            </a:r>
            <a:endParaRPr lang="en-US" sz="2400">
              <a:latin typeface="Corbel"/>
            </a:endParaRPr>
          </a:p>
          <a:p>
            <a:endParaRPr lang="en-US" sz="2400" dirty="0">
              <a:solidFill>
                <a:srgbClr val="333333"/>
              </a:solidFill>
              <a:latin typeface="Corbel"/>
            </a:endParaRPr>
          </a:p>
          <a:p>
            <a:r>
              <a:rPr lang="en-US" sz="2400" dirty="0">
                <a:solidFill>
                  <a:srgbClr val="333333"/>
                </a:solidFill>
                <a:latin typeface="Corbel"/>
              </a:rPr>
              <a:t>The ability to confidently and competently read and speak English is </a:t>
            </a:r>
            <a:r>
              <a:rPr lang="en-US" sz="2400" dirty="0" err="1">
                <a:solidFill>
                  <a:srgbClr val="333333"/>
                </a:solidFill>
                <a:latin typeface="Corbel"/>
              </a:rPr>
              <a:t>favourably</a:t>
            </a:r>
            <a:r>
              <a:rPr lang="en-US" sz="2400" dirty="0">
                <a:solidFill>
                  <a:srgbClr val="333333"/>
                </a:solidFill>
                <a:latin typeface="Corbel"/>
              </a:rPr>
              <a:t> perceived. However, the advantages of reading and speaking English go far beyond other people’s perceptions and branch into a range of </a:t>
            </a:r>
            <a:r>
              <a:rPr lang="en-US" sz="2400" b="1" dirty="0">
                <a:solidFill>
                  <a:srgbClr val="FF0000"/>
                </a:solidFill>
                <a:latin typeface="Corbel"/>
              </a:rPr>
              <a:t>personal and life enhancing opportunities</a:t>
            </a:r>
            <a:r>
              <a:rPr lang="en-US" sz="2400" dirty="0">
                <a:solidFill>
                  <a:srgbClr val="333333"/>
                </a:solidFill>
                <a:latin typeface="Corbel"/>
              </a:rPr>
              <a:t> that are made available when a person is able to speak English as a second language.</a:t>
            </a:r>
            <a:endParaRPr lang="en-US"/>
          </a:p>
          <a:p>
            <a:endParaRPr lang="en-US" sz="2400" dirty="0">
              <a:solidFill>
                <a:srgbClr val="333333"/>
              </a:solidFill>
              <a:latin typeface="Corbel"/>
            </a:endParaRPr>
          </a:p>
          <a:p>
            <a:r>
              <a:rPr lang="en-US" sz="2400" dirty="0">
                <a:solidFill>
                  <a:srgbClr val="000000"/>
                </a:solidFill>
                <a:latin typeface="Corbel"/>
                <a:hlinkClick r:id="rId2"/>
              </a:rPr>
              <a:t>https://www.academia21.com/blog/2011/11/15/4-reasons-great-read-speak-english/</a:t>
            </a:r>
            <a:r>
              <a:rPr lang="en-US" sz="2400" dirty="0">
                <a:solidFill>
                  <a:srgbClr val="000000"/>
                </a:solidFill>
                <a:latin typeface="Corbel"/>
              </a:rPr>
              <a:t> </a:t>
            </a:r>
            <a:endParaRPr lang="en-US"/>
          </a:p>
          <a:p>
            <a:endParaRPr lang="en-US" sz="2400" dirty="0">
              <a:solidFill>
                <a:srgbClr val="333333"/>
              </a:solidFill>
              <a:latin typeface="Corbel"/>
            </a:endParaRPr>
          </a:p>
          <a:p>
            <a:endParaRPr lang="en-US" sz="2400">
              <a:solidFill>
                <a:srgbClr val="333333"/>
              </a:solidFill>
              <a:latin typeface="Corbel"/>
            </a:endParaRPr>
          </a:p>
        </p:txBody>
      </p:sp>
    </p:spTree>
    <p:extLst>
      <p:ext uri="{BB962C8B-B14F-4D97-AF65-F5344CB8AC3E}">
        <p14:creationId xmlns:p14="http://schemas.microsoft.com/office/powerpoint/2010/main" val="4070218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pic>
        <p:nvPicPr>
          <p:cNvPr id="3" name="Picture 3" descr="A screenshot of a cell phone&#10;&#10;Description generated with very high confidence">
            <a:extLst>
              <a:ext uri="{FF2B5EF4-FFF2-40B4-BE49-F238E27FC236}">
                <a16:creationId xmlns:a16="http://schemas.microsoft.com/office/drawing/2014/main" xmlns="" id="{A9AFDB53-DEEE-4763-B957-078F56D6379B}"/>
              </a:ext>
            </a:extLst>
          </p:cNvPr>
          <p:cNvPicPr>
            <a:picLocks noChangeAspect="1"/>
          </p:cNvPicPr>
          <p:nvPr/>
        </p:nvPicPr>
        <p:blipFill>
          <a:blip r:embed="rId2"/>
          <a:stretch>
            <a:fillRect/>
          </a:stretch>
        </p:blipFill>
        <p:spPr>
          <a:xfrm>
            <a:off x="1911486" y="1046499"/>
            <a:ext cx="7096326" cy="4461012"/>
          </a:xfrm>
          <a:prstGeom prst="rect">
            <a:avLst/>
          </a:prstGeom>
        </p:spPr>
      </p:pic>
      <p:sp>
        <p:nvSpPr>
          <p:cNvPr id="6" name="Título 1">
            <a:extLst>
              <a:ext uri="{FF2B5EF4-FFF2-40B4-BE49-F238E27FC236}">
                <a16:creationId xmlns:a16="http://schemas.microsoft.com/office/drawing/2014/main" xmlns="" id="{FDD244B1-A30C-426B-96A7-82DE8FCED5A4}"/>
              </a:ext>
            </a:extLst>
          </p:cNvPr>
          <p:cNvSpPr txBox="1">
            <a:spLocks/>
          </p:cNvSpPr>
          <p:nvPr/>
        </p:nvSpPr>
        <p:spPr>
          <a:xfrm>
            <a:off x="1712202" y="-2285"/>
            <a:ext cx="7431798" cy="759106"/>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1.3 O processo comunicativo:</a:t>
            </a:r>
          </a:p>
        </p:txBody>
      </p:sp>
    </p:spTree>
    <p:extLst>
      <p:ext uri="{BB962C8B-B14F-4D97-AF65-F5344CB8AC3E}">
        <p14:creationId xmlns:p14="http://schemas.microsoft.com/office/powerpoint/2010/main" val="399773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4" name="Título 1">
            <a:extLst>
              <a:ext uri="{FF2B5EF4-FFF2-40B4-BE49-F238E27FC236}">
                <a16:creationId xmlns:a16="http://schemas.microsoft.com/office/drawing/2014/main" xmlns="" id="{37957724-24DA-4E6D-894D-67EE20584E52}"/>
              </a:ext>
            </a:extLst>
          </p:cNvPr>
          <p:cNvSpPr txBox="1">
            <a:spLocks/>
          </p:cNvSpPr>
          <p:nvPr/>
        </p:nvSpPr>
        <p:spPr>
          <a:xfrm>
            <a:off x="1712202" y="-2285"/>
            <a:ext cx="7431798" cy="759106"/>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1.3 O processo comunicativo:</a:t>
            </a:r>
          </a:p>
        </p:txBody>
      </p:sp>
      <p:pic>
        <p:nvPicPr>
          <p:cNvPr id="10" name="Picture 10" descr="A picture containing text, map&#10;&#10;Description generated with very high confidence">
            <a:extLst>
              <a:ext uri="{FF2B5EF4-FFF2-40B4-BE49-F238E27FC236}">
                <a16:creationId xmlns:a16="http://schemas.microsoft.com/office/drawing/2014/main" xmlns="" id="{443F095B-4375-4BD7-92DF-37A9605E15A0}"/>
              </a:ext>
            </a:extLst>
          </p:cNvPr>
          <p:cNvPicPr>
            <a:picLocks noChangeAspect="1"/>
          </p:cNvPicPr>
          <p:nvPr/>
        </p:nvPicPr>
        <p:blipFill>
          <a:blip r:embed="rId2"/>
          <a:stretch>
            <a:fillRect/>
          </a:stretch>
        </p:blipFill>
        <p:spPr>
          <a:xfrm>
            <a:off x="75391" y="743342"/>
            <a:ext cx="9102655" cy="6003614"/>
          </a:xfrm>
          <a:prstGeom prst="rect">
            <a:avLst/>
          </a:prstGeom>
        </p:spPr>
      </p:pic>
    </p:spTree>
    <p:extLst>
      <p:ext uri="{BB962C8B-B14F-4D97-AF65-F5344CB8AC3E}">
        <p14:creationId xmlns:p14="http://schemas.microsoft.com/office/powerpoint/2010/main" val="3133210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4" name="Título 1">
            <a:extLst>
              <a:ext uri="{FF2B5EF4-FFF2-40B4-BE49-F238E27FC236}">
                <a16:creationId xmlns:a16="http://schemas.microsoft.com/office/drawing/2014/main" xmlns="" id="{37957724-24DA-4E6D-894D-67EE20584E52}"/>
              </a:ext>
            </a:extLst>
          </p:cNvPr>
          <p:cNvSpPr txBox="1">
            <a:spLocks/>
          </p:cNvSpPr>
          <p:nvPr/>
        </p:nvSpPr>
        <p:spPr>
          <a:xfrm>
            <a:off x="1712202" y="-2285"/>
            <a:ext cx="7431798" cy="759106"/>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1.3 O processo comunicativo:</a:t>
            </a:r>
          </a:p>
        </p:txBody>
      </p:sp>
      <p:pic>
        <p:nvPicPr>
          <p:cNvPr id="2" name="Picture 2" descr="A close up of a logo&#10;&#10;Description generated with very high confidence">
            <a:extLst>
              <a:ext uri="{FF2B5EF4-FFF2-40B4-BE49-F238E27FC236}">
                <a16:creationId xmlns:a16="http://schemas.microsoft.com/office/drawing/2014/main" xmlns="" id="{1FDF28E7-B62B-42FD-B61E-B9B8333B6016}"/>
              </a:ext>
            </a:extLst>
          </p:cNvPr>
          <p:cNvPicPr>
            <a:picLocks noChangeAspect="1"/>
          </p:cNvPicPr>
          <p:nvPr/>
        </p:nvPicPr>
        <p:blipFill>
          <a:blip r:embed="rId2"/>
          <a:stretch>
            <a:fillRect/>
          </a:stretch>
        </p:blipFill>
        <p:spPr>
          <a:xfrm>
            <a:off x="1194070" y="811463"/>
            <a:ext cx="7752944" cy="3094988"/>
          </a:xfrm>
          <a:prstGeom prst="rect">
            <a:avLst/>
          </a:prstGeom>
        </p:spPr>
      </p:pic>
      <p:sp>
        <p:nvSpPr>
          <p:cNvPr id="5" name="Retângulo 11">
            <a:extLst>
              <a:ext uri="{FF2B5EF4-FFF2-40B4-BE49-F238E27FC236}">
                <a16:creationId xmlns:a16="http://schemas.microsoft.com/office/drawing/2014/main" xmlns="" id="{B6B3D296-E919-4BB7-9334-745F040C5182}"/>
              </a:ext>
            </a:extLst>
          </p:cNvPr>
          <p:cNvSpPr/>
          <p:nvPr/>
        </p:nvSpPr>
        <p:spPr>
          <a:xfrm>
            <a:off x="2333289" y="3848490"/>
            <a:ext cx="6673374" cy="1200329"/>
          </a:xfrm>
          <a:prstGeom prst="rect">
            <a:avLst/>
          </a:prstGeom>
        </p:spPr>
        <p:txBody>
          <a:bodyPr wrap="square" anchor="t">
            <a:spAutoFit/>
          </a:bodyPr>
          <a:lstStyle/>
          <a:p>
            <a:pPr algn="just"/>
            <a:r>
              <a:rPr lang="pt-BR" sz="2400" b="1" dirty="0" err="1"/>
              <a:t>Sender</a:t>
            </a:r>
            <a:r>
              <a:rPr lang="pt-BR" sz="2400" b="1" dirty="0"/>
              <a:t>:</a:t>
            </a:r>
          </a:p>
          <a:p>
            <a:pPr algn="just"/>
            <a:r>
              <a:rPr lang="pt-BR" sz="2400" b="1" dirty="0" err="1"/>
              <a:t>Receiver</a:t>
            </a:r>
            <a:r>
              <a:rPr lang="pt-BR" sz="2400" b="1" dirty="0"/>
              <a:t>:</a:t>
            </a:r>
          </a:p>
          <a:p>
            <a:pPr algn="just"/>
            <a:r>
              <a:rPr lang="pt-BR" sz="2400" b="1" dirty="0" err="1"/>
              <a:t>Channel</a:t>
            </a:r>
            <a:r>
              <a:rPr lang="pt-BR" sz="2400" b="1" dirty="0"/>
              <a:t>:</a:t>
            </a:r>
          </a:p>
        </p:txBody>
      </p:sp>
      <p:sp>
        <p:nvSpPr>
          <p:cNvPr id="9" name="Retângulo 11">
            <a:extLst>
              <a:ext uri="{FF2B5EF4-FFF2-40B4-BE49-F238E27FC236}">
                <a16:creationId xmlns:a16="http://schemas.microsoft.com/office/drawing/2014/main" xmlns="" id="{A63C8410-8280-4F8A-8AFF-AA6FC739EC09}"/>
              </a:ext>
            </a:extLst>
          </p:cNvPr>
          <p:cNvSpPr/>
          <p:nvPr/>
        </p:nvSpPr>
        <p:spPr>
          <a:xfrm>
            <a:off x="3427650" y="5052287"/>
            <a:ext cx="5579013" cy="1200329"/>
          </a:xfrm>
          <a:prstGeom prst="rect">
            <a:avLst/>
          </a:prstGeom>
        </p:spPr>
        <p:txBody>
          <a:bodyPr wrap="square" anchor="t">
            <a:spAutoFit/>
          </a:bodyPr>
          <a:lstStyle/>
          <a:p>
            <a:pPr algn="just"/>
            <a:r>
              <a:rPr lang="pt-BR" sz="2400" b="1" dirty="0" err="1"/>
              <a:t>Message</a:t>
            </a:r>
            <a:r>
              <a:rPr lang="pt-BR" sz="2400" b="1" dirty="0"/>
              <a:t>:</a:t>
            </a:r>
          </a:p>
          <a:p>
            <a:pPr algn="just"/>
            <a:r>
              <a:rPr lang="pt-BR" sz="2400" b="1" dirty="0" err="1"/>
              <a:t>Code</a:t>
            </a:r>
            <a:r>
              <a:rPr lang="pt-BR" sz="2400" b="1" dirty="0"/>
              <a:t>:</a:t>
            </a:r>
          </a:p>
          <a:p>
            <a:pPr algn="just"/>
            <a:r>
              <a:rPr lang="pt-BR" sz="2400" b="1" dirty="0" err="1"/>
              <a:t>Reference</a:t>
            </a:r>
            <a:r>
              <a:rPr lang="pt-BR" sz="2400" b="1" dirty="0"/>
              <a:t>: </a:t>
            </a:r>
          </a:p>
        </p:txBody>
      </p:sp>
    </p:spTree>
    <p:extLst>
      <p:ext uri="{BB962C8B-B14F-4D97-AF65-F5344CB8AC3E}">
        <p14:creationId xmlns:p14="http://schemas.microsoft.com/office/powerpoint/2010/main" val="3670930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4" name="Título 1">
            <a:extLst>
              <a:ext uri="{FF2B5EF4-FFF2-40B4-BE49-F238E27FC236}">
                <a16:creationId xmlns:a16="http://schemas.microsoft.com/office/drawing/2014/main" xmlns="" id="{37957724-24DA-4E6D-894D-67EE20584E52}"/>
              </a:ext>
            </a:extLst>
          </p:cNvPr>
          <p:cNvSpPr txBox="1">
            <a:spLocks/>
          </p:cNvSpPr>
          <p:nvPr/>
        </p:nvSpPr>
        <p:spPr>
          <a:xfrm>
            <a:off x="1712202" y="-2285"/>
            <a:ext cx="7431798" cy="759106"/>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1.3 O processo comunicativo:</a:t>
            </a:r>
          </a:p>
        </p:txBody>
      </p:sp>
      <p:pic>
        <p:nvPicPr>
          <p:cNvPr id="2" name="Picture 2" descr="A close up of a logo&#10;&#10;Description generated with very high confidence">
            <a:extLst>
              <a:ext uri="{FF2B5EF4-FFF2-40B4-BE49-F238E27FC236}">
                <a16:creationId xmlns:a16="http://schemas.microsoft.com/office/drawing/2014/main" xmlns="" id="{1FDF28E7-B62B-42FD-B61E-B9B8333B6016}"/>
              </a:ext>
            </a:extLst>
          </p:cNvPr>
          <p:cNvPicPr>
            <a:picLocks noChangeAspect="1"/>
          </p:cNvPicPr>
          <p:nvPr/>
        </p:nvPicPr>
        <p:blipFill>
          <a:blip r:embed="rId2"/>
          <a:stretch>
            <a:fillRect/>
          </a:stretch>
        </p:blipFill>
        <p:spPr>
          <a:xfrm>
            <a:off x="1194070" y="811463"/>
            <a:ext cx="7752944" cy="3094988"/>
          </a:xfrm>
          <a:prstGeom prst="rect">
            <a:avLst/>
          </a:prstGeom>
        </p:spPr>
      </p:pic>
      <p:sp>
        <p:nvSpPr>
          <p:cNvPr id="5" name="Retângulo 11">
            <a:extLst>
              <a:ext uri="{FF2B5EF4-FFF2-40B4-BE49-F238E27FC236}">
                <a16:creationId xmlns:a16="http://schemas.microsoft.com/office/drawing/2014/main" xmlns="" id="{B6B3D296-E919-4BB7-9334-745F040C5182}"/>
              </a:ext>
            </a:extLst>
          </p:cNvPr>
          <p:cNvSpPr/>
          <p:nvPr/>
        </p:nvSpPr>
        <p:spPr>
          <a:xfrm>
            <a:off x="2333289" y="3848490"/>
            <a:ext cx="6673374" cy="1200329"/>
          </a:xfrm>
          <a:prstGeom prst="rect">
            <a:avLst/>
          </a:prstGeom>
        </p:spPr>
        <p:txBody>
          <a:bodyPr wrap="square" anchor="t">
            <a:spAutoFit/>
          </a:bodyPr>
          <a:lstStyle/>
          <a:p>
            <a:pPr algn="just"/>
            <a:r>
              <a:rPr lang="pt-BR" sz="2400" b="1" dirty="0" err="1"/>
              <a:t>Sender</a:t>
            </a:r>
            <a:r>
              <a:rPr lang="pt-BR" sz="2400" b="1" dirty="0"/>
              <a:t>:  </a:t>
            </a:r>
            <a:r>
              <a:rPr lang="pt-BR" sz="2400" b="1" dirty="0" err="1">
                <a:solidFill>
                  <a:srgbClr val="FF0000"/>
                </a:solidFill>
              </a:rPr>
              <a:t>Helga</a:t>
            </a:r>
          </a:p>
          <a:p>
            <a:pPr algn="just"/>
            <a:r>
              <a:rPr lang="pt-BR" sz="2400" b="1" dirty="0" err="1"/>
              <a:t>Receiver</a:t>
            </a:r>
            <a:r>
              <a:rPr lang="pt-BR" sz="2400" b="1" dirty="0"/>
              <a:t>: </a:t>
            </a:r>
            <a:r>
              <a:rPr lang="pt-BR" sz="2400" b="1" dirty="0" err="1">
                <a:solidFill>
                  <a:srgbClr val="FF0000"/>
                </a:solidFill>
              </a:rPr>
              <a:t>Helga's</a:t>
            </a:r>
            <a:r>
              <a:rPr lang="pt-BR" sz="2400" b="1" dirty="0">
                <a:solidFill>
                  <a:srgbClr val="FF0000"/>
                </a:solidFill>
              </a:rPr>
              <a:t> </a:t>
            </a:r>
            <a:r>
              <a:rPr lang="pt-BR" sz="2400" b="1" dirty="0" err="1">
                <a:solidFill>
                  <a:srgbClr val="FF0000"/>
                </a:solidFill>
              </a:rPr>
              <a:t>daughter</a:t>
            </a:r>
          </a:p>
          <a:p>
            <a:pPr algn="just"/>
            <a:r>
              <a:rPr lang="pt-BR" sz="2400" b="1" dirty="0" err="1"/>
              <a:t>Channel</a:t>
            </a:r>
            <a:r>
              <a:rPr lang="pt-BR" sz="2400" b="1" dirty="0"/>
              <a:t>: </a:t>
            </a:r>
            <a:r>
              <a:rPr lang="pt-BR" sz="2400" b="1" dirty="0">
                <a:solidFill>
                  <a:srgbClr val="FF0000"/>
                </a:solidFill>
              </a:rPr>
              <a:t>Oral </a:t>
            </a:r>
            <a:r>
              <a:rPr lang="pt-BR" sz="2400" b="1" dirty="0" err="1">
                <a:solidFill>
                  <a:srgbClr val="FF0000"/>
                </a:solidFill>
              </a:rPr>
              <a:t>text</a:t>
            </a:r>
            <a:r>
              <a:rPr lang="pt-BR" sz="2400" b="1" dirty="0">
                <a:solidFill>
                  <a:srgbClr val="FF0000"/>
                </a:solidFill>
              </a:rPr>
              <a:t>/ The </a:t>
            </a:r>
            <a:r>
              <a:rPr lang="pt-BR" sz="2400" b="1" dirty="0" err="1">
                <a:solidFill>
                  <a:srgbClr val="FF0000"/>
                </a:solidFill>
              </a:rPr>
              <a:t>air</a:t>
            </a:r>
          </a:p>
        </p:txBody>
      </p:sp>
      <p:sp>
        <p:nvSpPr>
          <p:cNvPr id="9" name="Retângulo 11">
            <a:extLst>
              <a:ext uri="{FF2B5EF4-FFF2-40B4-BE49-F238E27FC236}">
                <a16:creationId xmlns:a16="http://schemas.microsoft.com/office/drawing/2014/main" xmlns="" id="{A63C8410-8280-4F8A-8AFF-AA6FC739EC09}"/>
              </a:ext>
            </a:extLst>
          </p:cNvPr>
          <p:cNvSpPr/>
          <p:nvPr/>
        </p:nvSpPr>
        <p:spPr>
          <a:xfrm>
            <a:off x="3622203" y="5052287"/>
            <a:ext cx="5384460" cy="1569660"/>
          </a:xfrm>
          <a:prstGeom prst="rect">
            <a:avLst/>
          </a:prstGeom>
        </p:spPr>
        <p:txBody>
          <a:bodyPr wrap="square" anchor="t">
            <a:spAutoFit/>
          </a:bodyPr>
          <a:lstStyle/>
          <a:p>
            <a:pPr algn="just"/>
            <a:r>
              <a:rPr lang="pt-BR" sz="2400" b="1" dirty="0" err="1"/>
              <a:t>Message</a:t>
            </a:r>
            <a:r>
              <a:rPr lang="pt-BR" sz="2400" b="1" dirty="0"/>
              <a:t>:</a:t>
            </a:r>
            <a:r>
              <a:rPr lang="pt-BR" sz="2400" b="1" dirty="0">
                <a:solidFill>
                  <a:srgbClr val="FF0000"/>
                </a:solidFill>
              </a:rPr>
              <a:t> The </a:t>
            </a:r>
            <a:r>
              <a:rPr lang="pt-BR" sz="2400" b="1" dirty="0" err="1">
                <a:solidFill>
                  <a:srgbClr val="FF0000"/>
                </a:solidFill>
              </a:rPr>
              <a:t>text</a:t>
            </a:r>
            <a:r>
              <a:rPr lang="pt-BR" sz="2400" b="1" dirty="0">
                <a:solidFill>
                  <a:srgbClr val="FF0000"/>
                </a:solidFill>
              </a:rPr>
              <a:t> </a:t>
            </a:r>
            <a:r>
              <a:rPr lang="pt-BR" sz="2400" b="1" dirty="0" err="1">
                <a:solidFill>
                  <a:srgbClr val="FF0000"/>
                </a:solidFill>
              </a:rPr>
              <a:t>itself</a:t>
            </a:r>
          </a:p>
          <a:p>
            <a:pPr algn="just"/>
            <a:r>
              <a:rPr lang="pt-BR" sz="2400" b="1" dirty="0" err="1"/>
              <a:t>Code</a:t>
            </a:r>
            <a:r>
              <a:rPr lang="pt-BR" sz="2400" b="1" dirty="0"/>
              <a:t>: </a:t>
            </a:r>
            <a:r>
              <a:rPr lang="pt-BR" sz="2400" b="1" dirty="0" err="1">
                <a:solidFill>
                  <a:srgbClr val="FF0000"/>
                </a:solidFill>
              </a:rPr>
              <a:t>English</a:t>
            </a:r>
            <a:r>
              <a:rPr lang="pt-BR" sz="2400" b="1" dirty="0">
                <a:solidFill>
                  <a:srgbClr val="FF0000"/>
                </a:solidFill>
              </a:rPr>
              <a:t> </a:t>
            </a:r>
            <a:r>
              <a:rPr lang="pt-BR" sz="2400" b="1" dirty="0" err="1">
                <a:solidFill>
                  <a:srgbClr val="FF0000"/>
                </a:solidFill>
              </a:rPr>
              <a:t>language</a:t>
            </a:r>
          </a:p>
          <a:p>
            <a:pPr algn="just"/>
            <a:r>
              <a:rPr lang="pt-BR" sz="2400" b="1" dirty="0" err="1"/>
              <a:t>Reference</a:t>
            </a:r>
            <a:r>
              <a:rPr lang="pt-BR" sz="2400" b="1" dirty="0"/>
              <a:t>: </a:t>
            </a:r>
            <a:r>
              <a:rPr lang="pt-BR" sz="2400" b="1" dirty="0" err="1">
                <a:solidFill>
                  <a:srgbClr val="FF0000"/>
                </a:solidFill>
              </a:rPr>
              <a:t>An</a:t>
            </a:r>
            <a:r>
              <a:rPr lang="pt-BR" sz="2400" b="1" dirty="0">
                <a:solidFill>
                  <a:srgbClr val="FF0000"/>
                </a:solidFill>
              </a:rPr>
              <a:t> </a:t>
            </a:r>
            <a:r>
              <a:rPr lang="pt-BR" sz="2400" b="1" dirty="0" err="1">
                <a:solidFill>
                  <a:srgbClr val="FF0000"/>
                </a:solidFill>
              </a:rPr>
              <a:t>independent</a:t>
            </a:r>
            <a:r>
              <a:rPr lang="pt-BR" sz="2400" b="1" dirty="0">
                <a:solidFill>
                  <a:srgbClr val="FF0000"/>
                </a:solidFill>
              </a:rPr>
              <a:t> </a:t>
            </a:r>
            <a:r>
              <a:rPr lang="pt-BR" sz="2400" b="1" dirty="0" err="1">
                <a:solidFill>
                  <a:srgbClr val="FF0000"/>
                </a:solidFill>
              </a:rPr>
              <a:t>woman's</a:t>
            </a:r>
            <a:r>
              <a:rPr lang="pt-BR" sz="2400" b="1" dirty="0">
                <a:solidFill>
                  <a:srgbClr val="FF0000"/>
                </a:solidFill>
              </a:rPr>
              <a:t> role </a:t>
            </a:r>
            <a:r>
              <a:rPr lang="pt-BR" sz="2400" b="1" dirty="0" err="1">
                <a:solidFill>
                  <a:srgbClr val="FF0000"/>
                </a:solidFill>
              </a:rPr>
              <a:t>model</a:t>
            </a:r>
            <a:endParaRPr lang="pt-BR" sz="2400" b="1" dirty="0">
              <a:solidFill>
                <a:srgbClr val="FF0000"/>
              </a:solidFill>
            </a:endParaRPr>
          </a:p>
        </p:txBody>
      </p:sp>
    </p:spTree>
    <p:extLst>
      <p:ext uri="{BB962C8B-B14F-4D97-AF65-F5344CB8AC3E}">
        <p14:creationId xmlns:p14="http://schemas.microsoft.com/office/powerpoint/2010/main" val="3777968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2" name="TextBox 1">
            <a:extLst>
              <a:ext uri="{FF2B5EF4-FFF2-40B4-BE49-F238E27FC236}">
                <a16:creationId xmlns:a16="http://schemas.microsoft.com/office/drawing/2014/main" xmlns="" id="{E155C415-BB18-4289-95A3-11407FD6018F}"/>
              </a:ext>
            </a:extLst>
          </p:cNvPr>
          <p:cNvSpPr txBox="1"/>
          <p:nvPr/>
        </p:nvSpPr>
        <p:spPr>
          <a:xfrm>
            <a:off x="1716934" y="683368"/>
            <a:ext cx="7424633" cy="600164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orbel"/>
              </a:rPr>
              <a:t>A conjuntura contemporânea demanda um tipo rápido de leitura, por prazer, por curiosidade ou por informação, e que pode ser esquecida assim que se </a:t>
            </a:r>
            <a:r>
              <a:rPr lang="en-US" sz="2400" dirty="0" err="1">
                <a:latin typeface="Corbel"/>
              </a:rPr>
              <a:t>termina</a:t>
            </a:r>
            <a:r>
              <a:rPr lang="en-US" sz="2400" dirty="0">
                <a:latin typeface="Corbel"/>
              </a:rPr>
              <a:t> de </a:t>
            </a:r>
            <a:r>
              <a:rPr lang="en-US" sz="2400" dirty="0" err="1">
                <a:latin typeface="Corbel"/>
              </a:rPr>
              <a:t>ler</a:t>
            </a:r>
            <a:r>
              <a:rPr lang="en-US" sz="2400" dirty="0">
                <a:latin typeface="Corbel"/>
              </a:rPr>
              <a:t>, </a:t>
            </a:r>
            <a:r>
              <a:rPr lang="en-US" sz="2400" dirty="0" err="1">
                <a:latin typeface="Corbel"/>
              </a:rPr>
              <a:t>isto</a:t>
            </a:r>
            <a:r>
              <a:rPr lang="en-US" sz="2400" dirty="0">
                <a:latin typeface="Corbel"/>
              </a:rPr>
              <a:t> é, </a:t>
            </a:r>
            <a:r>
              <a:rPr lang="en-US" sz="2400" dirty="0" err="1">
                <a:latin typeface="Corbel"/>
              </a:rPr>
              <a:t>uma</a:t>
            </a:r>
            <a:r>
              <a:rPr lang="en-US" sz="2400" dirty="0">
                <a:latin typeface="Corbel"/>
              </a:rPr>
              <a:t> </a:t>
            </a:r>
            <a:r>
              <a:rPr lang="en-US" sz="2400" b="1" dirty="0" err="1">
                <a:solidFill>
                  <a:srgbClr val="FF0000"/>
                </a:solidFill>
                <a:latin typeface="Corbel"/>
              </a:rPr>
              <a:t>leitura</a:t>
            </a:r>
            <a:r>
              <a:rPr lang="en-US" sz="2400" b="1" dirty="0">
                <a:solidFill>
                  <a:srgbClr val="FF0000"/>
                </a:solidFill>
                <a:latin typeface="Corbel"/>
              </a:rPr>
              <a:t> </a:t>
            </a:r>
            <a:r>
              <a:rPr lang="en-US" sz="2400" b="1" dirty="0" err="1">
                <a:solidFill>
                  <a:srgbClr val="FF0000"/>
                </a:solidFill>
                <a:latin typeface="Corbel"/>
              </a:rPr>
              <a:t>extensiva</a:t>
            </a:r>
            <a:r>
              <a:rPr lang="en-US" sz="2400" dirty="0">
                <a:latin typeface="Corbel"/>
              </a:rPr>
              <a:t>, que </a:t>
            </a:r>
            <a:r>
              <a:rPr lang="en-US" sz="2400" dirty="0" err="1">
                <a:latin typeface="Corbel"/>
              </a:rPr>
              <a:t>não</a:t>
            </a:r>
            <a:r>
              <a:rPr lang="en-US" sz="2400" dirty="0">
                <a:latin typeface="Corbel"/>
              </a:rPr>
              <a:t> </a:t>
            </a:r>
            <a:r>
              <a:rPr lang="en-US" sz="2400" dirty="0" err="1">
                <a:latin typeface="Corbel"/>
              </a:rPr>
              <a:t>precisa</a:t>
            </a:r>
            <a:r>
              <a:rPr lang="en-US" sz="2400" dirty="0">
                <a:latin typeface="Corbel"/>
              </a:rPr>
              <a:t> ser </a:t>
            </a:r>
            <a:r>
              <a:rPr lang="en-US" sz="2400" dirty="0" err="1">
                <a:latin typeface="Corbel"/>
              </a:rPr>
              <a:t>memorizada</a:t>
            </a:r>
            <a:r>
              <a:rPr lang="en-US" sz="2400" dirty="0">
                <a:latin typeface="Corbel"/>
              </a:rPr>
              <a:t>/</a:t>
            </a:r>
            <a:r>
              <a:rPr lang="en-US" sz="2400" dirty="0" err="1">
                <a:latin typeface="Corbel"/>
              </a:rPr>
              <a:t>decorada</a:t>
            </a:r>
            <a:r>
              <a:rPr lang="en-US" sz="2400" dirty="0">
                <a:latin typeface="Corbel"/>
              </a:rPr>
              <a:t> </a:t>
            </a:r>
            <a:r>
              <a:rPr lang="en-US" sz="2400" dirty="0" err="1">
                <a:latin typeface="Corbel"/>
              </a:rPr>
              <a:t>ou</a:t>
            </a:r>
            <a:r>
              <a:rPr lang="en-US" sz="2400" dirty="0">
                <a:latin typeface="Corbel"/>
              </a:rPr>
              <a:t> </a:t>
            </a:r>
            <a:r>
              <a:rPr lang="en-US" sz="2400" dirty="0" err="1">
                <a:latin typeface="Corbel"/>
              </a:rPr>
              <a:t>recitada</a:t>
            </a:r>
            <a:r>
              <a:rPr lang="en-US" sz="2400" dirty="0">
                <a:latin typeface="Corbel"/>
              </a:rPr>
              <a:t>/</a:t>
            </a:r>
            <a:r>
              <a:rPr lang="en-US" sz="2400" dirty="0" err="1">
                <a:latin typeface="Corbel"/>
              </a:rPr>
              <a:t>cantada</a:t>
            </a:r>
            <a:r>
              <a:rPr lang="en-US" sz="2400" dirty="0">
                <a:latin typeface="Corbel"/>
              </a:rPr>
              <a:t>. Por outro </a:t>
            </a:r>
            <a:r>
              <a:rPr lang="en-US" sz="2400" dirty="0" err="1">
                <a:latin typeface="Corbel"/>
              </a:rPr>
              <a:t>lado</a:t>
            </a:r>
            <a:r>
              <a:rPr lang="en-US" sz="2400" dirty="0">
                <a:latin typeface="Corbel"/>
              </a:rPr>
              <a:t>, a </a:t>
            </a:r>
            <a:r>
              <a:rPr lang="en-US" sz="2400" dirty="0" err="1">
                <a:latin typeface="Corbel"/>
              </a:rPr>
              <a:t>escola</a:t>
            </a:r>
            <a:r>
              <a:rPr lang="en-US" sz="2400" dirty="0">
                <a:latin typeface="Corbel"/>
              </a:rPr>
              <a:t> </a:t>
            </a:r>
            <a:r>
              <a:rPr lang="en-US" sz="2400" dirty="0" err="1">
                <a:latin typeface="Corbel"/>
              </a:rPr>
              <a:t>utiliza</a:t>
            </a:r>
            <a:r>
              <a:rPr lang="en-US" sz="2400" dirty="0">
                <a:latin typeface="Corbel"/>
              </a:rPr>
              <a:t> </a:t>
            </a:r>
            <a:r>
              <a:rPr lang="en-US" sz="2400" dirty="0" err="1">
                <a:latin typeface="Corbel"/>
              </a:rPr>
              <a:t>uma</a:t>
            </a:r>
            <a:r>
              <a:rPr lang="en-US" sz="2400" dirty="0">
                <a:latin typeface="Corbel"/>
              </a:rPr>
              <a:t> </a:t>
            </a:r>
            <a:r>
              <a:rPr lang="en-US" sz="2400" dirty="0" err="1">
                <a:latin typeface="Corbel"/>
              </a:rPr>
              <a:t>metodologia</a:t>
            </a:r>
            <a:r>
              <a:rPr lang="en-US" sz="2400" dirty="0">
                <a:latin typeface="Corbel"/>
              </a:rPr>
              <a:t> de </a:t>
            </a:r>
            <a:r>
              <a:rPr lang="en-US" sz="2400" dirty="0" err="1">
                <a:latin typeface="Corbel"/>
              </a:rPr>
              <a:t>ensino</a:t>
            </a:r>
            <a:r>
              <a:rPr lang="en-US" sz="2400" dirty="0">
                <a:latin typeface="Corbel"/>
              </a:rPr>
              <a:t> </a:t>
            </a:r>
            <a:r>
              <a:rPr lang="en-US" sz="2400" b="1" dirty="0" err="1">
                <a:solidFill>
                  <a:srgbClr val="FF0000"/>
                </a:solidFill>
                <a:latin typeface="Corbel"/>
              </a:rPr>
              <a:t>intensiva</a:t>
            </a:r>
            <a:r>
              <a:rPr lang="en-US" sz="2400" dirty="0">
                <a:latin typeface="Corbel"/>
              </a:rPr>
              <a:t>, </a:t>
            </a:r>
            <a:r>
              <a:rPr lang="en-US" sz="2400" dirty="0" err="1">
                <a:latin typeface="Corbel"/>
              </a:rPr>
              <a:t>focando</a:t>
            </a:r>
            <a:r>
              <a:rPr lang="en-US" sz="2400" dirty="0">
                <a:latin typeface="Corbel"/>
              </a:rPr>
              <a:t> o </a:t>
            </a:r>
            <a:r>
              <a:rPr lang="en-US" sz="2400" dirty="0" err="1">
                <a:latin typeface="Corbel"/>
              </a:rPr>
              <a:t>estudo</a:t>
            </a:r>
            <a:r>
              <a:rPr lang="en-US" sz="2400" dirty="0">
                <a:latin typeface="Corbel"/>
              </a:rPr>
              <a:t> de </a:t>
            </a:r>
            <a:r>
              <a:rPr lang="en-US" sz="2400" dirty="0" err="1">
                <a:latin typeface="Corbel"/>
              </a:rPr>
              <a:t>algumas</a:t>
            </a:r>
            <a:r>
              <a:rPr lang="en-US" sz="2400" dirty="0">
                <a:latin typeface="Corbel"/>
              </a:rPr>
              <a:t> </a:t>
            </a:r>
            <a:r>
              <a:rPr lang="en-US" sz="2400" dirty="0" err="1">
                <a:latin typeface="Corbel"/>
              </a:rPr>
              <a:t>poucas</a:t>
            </a:r>
            <a:r>
              <a:rPr lang="en-US" sz="2400" dirty="0">
                <a:latin typeface="Corbel"/>
              </a:rPr>
              <a:t> </a:t>
            </a:r>
            <a:r>
              <a:rPr lang="en-US" sz="2400" dirty="0" err="1">
                <a:latin typeface="Corbel"/>
              </a:rPr>
              <a:t>obras</a:t>
            </a:r>
            <a:r>
              <a:rPr lang="en-US" sz="2400" dirty="0">
                <a:latin typeface="Corbel"/>
              </a:rPr>
              <a:t> clássicas com fichas de leitura e utilizando o texto como pretexto para o ensino da gramática. O aluno que estuda gramática poderá ser bom em gramática, não em outras habilidades, como a leitura e a </a:t>
            </a:r>
            <a:r>
              <a:rPr lang="en-US" sz="2400" dirty="0" err="1">
                <a:latin typeface="Corbel"/>
              </a:rPr>
              <a:t>escrita</a:t>
            </a:r>
            <a:r>
              <a:rPr lang="en-US" sz="2400" dirty="0">
                <a:latin typeface="Corbel"/>
              </a:rPr>
              <a:t>. </a:t>
            </a:r>
            <a:r>
              <a:rPr lang="en-US" sz="2400" dirty="0" err="1">
                <a:latin typeface="Corbel"/>
              </a:rPr>
              <a:t>Ler</a:t>
            </a:r>
            <a:r>
              <a:rPr lang="en-US" sz="2400" dirty="0">
                <a:latin typeface="Corbel"/>
              </a:rPr>
              <a:t> se </a:t>
            </a:r>
            <a:r>
              <a:rPr lang="en-US" sz="2400" dirty="0" err="1">
                <a:latin typeface="Corbel"/>
              </a:rPr>
              <a:t>aprende</a:t>
            </a:r>
            <a:r>
              <a:rPr lang="en-US" sz="2400" dirty="0">
                <a:latin typeface="Corbel"/>
              </a:rPr>
              <a:t> </a:t>
            </a:r>
            <a:r>
              <a:rPr lang="en-US" sz="2400" dirty="0" err="1">
                <a:latin typeface="Corbel"/>
              </a:rPr>
              <a:t>lendo</a:t>
            </a:r>
            <a:r>
              <a:rPr lang="en-US" sz="2400" dirty="0">
                <a:latin typeface="Corbel"/>
              </a:rPr>
              <a:t>, e </a:t>
            </a:r>
            <a:r>
              <a:rPr lang="en-US" sz="2400" dirty="0" err="1">
                <a:latin typeface="Corbel"/>
              </a:rPr>
              <a:t>escrever</a:t>
            </a:r>
            <a:r>
              <a:rPr lang="en-US" sz="2400" dirty="0">
                <a:latin typeface="Corbel"/>
              </a:rPr>
              <a:t>, </a:t>
            </a:r>
            <a:r>
              <a:rPr lang="en-US" sz="2400" dirty="0" err="1">
                <a:latin typeface="Corbel"/>
              </a:rPr>
              <a:t>escrevendo</a:t>
            </a:r>
            <a:r>
              <a:rPr lang="en-US" sz="2400" dirty="0">
                <a:latin typeface="Corbel"/>
              </a:rPr>
              <a:t>. </a:t>
            </a:r>
          </a:p>
          <a:p>
            <a:endParaRPr lang="en-US" sz="2400" dirty="0">
              <a:latin typeface="Corbel"/>
            </a:endParaRPr>
          </a:p>
          <a:p>
            <a:pPr algn="r"/>
            <a:r>
              <a:rPr lang="en-US" sz="2400" dirty="0">
                <a:latin typeface="Corbel"/>
              </a:rPr>
              <a:t>Roberta Macedo </a:t>
            </a:r>
            <a:r>
              <a:rPr lang="en-US" sz="2400" dirty="0" err="1">
                <a:latin typeface="Corbel"/>
              </a:rPr>
              <a:t>Ciocari</a:t>
            </a:r>
          </a:p>
          <a:p>
            <a:pPr algn="r"/>
            <a:endParaRPr lang="en-US" sz="2400" dirty="0"/>
          </a:p>
          <a:p>
            <a:pPr algn="r"/>
            <a:r>
              <a:rPr lang="en-US" sz="2400" dirty="0">
                <a:hlinkClick r:id="rId2"/>
              </a:rPr>
              <a:t>https://digitalis.uc.pt/pt-pt/node/106201?hdl=23837</a:t>
            </a:r>
            <a:r>
              <a:rPr lang="en-US" dirty="0"/>
              <a:t> </a:t>
            </a:r>
          </a:p>
        </p:txBody>
      </p:sp>
      <p:sp>
        <p:nvSpPr>
          <p:cNvPr id="6" name="Título 1">
            <a:extLst>
              <a:ext uri="{FF2B5EF4-FFF2-40B4-BE49-F238E27FC236}">
                <a16:creationId xmlns:a16="http://schemas.microsoft.com/office/drawing/2014/main" xmlns="" id="{A5A57C35-44E0-4940-9258-6727A24E6AC9}"/>
              </a:ext>
            </a:extLst>
          </p:cNvPr>
          <p:cNvSpPr>
            <a:spLocks noGrp="1"/>
          </p:cNvSpPr>
          <p:nvPr>
            <p:ph type="ctrTitle"/>
          </p:nvPr>
        </p:nvSpPr>
        <p:spPr>
          <a:xfrm>
            <a:off x="1444691" y="-2285"/>
            <a:ext cx="7699309" cy="759106"/>
          </a:xfrm>
        </p:spPr>
        <p:txBody>
          <a:bodyPr>
            <a:normAutofit fontScale="90000"/>
          </a:bodyPr>
          <a:lstStyle/>
          <a:p>
            <a:r>
              <a:rPr lang="pt-BR" sz="4500" b="1" dirty="0"/>
              <a:t>1.4 Leitura Extensiva e intensiva:</a:t>
            </a:r>
            <a:endParaRPr lang="en-US" dirty="0"/>
          </a:p>
        </p:txBody>
      </p:sp>
    </p:spTree>
    <p:extLst>
      <p:ext uri="{BB962C8B-B14F-4D97-AF65-F5344CB8AC3E}">
        <p14:creationId xmlns:p14="http://schemas.microsoft.com/office/powerpoint/2010/main" val="995570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712" y="22034"/>
            <a:ext cx="7164288" cy="722628"/>
          </a:xfrm>
        </p:spPr>
        <p:txBody>
          <a:bodyPr>
            <a:normAutofit fontScale="90000"/>
          </a:bodyPr>
          <a:lstStyle/>
          <a:p>
            <a:r>
              <a:rPr lang="pt-BR" sz="4500" b="1" dirty="0"/>
              <a:t>1.1 Conceituação de Leitura:</a:t>
            </a:r>
          </a:p>
        </p:txBody>
      </p:sp>
      <p:sp>
        <p:nvSpPr>
          <p:cNvPr id="12" name="Retângulo 11"/>
          <p:cNvSpPr/>
          <p:nvPr/>
        </p:nvSpPr>
        <p:spPr>
          <a:xfrm>
            <a:off x="2013342" y="744949"/>
            <a:ext cx="6697693" cy="4941528"/>
          </a:xfrm>
          <a:prstGeom prst="rect">
            <a:avLst/>
          </a:prstGeom>
        </p:spPr>
        <p:txBody>
          <a:bodyPr wrap="square" anchor="t">
            <a:spAutoFit/>
          </a:bodyPr>
          <a:lstStyle/>
          <a:p>
            <a:pPr algn="just"/>
            <a:r>
              <a:rPr lang="pt-BR" sz="2200" dirty="0"/>
              <a:t>A leitura é basicamente um processo de representação. Como esse processo envolve o sentido da visão, ler é, na sua essência, olhar para uma coisa e ver outra. A leitura não se dá por acesso direto à realidade, mas por intermediação de outros elementos da realidade. Nessa triangulação da leitura o elemento intermediário funciona como um espelho; mostra um segmento do mundo que normalmente nada tem a ver com sua própria consistência física. Ler é, portanto, reconhecer o mundo através de espelhos. Como esses espelhos oferecem imagens fragmentadas do mundo, a verdadeira leitura só é possível quando se tem um conhecimento prévio desse mundo. (Wilson J. </a:t>
            </a:r>
            <a:r>
              <a:rPr lang="pt-BR" sz="2200" dirty="0" err="1"/>
              <a:t>Leffa</a:t>
            </a:r>
            <a:r>
              <a:rPr lang="pt-BR" sz="2200" dirty="0"/>
              <a:t>)</a:t>
            </a:r>
          </a:p>
          <a:p>
            <a:pPr algn="just"/>
            <a:endParaRPr lang="pt-BR" sz="2200" dirty="0"/>
          </a:p>
        </p:txBody>
      </p:sp>
    </p:spTree>
    <p:extLst>
      <p:ext uri="{BB962C8B-B14F-4D97-AF65-F5344CB8AC3E}">
        <p14:creationId xmlns:p14="http://schemas.microsoft.com/office/powerpoint/2010/main" val="210311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9712" y="22034"/>
            <a:ext cx="7164288" cy="722628"/>
          </a:xfrm>
        </p:spPr>
        <p:txBody>
          <a:bodyPr>
            <a:normAutofit fontScale="90000"/>
          </a:bodyPr>
          <a:lstStyle/>
          <a:p>
            <a:r>
              <a:rPr lang="pt-BR" sz="4500" b="1" dirty="0"/>
              <a:t>1.2 Ler em outra língua:</a:t>
            </a:r>
          </a:p>
        </p:txBody>
      </p:sp>
      <p:sp>
        <p:nvSpPr>
          <p:cNvPr id="12" name="Retângulo 11"/>
          <p:cNvSpPr/>
          <p:nvPr/>
        </p:nvSpPr>
        <p:spPr>
          <a:xfrm>
            <a:off x="1867428" y="1012459"/>
            <a:ext cx="7074640" cy="4524315"/>
          </a:xfrm>
          <a:prstGeom prst="rect">
            <a:avLst/>
          </a:prstGeom>
        </p:spPr>
        <p:txBody>
          <a:bodyPr wrap="square">
            <a:spAutoFit/>
          </a:bodyPr>
          <a:lstStyle/>
          <a:p>
            <a:pPr algn="just"/>
            <a:r>
              <a:rPr lang="pt-BR" sz="2400" dirty="0"/>
              <a:t>O conhecimento de uma língua estrangeira possibilita o acesso a diferentes tipos de informação as quais não vêm dissociadas daquilo que já conhecemos sobre a realidade. Ao ler um texto em língua estrangeira (LE) o leitor utiliza vários tipos de conhecimento previamente formados para compreendê-lo (KLEIMAN, 2002; SOLÉ, 1998). Pode-se dizer que, para interpretar efetivamente um texto, o aprendiz deve confrontar a sua realidade e cultura com o que percebe nos significados gerados a partir do texto em LE. </a:t>
            </a:r>
          </a:p>
          <a:p>
            <a:pPr algn="just"/>
            <a:endParaRPr lang="pt-BR" sz="2400" dirty="0"/>
          </a:p>
          <a:p>
            <a:pPr algn="r"/>
            <a:r>
              <a:rPr lang="pt-BR" sz="2400" dirty="0" err="1"/>
              <a:t>Lucielen</a:t>
            </a:r>
            <a:r>
              <a:rPr lang="pt-BR" sz="2400" dirty="0"/>
              <a:t> PORFIRIO (2014)</a:t>
            </a:r>
          </a:p>
        </p:txBody>
      </p:sp>
    </p:spTree>
    <p:extLst>
      <p:ext uri="{BB962C8B-B14F-4D97-AF65-F5344CB8AC3E}">
        <p14:creationId xmlns:p14="http://schemas.microsoft.com/office/powerpoint/2010/main" val="2214303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846906" y="893713"/>
            <a:ext cx="6965204" cy="4154984"/>
          </a:xfrm>
          <a:prstGeom prst="rect">
            <a:avLst/>
          </a:prstGeom>
        </p:spPr>
        <p:txBody>
          <a:bodyPr wrap="square">
            <a:spAutoFit/>
          </a:bodyPr>
          <a:lstStyle/>
          <a:p>
            <a:pPr algn="just"/>
            <a:r>
              <a:rPr lang="pt-BR" sz="2400" dirty="0"/>
              <a:t>Realizar uma atividade de leitura em língua estrangeira (LE) vai muito além de compreender o código linguístico da língua ali apresentada. Entender um texto significa, a partir do código, identificar e produzir sentidos, perceber e formular as ideias ali expostas. Assim, para que os sentidos sejam construídos pelo leitor, há uma interação entre o que está linguisticamente exposto no texto com o que ele já conhece de leituras anteriores, de sua vivência de mundo (FREIRE, 1983) e de sua cultura.</a:t>
            </a:r>
          </a:p>
          <a:p>
            <a:pPr algn="r"/>
            <a:r>
              <a:rPr lang="pt-BR" sz="2400" dirty="0" err="1"/>
              <a:t>Lucielen</a:t>
            </a:r>
            <a:r>
              <a:rPr lang="pt-BR" sz="2400" dirty="0"/>
              <a:t> PORFIRIO (2014)</a:t>
            </a:r>
          </a:p>
        </p:txBody>
      </p:sp>
      <p:sp>
        <p:nvSpPr>
          <p:cNvPr id="4" name="Título 1">
            <a:extLst>
              <a:ext uri="{FF2B5EF4-FFF2-40B4-BE49-F238E27FC236}">
                <a16:creationId xmlns:a16="http://schemas.microsoft.com/office/drawing/2014/main" xmlns="" id="{40979F1C-9D27-40A6-968D-985B38462E74}"/>
              </a:ext>
            </a:extLst>
          </p:cNvPr>
          <p:cNvSpPr txBox="1">
            <a:spLocks/>
          </p:cNvSpPr>
          <p:nvPr/>
        </p:nvSpPr>
        <p:spPr>
          <a:xfrm>
            <a:off x="1979712" y="22034"/>
            <a:ext cx="7164288" cy="722628"/>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1.2 Ler em outra língua:</a:t>
            </a:r>
          </a:p>
        </p:txBody>
      </p:sp>
    </p:spTree>
    <p:extLst>
      <p:ext uri="{BB962C8B-B14F-4D97-AF65-F5344CB8AC3E}">
        <p14:creationId xmlns:p14="http://schemas.microsoft.com/office/powerpoint/2010/main" val="277333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1947964" y="610411"/>
            <a:ext cx="6901774" cy="452431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orbel"/>
              </a:rPr>
              <a:t>4 Reasons Why it is Great to Read and Speak English</a:t>
            </a:r>
          </a:p>
          <a:p>
            <a:endParaRPr lang="en-US" sz="2400" b="1" dirty="0">
              <a:latin typeface="Corbel"/>
            </a:endParaRPr>
          </a:p>
          <a:p>
            <a:r>
              <a:rPr lang="en-US" sz="2400" dirty="0">
                <a:solidFill>
                  <a:srgbClr val="333333"/>
                </a:solidFill>
                <a:latin typeface="Corbel"/>
              </a:rPr>
              <a:t>Of all the languages to learn, there are many great reasons to be able to proficiently speak and read English. As a result, it is not surprising that so many people choose to </a:t>
            </a:r>
            <a:r>
              <a:rPr lang="en-US" sz="2400" dirty="0">
                <a:solidFill>
                  <a:srgbClr val="222222"/>
                </a:solidFill>
                <a:latin typeface="Corbel"/>
                <a:hlinkClick r:id="rId2"/>
              </a:rPr>
              <a:t>learn English</a:t>
            </a:r>
            <a:r>
              <a:rPr lang="en-US" sz="2400" dirty="0">
                <a:solidFill>
                  <a:srgbClr val="333333"/>
                </a:solidFill>
                <a:latin typeface="Corbel"/>
              </a:rPr>
              <a:t> and use their knowledge of the English language to </a:t>
            </a:r>
            <a:r>
              <a:rPr lang="en-US" sz="2400" b="1" dirty="0">
                <a:solidFill>
                  <a:srgbClr val="FF0000"/>
                </a:solidFill>
                <a:latin typeface="Corbel"/>
              </a:rPr>
              <a:t>advance their career and personal experiences.</a:t>
            </a:r>
          </a:p>
          <a:p>
            <a:endParaRPr lang="en-US" sz="2400" b="1" dirty="0">
              <a:solidFill>
                <a:srgbClr val="FF0000"/>
              </a:solidFill>
              <a:latin typeface="Corbel"/>
            </a:endParaRPr>
          </a:p>
          <a:p>
            <a:r>
              <a:rPr lang="en-US" sz="2400" dirty="0">
                <a:solidFill>
                  <a:srgbClr val="333333"/>
                </a:solidFill>
                <a:latin typeface="Corbel"/>
              </a:rPr>
              <a:t>Here we take a look at four of the very </a:t>
            </a:r>
            <a:r>
              <a:rPr lang="en-US" sz="2400" b="1" dirty="0">
                <a:solidFill>
                  <a:srgbClr val="FF0000"/>
                </a:solidFill>
                <a:latin typeface="Corbel"/>
              </a:rPr>
              <a:t>best </a:t>
            </a:r>
            <a:r>
              <a:rPr lang="en-US" sz="2400" dirty="0">
                <a:solidFill>
                  <a:srgbClr val="333333"/>
                </a:solidFill>
                <a:latin typeface="Corbel"/>
              </a:rPr>
              <a:t>reasons to speak and read English:</a:t>
            </a:r>
          </a:p>
        </p:txBody>
      </p:sp>
      <p:sp>
        <p:nvSpPr>
          <p:cNvPr id="3" name="Título 1">
            <a:extLst>
              <a:ext uri="{FF2B5EF4-FFF2-40B4-BE49-F238E27FC236}">
                <a16:creationId xmlns:a16="http://schemas.microsoft.com/office/drawing/2014/main" xmlns="" id="{41913BB5-66A6-4FBF-B954-A85BC119CD64}"/>
              </a:ext>
            </a:extLst>
          </p:cNvPr>
          <p:cNvSpPr txBox="1">
            <a:spLocks/>
          </p:cNvSpPr>
          <p:nvPr/>
        </p:nvSpPr>
        <p:spPr>
          <a:xfrm>
            <a:off x="1979712" y="22034"/>
            <a:ext cx="7164288" cy="722628"/>
          </a:xfrm>
          <a:prstGeom prst="rect">
            <a:avLst/>
          </a:prstGeom>
          <a:effectLst/>
        </p:spPr>
        <p:txBody>
          <a:bodyPr vert="horz" lIns="91440" tIns="45720" rIns="91440" bIns="45720" rtlCol="0" anchor="b">
            <a:normAutofit fontScale="97500" lnSpcReduction="10000"/>
          </a:bodyPr>
          <a:lstStyle>
            <a:lvl1pPr algn="r" defTabSz="457200" rtl="0" eaLnBrk="1" latinLnBrk="0" hangingPunct="1">
              <a:spcBef>
                <a:spcPct val="0"/>
              </a:spcBef>
              <a:buNone/>
              <a:defRPr sz="5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4500" b="1" dirty="0"/>
              <a:t>1.2 Ler em outra língua:</a:t>
            </a:r>
          </a:p>
        </p:txBody>
      </p:sp>
    </p:spTree>
    <p:extLst>
      <p:ext uri="{BB962C8B-B14F-4D97-AF65-F5344CB8AC3E}">
        <p14:creationId xmlns:p14="http://schemas.microsoft.com/office/powerpoint/2010/main" val="164397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2069560" y="209145"/>
            <a:ext cx="6901774" cy="52629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1:  English is the language of the international business community</a:t>
            </a:r>
            <a:endParaRPr lang="en-US" sz="2400">
              <a:latin typeface="Corbel"/>
            </a:endParaRPr>
          </a:p>
          <a:p>
            <a:endParaRPr lang="en-US" sz="2400" b="1" dirty="0">
              <a:solidFill>
                <a:srgbClr val="333333"/>
              </a:solidFill>
              <a:latin typeface="Corbel"/>
            </a:endParaRPr>
          </a:p>
          <a:p>
            <a:r>
              <a:rPr lang="en-US" sz="2400" dirty="0">
                <a:solidFill>
                  <a:srgbClr val="333333"/>
                </a:solidFill>
                <a:latin typeface="Corbel"/>
              </a:rPr>
              <a:t>Although international business by nature spans many countries and cultures, </a:t>
            </a:r>
            <a:r>
              <a:rPr lang="en-US" sz="2400" b="1" dirty="0">
                <a:solidFill>
                  <a:srgbClr val="FF0000"/>
                </a:solidFill>
                <a:latin typeface="Corbel"/>
              </a:rPr>
              <a:t>English is the dominant</a:t>
            </a:r>
            <a:r>
              <a:rPr lang="en-US" sz="2400" dirty="0">
                <a:solidFill>
                  <a:srgbClr val="333333"/>
                </a:solidFill>
                <a:latin typeface="Corbel"/>
              </a:rPr>
              <a:t> language of the </a:t>
            </a:r>
            <a:r>
              <a:rPr lang="en-US" sz="2400" b="1" dirty="0">
                <a:solidFill>
                  <a:srgbClr val="FF0000"/>
                </a:solidFill>
                <a:latin typeface="Corbel"/>
              </a:rPr>
              <a:t>international business</a:t>
            </a:r>
            <a:r>
              <a:rPr lang="en-US" sz="2400" dirty="0">
                <a:solidFill>
                  <a:srgbClr val="333333"/>
                </a:solidFill>
                <a:latin typeface="Corbel"/>
              </a:rPr>
              <a:t> community. Overwhelmingly, English is the linguistic currency and foundation through which business exchanges and communications take place.</a:t>
            </a:r>
          </a:p>
          <a:p>
            <a:endParaRPr lang="en-US" sz="2400">
              <a:solidFill>
                <a:srgbClr val="333333"/>
              </a:solidFill>
              <a:latin typeface="Corbel"/>
            </a:endParaRPr>
          </a:p>
          <a:p>
            <a:r>
              <a:rPr lang="en-US" sz="2400" dirty="0">
                <a:solidFill>
                  <a:srgbClr val="333333"/>
                </a:solidFill>
                <a:latin typeface="Corbel"/>
              </a:rPr>
              <a:t>With this in mind, it comes as no surprise that many people who aspire to improve and enhance the way that they do business </a:t>
            </a:r>
            <a:r>
              <a:rPr lang="en-US" sz="2400" dirty="0" err="1">
                <a:solidFill>
                  <a:srgbClr val="333333"/>
                </a:solidFill>
                <a:latin typeface="Corbel"/>
              </a:rPr>
              <a:t>recognise</a:t>
            </a:r>
            <a:r>
              <a:rPr lang="en-US" sz="2400" dirty="0">
                <a:solidFill>
                  <a:srgbClr val="333333"/>
                </a:solidFill>
                <a:latin typeface="Corbel"/>
              </a:rPr>
              <a:t> the importance of education through a quality </a:t>
            </a:r>
            <a:r>
              <a:rPr lang="en-US" sz="2400" dirty="0">
                <a:solidFill>
                  <a:srgbClr val="222222"/>
                </a:solidFill>
                <a:latin typeface="Corbel"/>
                <a:hlinkClick r:id="rId2"/>
              </a:rPr>
              <a:t>English course</a:t>
            </a:r>
            <a:r>
              <a:rPr lang="en-US" sz="2400" dirty="0">
                <a:solidFill>
                  <a:srgbClr val="333333"/>
                </a:solidFill>
                <a:latin typeface="Corbel"/>
              </a:rPr>
              <a:t>.</a:t>
            </a:r>
          </a:p>
        </p:txBody>
      </p:sp>
    </p:spTree>
    <p:extLst>
      <p:ext uri="{BB962C8B-B14F-4D97-AF65-F5344CB8AC3E}">
        <p14:creationId xmlns:p14="http://schemas.microsoft.com/office/powerpoint/2010/main" val="135334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1814209" y="440176"/>
            <a:ext cx="7072008" cy="52629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2:  Increase and expand your employment opportunities</a:t>
            </a:r>
            <a:endParaRPr lang="en-US" sz="2400" dirty="0">
              <a:latin typeface="Corbel"/>
            </a:endParaRPr>
          </a:p>
          <a:p>
            <a:endParaRPr lang="en-US" sz="2400" b="1" dirty="0">
              <a:solidFill>
                <a:srgbClr val="333333"/>
              </a:solidFill>
              <a:latin typeface="Corbel"/>
            </a:endParaRPr>
          </a:p>
          <a:p>
            <a:r>
              <a:rPr lang="en-US" sz="2400" dirty="0">
                <a:solidFill>
                  <a:srgbClr val="333333"/>
                </a:solidFill>
                <a:latin typeface="Corbel"/>
              </a:rPr>
              <a:t>One of the foremost reasons that people choose to study English is to enhance their </a:t>
            </a:r>
            <a:r>
              <a:rPr lang="en-US" sz="2400" b="1" dirty="0">
                <a:solidFill>
                  <a:srgbClr val="FF0000"/>
                </a:solidFill>
                <a:latin typeface="Corbel"/>
              </a:rPr>
              <a:t>career opportunities</a:t>
            </a:r>
            <a:r>
              <a:rPr lang="en-US" sz="2400" dirty="0">
                <a:solidFill>
                  <a:srgbClr val="333333"/>
                </a:solidFill>
                <a:latin typeface="Corbel"/>
              </a:rPr>
              <a:t>. There is no escaping the fact that candidates that can </a:t>
            </a:r>
            <a:r>
              <a:rPr lang="en-US" sz="2400" b="1" dirty="0">
                <a:solidFill>
                  <a:srgbClr val="FF0000"/>
                </a:solidFill>
                <a:latin typeface="Corbel"/>
              </a:rPr>
              <a:t>speak, read and communicate</a:t>
            </a:r>
            <a:r>
              <a:rPr lang="en-US" sz="2400" dirty="0">
                <a:solidFill>
                  <a:srgbClr val="333333"/>
                </a:solidFill>
                <a:latin typeface="Corbel"/>
              </a:rPr>
              <a:t> in multiple languages are highly sought after and most desirable in a range of employment situations.</a:t>
            </a:r>
          </a:p>
          <a:p>
            <a:endParaRPr lang="en-US" sz="2400" dirty="0">
              <a:solidFill>
                <a:srgbClr val="333333"/>
              </a:solidFill>
              <a:latin typeface="Corbel"/>
            </a:endParaRPr>
          </a:p>
          <a:p>
            <a:r>
              <a:rPr lang="en-US" sz="2400" dirty="0">
                <a:solidFill>
                  <a:srgbClr val="333333"/>
                </a:solidFill>
                <a:latin typeface="Corbel"/>
              </a:rPr>
              <a:t>Some people are surprised to find that it is not only in travel, international business and translation that bilingual or multilingual speakers are so heavily in demand. </a:t>
            </a:r>
          </a:p>
        </p:txBody>
      </p:sp>
    </p:spTree>
    <p:extLst>
      <p:ext uri="{BB962C8B-B14F-4D97-AF65-F5344CB8AC3E}">
        <p14:creationId xmlns:p14="http://schemas.microsoft.com/office/powerpoint/2010/main" val="1135405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1947964" y="148347"/>
            <a:ext cx="6901774" cy="637097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2:  Increase and expand your employment opportunities</a:t>
            </a:r>
            <a:endParaRPr lang="en-US" sz="2400" dirty="0">
              <a:latin typeface="Corbel"/>
            </a:endParaRPr>
          </a:p>
          <a:p>
            <a:endParaRPr lang="en-US" sz="2400" dirty="0">
              <a:solidFill>
                <a:srgbClr val="333333"/>
              </a:solidFill>
              <a:latin typeface="Corbel"/>
            </a:endParaRPr>
          </a:p>
          <a:p>
            <a:r>
              <a:rPr lang="en-US" sz="2400" dirty="0">
                <a:solidFill>
                  <a:srgbClr val="333333"/>
                </a:solidFill>
                <a:latin typeface="Corbel"/>
              </a:rPr>
              <a:t>Today, </a:t>
            </a:r>
            <a:r>
              <a:rPr lang="en-US" sz="2400" dirty="0" err="1">
                <a:solidFill>
                  <a:srgbClr val="333333"/>
                </a:solidFill>
                <a:latin typeface="Corbel"/>
              </a:rPr>
              <a:t>organisations</a:t>
            </a:r>
            <a:r>
              <a:rPr lang="en-US" sz="2400" dirty="0">
                <a:solidFill>
                  <a:srgbClr val="333333"/>
                </a:solidFill>
                <a:latin typeface="Corbel"/>
              </a:rPr>
              <a:t> of many different natures and purposes desire staff that can read and speak at least two languages.</a:t>
            </a:r>
            <a:endParaRPr lang="en-US" sz="2400">
              <a:latin typeface="Corbel"/>
            </a:endParaRPr>
          </a:p>
          <a:p>
            <a:endParaRPr lang="en-US" sz="2400" dirty="0">
              <a:solidFill>
                <a:srgbClr val="333333"/>
              </a:solidFill>
              <a:latin typeface="Corbel"/>
            </a:endParaRPr>
          </a:p>
          <a:p>
            <a:r>
              <a:rPr lang="en-US" sz="2400" dirty="0">
                <a:solidFill>
                  <a:srgbClr val="333333"/>
                </a:solidFill>
                <a:latin typeface="Corbel"/>
              </a:rPr>
              <a:t>In fact, the ability to speak and read at least one language, other than your native language, is </a:t>
            </a:r>
            <a:r>
              <a:rPr lang="en-US" sz="2400" dirty="0" err="1">
                <a:solidFill>
                  <a:srgbClr val="333333"/>
                </a:solidFill>
                <a:latin typeface="Corbel"/>
              </a:rPr>
              <a:t>recognised</a:t>
            </a:r>
            <a:r>
              <a:rPr lang="en-US" sz="2400" dirty="0">
                <a:solidFill>
                  <a:srgbClr val="333333"/>
                </a:solidFill>
                <a:latin typeface="Corbel"/>
              </a:rPr>
              <a:t> by recruiters as the factor that often gives a candidate that may be similarly matched to others, the edge in securing professional positions. If learning English can give a person such </a:t>
            </a:r>
            <a:r>
              <a:rPr lang="en-US" sz="2400" b="1" dirty="0">
                <a:solidFill>
                  <a:srgbClr val="FF0000"/>
                </a:solidFill>
                <a:latin typeface="Corbel"/>
              </a:rPr>
              <a:t>a distinct career advantage</a:t>
            </a:r>
            <a:r>
              <a:rPr lang="en-US" sz="2400" dirty="0">
                <a:solidFill>
                  <a:srgbClr val="333333"/>
                </a:solidFill>
                <a:latin typeface="Corbel"/>
              </a:rPr>
              <a:t>, it is all the more apparent that proficiency with the English language can deliver a range of desirable </a:t>
            </a:r>
            <a:r>
              <a:rPr lang="en-US" sz="2400" b="1" dirty="0">
                <a:solidFill>
                  <a:srgbClr val="FF0000"/>
                </a:solidFill>
                <a:latin typeface="Corbel"/>
              </a:rPr>
              <a:t>professional benefits</a:t>
            </a:r>
            <a:r>
              <a:rPr lang="en-US" sz="2400" dirty="0">
                <a:solidFill>
                  <a:srgbClr val="333333"/>
                </a:solidFill>
                <a:latin typeface="Corbel"/>
              </a:rPr>
              <a:t>.</a:t>
            </a:r>
          </a:p>
          <a:p>
            <a:endParaRPr lang="en-US" sz="2400" dirty="0">
              <a:solidFill>
                <a:srgbClr val="333333"/>
              </a:solidFill>
              <a:latin typeface="Corbel"/>
            </a:endParaRPr>
          </a:p>
        </p:txBody>
      </p:sp>
    </p:spTree>
    <p:extLst>
      <p:ext uri="{BB962C8B-B14F-4D97-AF65-F5344CB8AC3E}">
        <p14:creationId xmlns:p14="http://schemas.microsoft.com/office/powerpoint/2010/main" val="3252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907704" y="548680"/>
            <a:ext cx="6984776" cy="400110"/>
          </a:xfrm>
          <a:prstGeom prst="rect">
            <a:avLst/>
          </a:prstGeom>
        </p:spPr>
        <p:txBody>
          <a:bodyPr wrap="square" anchor="t">
            <a:spAutoFit/>
          </a:bodyPr>
          <a:lstStyle/>
          <a:p>
            <a:pPr marL="457200" indent="-457200" algn="just" fontAlgn="base">
              <a:buFont typeface="+mj-lt"/>
              <a:buAutoNum type="arabicPeriod"/>
            </a:pPr>
            <a:endParaRPr lang="pt-BR" sz="2000" dirty="0"/>
          </a:p>
        </p:txBody>
      </p:sp>
      <p:sp>
        <p:nvSpPr>
          <p:cNvPr id="5" name="Título 1"/>
          <p:cNvSpPr>
            <a:spLocks noGrp="1"/>
          </p:cNvSpPr>
          <p:nvPr>
            <p:ph type="ctrTitle"/>
          </p:nvPr>
        </p:nvSpPr>
        <p:spPr>
          <a:xfrm rot="17017729">
            <a:off x="-513995" y="685806"/>
            <a:ext cx="1979712" cy="722628"/>
          </a:xfrm>
        </p:spPr>
        <p:txBody>
          <a:bodyPr>
            <a:normAutofit fontScale="90000"/>
          </a:bodyPr>
          <a:lstStyle/>
          <a:p>
            <a:r>
              <a:rPr lang="pt-BR" sz="4500" b="1" dirty="0"/>
              <a:t>Razões:</a:t>
            </a:r>
          </a:p>
        </p:txBody>
      </p:sp>
      <p:sp>
        <p:nvSpPr>
          <p:cNvPr id="2" name="TextBox 1">
            <a:extLst>
              <a:ext uri="{FF2B5EF4-FFF2-40B4-BE49-F238E27FC236}">
                <a16:creationId xmlns:a16="http://schemas.microsoft.com/office/drawing/2014/main" xmlns="" id="{E155C415-BB18-4289-95A3-11407FD6018F}"/>
              </a:ext>
            </a:extLst>
          </p:cNvPr>
          <p:cNvSpPr txBox="1"/>
          <p:nvPr/>
        </p:nvSpPr>
        <p:spPr>
          <a:xfrm>
            <a:off x="1947964" y="513134"/>
            <a:ext cx="6901774" cy="563231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solidFill>
                  <a:srgbClr val="333333"/>
                </a:solidFill>
                <a:latin typeface="Corbel"/>
              </a:rPr>
              <a:t>3:  Travel</a:t>
            </a:r>
            <a:endParaRPr lang="en-US" sz="2400">
              <a:latin typeface="Corbel"/>
            </a:endParaRPr>
          </a:p>
          <a:p>
            <a:endParaRPr lang="en-US" sz="2400" b="1" dirty="0">
              <a:solidFill>
                <a:srgbClr val="333333"/>
              </a:solidFill>
              <a:latin typeface="Corbel"/>
            </a:endParaRPr>
          </a:p>
          <a:p>
            <a:r>
              <a:rPr lang="en-US" sz="2400" dirty="0">
                <a:solidFill>
                  <a:srgbClr val="333333"/>
                </a:solidFill>
                <a:latin typeface="Corbel"/>
              </a:rPr>
              <a:t>Not only is English the language of the international business community, it is commonly understood to be the language most common to </a:t>
            </a:r>
            <a:r>
              <a:rPr lang="en-US" sz="2400" b="1" dirty="0" err="1">
                <a:solidFill>
                  <a:srgbClr val="FF0000"/>
                </a:solidFill>
                <a:latin typeface="Corbel"/>
              </a:rPr>
              <a:t>travellers</a:t>
            </a:r>
            <a:r>
              <a:rPr lang="en-US" sz="2400" dirty="0">
                <a:solidFill>
                  <a:srgbClr val="333333"/>
                </a:solidFill>
                <a:latin typeface="Corbel"/>
              </a:rPr>
              <a:t>.</a:t>
            </a:r>
          </a:p>
          <a:p>
            <a:endParaRPr lang="en-US" sz="2400" dirty="0">
              <a:solidFill>
                <a:srgbClr val="333333"/>
              </a:solidFill>
              <a:latin typeface="Corbel"/>
            </a:endParaRPr>
          </a:p>
          <a:p>
            <a:r>
              <a:rPr lang="en-US" sz="2400" dirty="0">
                <a:solidFill>
                  <a:srgbClr val="333333"/>
                </a:solidFill>
                <a:latin typeface="Corbel"/>
              </a:rPr>
              <a:t>Although people from all corners of the globe travel, it is very often the case that the English language is the </a:t>
            </a:r>
            <a:r>
              <a:rPr lang="en-US" sz="2400" b="1" dirty="0">
                <a:solidFill>
                  <a:srgbClr val="FF0000"/>
                </a:solidFill>
                <a:latin typeface="Corbel"/>
              </a:rPr>
              <a:t>common linguistic denominator</a:t>
            </a:r>
            <a:r>
              <a:rPr lang="en-US" sz="2400" dirty="0">
                <a:solidFill>
                  <a:srgbClr val="333333"/>
                </a:solidFill>
                <a:latin typeface="Corbel"/>
              </a:rPr>
              <a:t>. When English is the basis of communication, undertaking an English course clearly offers a </a:t>
            </a:r>
            <a:r>
              <a:rPr lang="en-US" sz="2400" b="1" dirty="0">
                <a:solidFill>
                  <a:srgbClr val="FF0000"/>
                </a:solidFill>
                <a:latin typeface="Corbel"/>
              </a:rPr>
              <a:t>personal advantage</a:t>
            </a:r>
            <a:r>
              <a:rPr lang="en-US" sz="2400" dirty="0">
                <a:solidFill>
                  <a:srgbClr val="333333"/>
                </a:solidFill>
                <a:latin typeface="Corbel"/>
              </a:rPr>
              <a:t> in that more opportunities and a broader range of enriching experiences are available to those who travel and can read and speak English.</a:t>
            </a:r>
          </a:p>
          <a:p>
            <a:endParaRPr lang="en-US" sz="2400" dirty="0">
              <a:solidFill>
                <a:srgbClr val="333333"/>
              </a:solidFill>
              <a:latin typeface="Corbel"/>
            </a:endParaRPr>
          </a:p>
        </p:txBody>
      </p:sp>
    </p:spTree>
    <p:extLst>
      <p:ext uri="{BB962C8B-B14F-4D97-AF65-F5344CB8AC3E}">
        <p14:creationId xmlns:p14="http://schemas.microsoft.com/office/powerpoint/2010/main" val="2773157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e">
  <a:themeElements>
    <a:clrScheme name="Paralaxe">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1693</TotalTime>
  <Words>526</Words>
  <Application>Microsoft Office PowerPoint</Application>
  <PresentationFormat>Apresentação na tela (4:3)</PresentationFormat>
  <Paragraphs>82</Paragraphs>
  <Slides>16</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16</vt:i4>
      </vt:variant>
    </vt:vector>
  </HeadingPairs>
  <TitlesOfParts>
    <vt:vector size="19" baseType="lpstr">
      <vt:lpstr>Arial</vt:lpstr>
      <vt:lpstr>Corbel</vt:lpstr>
      <vt:lpstr>Paralaxe</vt:lpstr>
      <vt:lpstr>English Class – Aula 02</vt:lpstr>
      <vt:lpstr>1.1 Conceituação de Leitura:</vt:lpstr>
      <vt:lpstr>1.2 Ler em outra língua:</vt:lpstr>
      <vt:lpstr>Apresentação do PowerPoint</vt:lpstr>
      <vt:lpstr>Razões:</vt:lpstr>
      <vt:lpstr>Razões:</vt:lpstr>
      <vt:lpstr>Razões:</vt:lpstr>
      <vt:lpstr>Razões:</vt:lpstr>
      <vt:lpstr>Razões:</vt:lpstr>
      <vt:lpstr>Razões:</vt:lpstr>
      <vt:lpstr>Razões:</vt:lpstr>
      <vt:lpstr>Apresentação do PowerPoint</vt:lpstr>
      <vt:lpstr>Apresentação do PowerPoint</vt:lpstr>
      <vt:lpstr>Apresentação do PowerPoint</vt:lpstr>
      <vt:lpstr>Apresentação do PowerPoint</vt:lpstr>
      <vt:lpstr>1.4 Leitura Extensiva e intensiva: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INTRODUÇÃO AO INGLÊS BÁSICO 1</dc:title>
  <dc:creator>Cristiane</dc:creator>
  <cp:lastModifiedBy>Cristiane de Brito Cruz</cp:lastModifiedBy>
  <cp:revision>350</cp:revision>
  <dcterms:created xsi:type="dcterms:W3CDTF">2014-02-09T15:38:27Z</dcterms:created>
  <dcterms:modified xsi:type="dcterms:W3CDTF">2019-03-27T13:27:44Z</dcterms:modified>
</cp:coreProperties>
</file>