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93" r:id="rId6"/>
    <p:sldId id="259" r:id="rId7"/>
    <p:sldId id="271" r:id="rId8"/>
    <p:sldId id="272" r:id="rId9"/>
    <p:sldId id="26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  <p:sldId id="282" r:id="rId21"/>
    <p:sldId id="291" r:id="rId22"/>
    <p:sldId id="29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9" r:id="rId31"/>
    <p:sldId id="29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51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33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95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37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4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02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88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41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1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7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9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5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1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4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23C4-316F-499C-BB00-9EAACFFE973D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A4192F-C9F6-457F-9D5B-40B776836F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06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SEMINÁRIOS DE LÍNGUA INGLESA 2019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PROFª</a:t>
            </a:r>
            <a:r>
              <a:rPr lang="pt-BR" dirty="0" smtClean="0"/>
              <a:t> CRISTIANE DE BRITO CRUZ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63" y="1441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116" y="1028700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PALAVRAS-CHAVE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REFERENTES </a:t>
            </a:r>
            <a:r>
              <a:rPr lang="pt-BR" sz="2500" b="1" dirty="0" smtClean="0"/>
              <a:t>TEXTUAIS</a:t>
            </a:r>
            <a:endParaRPr lang="pt-BR" sz="25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116" y="1028700"/>
            <a:ext cx="8612139" cy="409401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SCANNING – </a:t>
            </a:r>
            <a:r>
              <a:rPr lang="pt-BR" sz="2500" b="1" dirty="0"/>
              <a:t>RETIRAR ALGUMA INFORMAÇÃO DO </a:t>
            </a:r>
            <a:r>
              <a:rPr lang="pt-BR" sz="2500" b="1" dirty="0" smtClean="0"/>
              <a:t>TEXTO</a:t>
            </a:r>
          </a:p>
          <a:p>
            <a:r>
              <a:rPr lang="pt-BR" sz="2500" b="1" dirty="0" smtClean="0"/>
              <a:t>1) ENCONTRE A EXPRESSÃO “COLHIDA FRESCA”</a:t>
            </a:r>
          </a:p>
          <a:p>
            <a:r>
              <a:rPr lang="pt-BR" sz="2500" b="1" dirty="0" smtClean="0"/>
              <a:t>2) RELACIONE:</a:t>
            </a:r>
          </a:p>
          <a:p>
            <a:r>
              <a:rPr lang="pt-BR" sz="2500" b="1" dirty="0" smtClean="0"/>
              <a:t>A) BITTER-TASTING               (      )  SODA CÁUSTICA</a:t>
            </a:r>
          </a:p>
          <a:p>
            <a:r>
              <a:rPr lang="pt-BR" sz="2500" b="1" dirty="0" smtClean="0"/>
              <a:t>B) SOAK                                (      </a:t>
            </a:r>
            <a:r>
              <a:rPr lang="pt-BR" sz="2500" b="1" dirty="0"/>
              <a:t>) </a:t>
            </a:r>
            <a:r>
              <a:rPr lang="pt-BR" sz="2500" b="1" dirty="0" smtClean="0"/>
              <a:t> MERGULHAR</a:t>
            </a:r>
          </a:p>
          <a:p>
            <a:r>
              <a:rPr lang="pt-BR" sz="2500" b="1" dirty="0" smtClean="0"/>
              <a:t>C) LIE SOLUTION                   (      </a:t>
            </a:r>
            <a:r>
              <a:rPr lang="pt-BR" sz="2500" b="1" dirty="0"/>
              <a:t>)  </a:t>
            </a:r>
            <a:r>
              <a:rPr lang="pt-BR" sz="2500" b="1" dirty="0" smtClean="0"/>
              <a:t>DIRETO DA</a:t>
            </a:r>
          </a:p>
          <a:p>
            <a:r>
              <a:rPr lang="pt-BR" sz="2500" b="1" dirty="0" smtClean="0"/>
              <a:t>D</a:t>
            </a:r>
            <a:r>
              <a:rPr lang="pt-BR" sz="2500" b="1" dirty="0"/>
              <a:t>) </a:t>
            </a:r>
            <a:r>
              <a:rPr lang="pt-BR" sz="2500" b="1" dirty="0" smtClean="0"/>
              <a:t>FRESHLY-PICKED               (      </a:t>
            </a:r>
            <a:r>
              <a:rPr lang="pt-BR" sz="2500" b="1" dirty="0"/>
              <a:t>) </a:t>
            </a:r>
            <a:r>
              <a:rPr lang="pt-BR" sz="2500" b="1" dirty="0" smtClean="0"/>
              <a:t> GOSTO AMARGO</a:t>
            </a:r>
            <a:endParaRPr lang="pt-BR" sz="2500" b="1" dirty="0" smtClean="0"/>
          </a:p>
          <a:p>
            <a:r>
              <a:rPr lang="pt-BR" sz="2500" b="1" dirty="0" smtClean="0"/>
              <a:t>E) STRAIGHT OFF                  (      </a:t>
            </a:r>
            <a:r>
              <a:rPr lang="pt-BR" sz="2500" b="1" dirty="0"/>
              <a:t>) </a:t>
            </a:r>
            <a:r>
              <a:rPr lang="pt-BR" sz="2500" b="1" dirty="0" smtClean="0"/>
              <a:t> COLHIDA FRESCA</a:t>
            </a:r>
            <a:endParaRPr lang="pt-BR" sz="25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45" y="4072804"/>
            <a:ext cx="570200" cy="5117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98" y="3100865"/>
            <a:ext cx="610683" cy="4441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021" y="2573059"/>
            <a:ext cx="528636" cy="4066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35" y="4584521"/>
            <a:ext cx="494836" cy="4673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90" y="3605460"/>
            <a:ext cx="539567" cy="4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PALAVRAS-CHAVE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REFERENTES </a:t>
            </a:r>
            <a:r>
              <a:rPr lang="pt-BR" sz="2500" b="1" dirty="0" smtClean="0"/>
              <a:t>TEXTUAIS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569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116" y="1028700"/>
            <a:ext cx="8903084" cy="409401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COGNATES/ FALSE </a:t>
            </a:r>
            <a:r>
              <a:rPr lang="pt-BR" sz="2500" b="1" dirty="0"/>
              <a:t>COGNATES/ FALSE COGNATES</a:t>
            </a:r>
          </a:p>
          <a:p>
            <a:r>
              <a:rPr lang="pt-BR" sz="2500" b="1" dirty="0">
                <a:solidFill>
                  <a:srgbClr val="FF0000"/>
                </a:solidFill>
              </a:rPr>
              <a:t>COGNATES – </a:t>
            </a:r>
            <a:r>
              <a:rPr lang="pt-BR" sz="2500" b="1" dirty="0"/>
              <a:t>MARQUE NO TEXTO PALAVRAS COGNATAS </a:t>
            </a:r>
            <a:endParaRPr lang="pt-BR" sz="2500" b="1" dirty="0" smtClean="0"/>
          </a:p>
          <a:p>
            <a:r>
              <a:rPr lang="pt-BR" sz="2500" b="1" dirty="0" smtClean="0"/>
              <a:t>FAÇA </a:t>
            </a:r>
            <a:r>
              <a:rPr lang="pt-BR" sz="2500" b="1" dirty="0"/>
              <a:t>UMA LISTA </a:t>
            </a:r>
            <a:r>
              <a:rPr lang="pt-BR" sz="2500" b="1" dirty="0" smtClean="0"/>
              <a:t>DOS FALSOS COGNATOS</a:t>
            </a:r>
            <a:endParaRPr lang="pt-BR" sz="25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t="2618" r="29911" b="8898"/>
          <a:stretch/>
        </p:blipFill>
        <p:spPr bwMode="auto">
          <a:xfrm>
            <a:off x="313652" y="883227"/>
            <a:ext cx="11448857" cy="5756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6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EXERCISE: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191557" cy="540096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Even if you love </a:t>
            </a:r>
            <a:r>
              <a:rPr lang="en-US" sz="2800" dirty="0">
                <a:solidFill>
                  <a:srgbClr val="FF0000"/>
                </a:solidFill>
              </a:rPr>
              <a:t>olives</a:t>
            </a:r>
            <a:r>
              <a:rPr lang="en-US" sz="2800" dirty="0"/>
              <a:t> out of the jar, chances are you wouldn't like them straight off the tree. When freshly-picked, they </a:t>
            </a:r>
            <a:r>
              <a:rPr lang="en-US" sz="2800" dirty="0">
                <a:solidFill>
                  <a:srgbClr val="FF0000"/>
                </a:solidFill>
              </a:rPr>
              <a:t>contain</a:t>
            </a:r>
            <a:r>
              <a:rPr lang="en-US" sz="2800" dirty="0"/>
              <a:t> bitter-tasting </a:t>
            </a:r>
            <a:r>
              <a:rPr lang="en-US" sz="2800" dirty="0">
                <a:solidFill>
                  <a:srgbClr val="FF0000"/>
                </a:solidFill>
              </a:rPr>
              <a:t>chemical</a:t>
            </a:r>
            <a:r>
              <a:rPr lang="en-US" sz="2800" dirty="0"/>
              <a:t> compounds that have to be removed via an environmentally-iffy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. According to a new study, however, there could be a greener </a:t>
            </a:r>
            <a:r>
              <a:rPr lang="en-US" sz="2800" dirty="0">
                <a:solidFill>
                  <a:srgbClr val="FF0000"/>
                </a:solidFill>
              </a:rPr>
              <a:t>alternative</a:t>
            </a:r>
            <a:r>
              <a:rPr lang="en-US" sz="2800" dirty="0" smtClean="0"/>
              <a:t>.</a:t>
            </a:r>
          </a:p>
          <a:p>
            <a:endParaRPr lang="pt-BR" sz="2800" dirty="0"/>
          </a:p>
          <a:p>
            <a:r>
              <a:rPr lang="en-US" sz="2800" dirty="0"/>
              <a:t>In </a:t>
            </a:r>
            <a:r>
              <a:rPr lang="en-US" sz="2800" dirty="0">
                <a:solidFill>
                  <a:srgbClr val="FF0000"/>
                </a:solidFill>
              </a:rPr>
              <a:t>order</a:t>
            </a:r>
            <a:r>
              <a:rPr lang="en-US" sz="2800" dirty="0"/>
              <a:t> to rid </a:t>
            </a:r>
            <a:r>
              <a:rPr lang="en-US" sz="2800" dirty="0">
                <a:solidFill>
                  <a:srgbClr val="FF0000"/>
                </a:solidFill>
              </a:rPr>
              <a:t>olives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phenolic</a:t>
            </a:r>
            <a:r>
              <a:rPr lang="en-US" sz="2800" dirty="0"/>
              <a:t> compounds such as </a:t>
            </a:r>
            <a:r>
              <a:rPr lang="en-US" sz="2800" dirty="0" err="1"/>
              <a:t>oleuropein</a:t>
            </a:r>
            <a:r>
              <a:rPr lang="en-US" sz="2800" dirty="0"/>
              <a:t> and </a:t>
            </a:r>
            <a:r>
              <a:rPr lang="en-US" sz="2800" dirty="0" err="1"/>
              <a:t>ligstroside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producers</a:t>
            </a:r>
            <a:r>
              <a:rPr lang="en-US" sz="2800" dirty="0"/>
              <a:t> typically soak the </a:t>
            </a:r>
            <a:r>
              <a:rPr lang="en-US" sz="2800" dirty="0">
                <a:solidFill>
                  <a:srgbClr val="FF0000"/>
                </a:solidFill>
              </a:rPr>
              <a:t>fruits</a:t>
            </a:r>
            <a:r>
              <a:rPr lang="en-US" sz="2800" dirty="0"/>
              <a:t> in a </a:t>
            </a:r>
            <a:r>
              <a:rPr lang="en-US" sz="2800" dirty="0">
                <a:solidFill>
                  <a:srgbClr val="FF0000"/>
                </a:solidFill>
              </a:rPr>
              <a:t>dilute</a:t>
            </a:r>
            <a:r>
              <a:rPr lang="en-US" sz="2800" dirty="0"/>
              <a:t> lye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, then wash them </a:t>
            </a:r>
            <a:r>
              <a:rPr lang="en-US" sz="2800" dirty="0">
                <a:solidFill>
                  <a:srgbClr val="FF0000"/>
                </a:solidFill>
              </a:rPr>
              <a:t>several</a:t>
            </a:r>
            <a:r>
              <a:rPr lang="en-US" sz="2800" dirty="0"/>
              <a:t> times. Not only does this use up a lot of water, but it also </a:t>
            </a:r>
            <a:r>
              <a:rPr lang="en-US" sz="2800" dirty="0">
                <a:solidFill>
                  <a:srgbClr val="FF0000"/>
                </a:solidFill>
              </a:rPr>
              <a:t>results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FF0000"/>
                </a:solidFill>
              </a:rPr>
              <a:t>toxic</a:t>
            </a:r>
            <a:r>
              <a:rPr lang="en-US" sz="2800" dirty="0"/>
              <a:t> wastewater being </a:t>
            </a:r>
            <a:r>
              <a:rPr lang="en-US" sz="2800" dirty="0">
                <a:solidFill>
                  <a:srgbClr val="FF0000"/>
                </a:solidFill>
              </a:rPr>
              <a:t>returned</a:t>
            </a:r>
            <a:r>
              <a:rPr lang="en-US" sz="2800" dirty="0"/>
              <a:t> to the environment.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29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EXERCISE: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191557" cy="540096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Even if you love </a:t>
            </a:r>
            <a:r>
              <a:rPr lang="en-US" sz="2800" dirty="0">
                <a:solidFill>
                  <a:srgbClr val="FF0000"/>
                </a:solidFill>
              </a:rPr>
              <a:t>olives</a:t>
            </a:r>
            <a:r>
              <a:rPr lang="en-US" sz="2800" dirty="0"/>
              <a:t> out of the jar, chances are you wouldn't like them straight off the tree. When freshly-picked, they </a:t>
            </a:r>
            <a:r>
              <a:rPr lang="en-US" sz="2800" dirty="0">
                <a:solidFill>
                  <a:srgbClr val="FF0000"/>
                </a:solidFill>
              </a:rPr>
              <a:t>contain</a:t>
            </a:r>
            <a:r>
              <a:rPr lang="en-US" sz="2800" dirty="0"/>
              <a:t> bitter-tasting </a:t>
            </a:r>
            <a:r>
              <a:rPr lang="en-US" sz="2800" dirty="0">
                <a:solidFill>
                  <a:srgbClr val="FF0000"/>
                </a:solidFill>
              </a:rPr>
              <a:t>chemical</a:t>
            </a:r>
            <a:r>
              <a:rPr lang="en-US" sz="2800" dirty="0"/>
              <a:t> compounds that have to be removed via an environmentally-iffy </a:t>
            </a:r>
            <a:r>
              <a:rPr lang="en-US" sz="2800" dirty="0">
                <a:solidFill>
                  <a:srgbClr val="FF0000"/>
                </a:solidFill>
              </a:rPr>
              <a:t>process</a:t>
            </a:r>
            <a:r>
              <a:rPr lang="en-US" sz="2800" dirty="0"/>
              <a:t>. According to a new study, however, there could be a greener </a:t>
            </a:r>
            <a:r>
              <a:rPr lang="en-US" sz="2800" dirty="0">
                <a:solidFill>
                  <a:srgbClr val="FF0000"/>
                </a:solidFill>
              </a:rPr>
              <a:t>alternative</a:t>
            </a:r>
            <a:r>
              <a:rPr lang="en-US" sz="2800" dirty="0" smtClean="0"/>
              <a:t>.</a:t>
            </a:r>
          </a:p>
          <a:p>
            <a:endParaRPr lang="pt-BR" sz="2800" dirty="0"/>
          </a:p>
          <a:p>
            <a:r>
              <a:rPr lang="en-US" sz="2800" dirty="0">
                <a:solidFill>
                  <a:srgbClr val="00B0F0"/>
                </a:solidFill>
              </a:rPr>
              <a:t>In order to </a:t>
            </a:r>
            <a:r>
              <a:rPr lang="en-US" sz="2800" dirty="0"/>
              <a:t>rid </a:t>
            </a:r>
            <a:r>
              <a:rPr lang="en-US" sz="2800" dirty="0">
                <a:solidFill>
                  <a:srgbClr val="FF0000"/>
                </a:solidFill>
              </a:rPr>
              <a:t>olives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phenolic</a:t>
            </a:r>
            <a:r>
              <a:rPr lang="en-US" sz="2800" dirty="0"/>
              <a:t> compounds such as </a:t>
            </a:r>
            <a:r>
              <a:rPr lang="en-US" sz="2800" dirty="0" err="1"/>
              <a:t>oleuropein</a:t>
            </a:r>
            <a:r>
              <a:rPr lang="en-US" sz="2800" dirty="0"/>
              <a:t> and </a:t>
            </a:r>
            <a:r>
              <a:rPr lang="en-US" sz="2800" dirty="0" err="1"/>
              <a:t>ligstroside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producers</a:t>
            </a:r>
            <a:r>
              <a:rPr lang="en-US" sz="2800" dirty="0"/>
              <a:t> typically soak the </a:t>
            </a:r>
            <a:r>
              <a:rPr lang="en-US" sz="2800" dirty="0">
                <a:solidFill>
                  <a:srgbClr val="FF0000"/>
                </a:solidFill>
              </a:rPr>
              <a:t>fruits</a:t>
            </a:r>
            <a:r>
              <a:rPr lang="en-US" sz="2800" dirty="0"/>
              <a:t> in a </a:t>
            </a:r>
            <a:r>
              <a:rPr lang="en-US" sz="2800" dirty="0">
                <a:solidFill>
                  <a:srgbClr val="FF0000"/>
                </a:solidFill>
              </a:rPr>
              <a:t>dilute</a:t>
            </a:r>
            <a:r>
              <a:rPr lang="en-US" sz="2800" dirty="0"/>
              <a:t> lye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, then wash them </a:t>
            </a:r>
            <a:r>
              <a:rPr lang="en-US" sz="2800" dirty="0">
                <a:solidFill>
                  <a:srgbClr val="00B0F0"/>
                </a:solidFill>
              </a:rPr>
              <a:t>several </a:t>
            </a:r>
            <a:r>
              <a:rPr lang="en-US" sz="2800" dirty="0"/>
              <a:t>times. Not only does this use up a lot of water, but it also </a:t>
            </a:r>
            <a:r>
              <a:rPr lang="en-US" sz="2800" dirty="0">
                <a:solidFill>
                  <a:srgbClr val="FF0000"/>
                </a:solidFill>
              </a:rPr>
              <a:t>results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FF0000"/>
                </a:solidFill>
              </a:rPr>
              <a:t>toxic</a:t>
            </a:r>
            <a:r>
              <a:rPr lang="en-US" sz="2800" dirty="0"/>
              <a:t> wastewater being </a:t>
            </a:r>
            <a:r>
              <a:rPr lang="en-US" sz="2800" dirty="0">
                <a:solidFill>
                  <a:srgbClr val="FF0000"/>
                </a:solidFill>
              </a:rPr>
              <a:t>returned</a:t>
            </a:r>
            <a:r>
              <a:rPr lang="en-US" sz="2800" dirty="0"/>
              <a:t> to the environment.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78" y="3476625"/>
            <a:ext cx="1724025" cy="3619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994" y="4693660"/>
            <a:ext cx="13239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PALAVRAS-CHAVE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REFERENTES </a:t>
            </a:r>
            <a:r>
              <a:rPr lang="pt-BR" sz="2500" b="1" dirty="0" smtClean="0"/>
              <a:t>TEXTUAIS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979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8116" y="1028700"/>
            <a:ext cx="8903084" cy="409401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INFERÊNCIA CONTEXTUAL – </a:t>
            </a:r>
            <a:r>
              <a:rPr lang="pt-BR" sz="2500" b="1" dirty="0" smtClean="0"/>
              <a:t>VERIFIQUE NESTA TRADUÇÃO AS PALAVRAS EM DISTAQUE E APONTE SEU SIGINIFICADO. DEPOIS CHEQUE NO DICIONÁRIO SE VOCÊ ACERTOU. </a:t>
            </a:r>
            <a:endParaRPr lang="pt-BR" sz="25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25" y="0"/>
            <a:ext cx="8996601" cy="997527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QUAL É O SIGNIFICADO CORRETO DAS PALAVRAS EM DESTAQUE?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26" y="997527"/>
            <a:ext cx="9526538" cy="58500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Even if you love olives out of the jar, chances are you wouldn't like them straight off the tree. When freshly-picked, they contain bitter-tasting chemical compounds that have to be removed via an environmentally-</a:t>
            </a:r>
            <a:r>
              <a:rPr lang="en-US" sz="2800" dirty="0">
                <a:solidFill>
                  <a:srgbClr val="00B050"/>
                </a:solidFill>
              </a:rPr>
              <a:t>iffy</a:t>
            </a:r>
            <a:r>
              <a:rPr lang="en-US" sz="2800" dirty="0">
                <a:solidFill>
                  <a:schemeClr val="tx1"/>
                </a:solidFill>
              </a:rPr>
              <a:t> process. According to a new study, however, there could be a </a:t>
            </a:r>
            <a:r>
              <a:rPr lang="en-US" sz="2800" dirty="0">
                <a:solidFill>
                  <a:srgbClr val="0070C0"/>
                </a:solidFill>
              </a:rPr>
              <a:t>greener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alternative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Mesmo se você ama azeitonas fora do frasco, as chances são que você não iria gostar delas diretamente da árvore. Quando recém-colhidas, elas contêm compostos químicos 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de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sabor amargo que precisam ser removidos por meio de um processo ambientalmente </a:t>
            </a:r>
            <a:r>
              <a:rPr lang="pt-PT" altLang="pt-BR" sz="2800" dirty="0" smtClean="0">
                <a:solidFill>
                  <a:srgbClr val="00B050"/>
                </a:solidFill>
                <a:latin typeface="inherit"/>
              </a:rPr>
              <a:t>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.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De acordo com um novo estudo, no entanto, poderia haver uma alternativa </a:t>
            </a:r>
            <a:r>
              <a:rPr lang="pt-PT" altLang="pt-BR" sz="2800" dirty="0">
                <a:solidFill>
                  <a:srgbClr val="0070C0"/>
                </a:solidFill>
                <a:latin typeface="inherit"/>
              </a:rPr>
              <a:t>__________.</a:t>
            </a:r>
            <a:endParaRPr lang="pt-BR" sz="2800" dirty="0">
              <a:solidFill>
                <a:srgbClr val="0070C0"/>
              </a:solidFill>
              <a:latin typeface="inheri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4" y="697922"/>
            <a:ext cx="2455284" cy="5981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18317" b="33326"/>
          <a:stretch/>
        </p:blipFill>
        <p:spPr>
          <a:xfrm>
            <a:off x="9642764" y="135082"/>
            <a:ext cx="2455284" cy="5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DOS GRUPOS E DATAS: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9609667" cy="3880773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LIVRO: LEITURA EM LÍNGUA INGLESA</a:t>
            </a:r>
          </a:p>
          <a:p>
            <a:r>
              <a:rPr lang="pt-BR" sz="2500" dirty="0" smtClean="0"/>
              <a:t>25/03/2019 – GRUPO 1 E GRUPO 2 </a:t>
            </a:r>
          </a:p>
          <a:p>
            <a:r>
              <a:rPr lang="pt-BR" sz="2500" dirty="0" smtClean="0"/>
              <a:t>26/03/2019 – </a:t>
            </a:r>
            <a:r>
              <a:rPr lang="pt-BR" sz="2500" dirty="0"/>
              <a:t>GRUPO </a:t>
            </a:r>
            <a:r>
              <a:rPr lang="pt-BR" sz="2500" dirty="0" smtClean="0"/>
              <a:t>3 E </a:t>
            </a:r>
            <a:r>
              <a:rPr lang="pt-BR" sz="2500" dirty="0"/>
              <a:t>GRUPO </a:t>
            </a:r>
            <a:r>
              <a:rPr lang="pt-BR" sz="2500" dirty="0" smtClean="0"/>
              <a:t>4</a:t>
            </a:r>
            <a:endParaRPr lang="pt-BR" sz="2500" dirty="0"/>
          </a:p>
          <a:p>
            <a:r>
              <a:rPr lang="pt-BR" sz="2500" dirty="0" smtClean="0"/>
              <a:t>01/04/2019 – </a:t>
            </a:r>
            <a:r>
              <a:rPr lang="pt-BR" sz="2500" dirty="0"/>
              <a:t>GRUPO </a:t>
            </a:r>
            <a:r>
              <a:rPr lang="pt-BR" sz="2500" dirty="0" smtClean="0"/>
              <a:t>5 E </a:t>
            </a:r>
            <a:r>
              <a:rPr lang="pt-BR" sz="2500" dirty="0"/>
              <a:t>GRUPO 6</a:t>
            </a:r>
            <a:r>
              <a:rPr lang="pt-BR" sz="2500" dirty="0" smtClean="0"/>
              <a:t> </a:t>
            </a:r>
          </a:p>
          <a:p>
            <a:r>
              <a:rPr lang="pt-BR" sz="2500" dirty="0" smtClean="0"/>
              <a:t>02/04/2019 – </a:t>
            </a:r>
            <a:r>
              <a:rPr lang="pt-BR" sz="2500" dirty="0"/>
              <a:t>GRUPO </a:t>
            </a:r>
            <a:r>
              <a:rPr lang="pt-BR" sz="2500" dirty="0" smtClean="0"/>
              <a:t>7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2386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25" y="0"/>
            <a:ext cx="8996601" cy="997527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QUAL É O SIGNIFICADO CORRETO DAS PALAVRAS EM DESTAQUE?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26" y="997527"/>
            <a:ext cx="9526538" cy="58500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Even if you love olives out of the jar, chances are you wouldn't like them straight off the tree. When freshly-picked, they contain bitter-tasting chemical compounds that have to be removed via an environmentally-</a:t>
            </a:r>
            <a:r>
              <a:rPr lang="en-US" sz="2800" dirty="0">
                <a:solidFill>
                  <a:srgbClr val="00B050"/>
                </a:solidFill>
              </a:rPr>
              <a:t>iffy</a:t>
            </a:r>
            <a:r>
              <a:rPr lang="en-US" sz="2800" dirty="0">
                <a:solidFill>
                  <a:schemeClr val="tx1"/>
                </a:solidFill>
              </a:rPr>
              <a:t> process. According to a new study, however, there could be a </a:t>
            </a:r>
            <a:r>
              <a:rPr lang="en-US" sz="2800" dirty="0">
                <a:solidFill>
                  <a:srgbClr val="0070C0"/>
                </a:solidFill>
              </a:rPr>
              <a:t>greener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alternative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Mesmo se você ama azeitonas fora do frasco, as chances são que você não iria gostar delas diretamente da árvore. Quando recém-colhidas, elas contêm compostos químicos 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de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sabor amargo que precisam ser removidos por meio de um processo ambientalmente </a:t>
            </a:r>
            <a:r>
              <a:rPr lang="pt-PT" altLang="pt-BR" sz="2800" dirty="0" smtClean="0">
                <a:solidFill>
                  <a:srgbClr val="00B050"/>
                </a:solidFill>
                <a:latin typeface="inherit"/>
              </a:rPr>
              <a:t>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.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De acordo com um novo estudo, no entanto, poderia haver uma alternativa </a:t>
            </a:r>
            <a:r>
              <a:rPr lang="pt-PT" altLang="pt-BR" sz="2800" dirty="0">
                <a:solidFill>
                  <a:srgbClr val="0070C0"/>
                </a:solidFill>
                <a:latin typeface="inherit"/>
              </a:rPr>
              <a:t>__________.</a:t>
            </a:r>
            <a:endParaRPr lang="pt-BR" sz="2800" dirty="0">
              <a:solidFill>
                <a:srgbClr val="0070C0"/>
              </a:solidFill>
              <a:latin typeface="inheri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18317" b="33326"/>
          <a:stretch/>
        </p:blipFill>
        <p:spPr>
          <a:xfrm>
            <a:off x="9642764" y="135082"/>
            <a:ext cx="2455284" cy="5628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4" y="697922"/>
            <a:ext cx="2455284" cy="60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25" y="0"/>
            <a:ext cx="8996601" cy="997527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QUAL É O SIGNIFICADO CORRETO DAS PALAVRAS EM DESTAQUE?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27" y="997527"/>
            <a:ext cx="9526538" cy="58500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order to rid olives of phenolic compounds such as </a:t>
            </a:r>
            <a:r>
              <a:rPr lang="en-US" sz="2800" dirty="0" err="1">
                <a:solidFill>
                  <a:schemeClr val="tx1"/>
                </a:solidFill>
              </a:rPr>
              <a:t>oleuropein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ligstroside</a:t>
            </a:r>
            <a:r>
              <a:rPr lang="en-US" sz="2800" dirty="0">
                <a:solidFill>
                  <a:schemeClr val="tx1"/>
                </a:solidFill>
              </a:rPr>
              <a:t>, producers typically soak the fruits in a dilute </a:t>
            </a:r>
            <a:r>
              <a:rPr lang="en-US" sz="2800" dirty="0">
                <a:solidFill>
                  <a:srgbClr val="0070C0"/>
                </a:solidFill>
              </a:rPr>
              <a:t>lye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solution, then wash them several times. Not only does this </a:t>
            </a:r>
            <a:r>
              <a:rPr lang="en-US" sz="2800" dirty="0">
                <a:solidFill>
                  <a:srgbClr val="00B050"/>
                </a:solidFill>
              </a:rPr>
              <a:t>use up </a:t>
            </a:r>
            <a:r>
              <a:rPr lang="en-US" sz="2800" dirty="0">
                <a:solidFill>
                  <a:schemeClr val="tx1"/>
                </a:solidFill>
              </a:rPr>
              <a:t>a lot of water, but it also results in toxic wastewater being returned to the environment.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A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fim de livrar as azeitonas de compostos fenólicos, como a oleuropeína e o ligstrosídeo, os produtores tipicamente mergulham os frutos em uma solução diluída de </a:t>
            </a:r>
            <a:r>
              <a:rPr lang="pt-PT" altLang="pt-BR" sz="2800" dirty="0" smtClean="0">
                <a:solidFill>
                  <a:srgbClr val="0070C0"/>
                </a:solidFill>
                <a:latin typeface="inherit"/>
              </a:rPr>
              <a:t>___________________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e depois os lavam várias vezes. Isso não só </a:t>
            </a:r>
            <a:r>
              <a:rPr lang="pt-PT" altLang="pt-BR" sz="2800" dirty="0" smtClean="0">
                <a:solidFill>
                  <a:srgbClr val="00B050"/>
                </a:solidFill>
                <a:latin typeface="inherit"/>
              </a:rPr>
              <a:t>________________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muita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água, mas também resulta no retorno de águas residuais tóxicas ao 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meio ambiente.</a:t>
            </a:r>
            <a:endParaRPr lang="pt-BR" sz="2800" dirty="0">
              <a:solidFill>
                <a:srgbClr val="FF0000"/>
              </a:solidFill>
              <a:latin typeface="inheri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18317" b="33326"/>
          <a:stretch/>
        </p:blipFill>
        <p:spPr>
          <a:xfrm>
            <a:off x="9642764" y="135082"/>
            <a:ext cx="2455284" cy="5628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4" y="697922"/>
            <a:ext cx="2455284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25" y="0"/>
            <a:ext cx="8996601" cy="997527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QUAL É O SIGNIFICADO CORRETO DAS PALAVRAS EM DESTAQUE?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27" y="997527"/>
            <a:ext cx="9526538" cy="58500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order to rid olives of phenolic compounds such as </a:t>
            </a:r>
            <a:r>
              <a:rPr lang="en-US" sz="2800" dirty="0" err="1">
                <a:solidFill>
                  <a:schemeClr val="tx1"/>
                </a:solidFill>
              </a:rPr>
              <a:t>oleuropein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ligstroside</a:t>
            </a:r>
            <a:r>
              <a:rPr lang="en-US" sz="2800" dirty="0">
                <a:solidFill>
                  <a:schemeClr val="tx1"/>
                </a:solidFill>
              </a:rPr>
              <a:t>, producers typically soak the fruits in a dilute </a:t>
            </a:r>
            <a:r>
              <a:rPr lang="en-US" sz="2800" dirty="0">
                <a:solidFill>
                  <a:srgbClr val="0070C0"/>
                </a:solidFill>
              </a:rPr>
              <a:t>lye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solution, then wash them several times. Not only does this </a:t>
            </a:r>
            <a:r>
              <a:rPr lang="en-US" sz="2800" dirty="0">
                <a:solidFill>
                  <a:srgbClr val="00B050"/>
                </a:solidFill>
              </a:rPr>
              <a:t>use up </a:t>
            </a:r>
            <a:r>
              <a:rPr lang="en-US" sz="2800" dirty="0">
                <a:solidFill>
                  <a:schemeClr val="tx1"/>
                </a:solidFill>
              </a:rPr>
              <a:t>a lot of water, but it also results in toxic wastewater being returned to the environment.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A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fim de livrar as azeitonas de compostos fenólicos, como a oleuropeína e o ligstrosídeo, os produtores tipicamente mergulham os frutos em uma solução diluída de </a:t>
            </a:r>
            <a:r>
              <a:rPr lang="pt-PT" altLang="pt-BR" sz="2800" dirty="0" smtClean="0">
                <a:solidFill>
                  <a:srgbClr val="0070C0"/>
                </a:solidFill>
                <a:latin typeface="inherit"/>
              </a:rPr>
              <a:t>___________________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e depois os lavam várias vezes. Isso não só </a:t>
            </a:r>
            <a:r>
              <a:rPr lang="pt-PT" altLang="pt-BR" sz="2800" dirty="0" smtClean="0">
                <a:solidFill>
                  <a:srgbClr val="00B050"/>
                </a:solidFill>
                <a:latin typeface="inherit"/>
              </a:rPr>
              <a:t>________________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muita </a:t>
            </a:r>
            <a:r>
              <a:rPr lang="pt-PT" altLang="pt-BR" sz="2800" dirty="0">
                <a:solidFill>
                  <a:srgbClr val="FF0000"/>
                </a:solidFill>
                <a:latin typeface="inherit"/>
              </a:rPr>
              <a:t>água, mas também resulta no retorno de águas residuais tóxicas ao </a:t>
            </a:r>
            <a:r>
              <a:rPr lang="pt-PT" altLang="pt-BR" sz="2800" dirty="0" smtClean="0">
                <a:solidFill>
                  <a:srgbClr val="FF0000"/>
                </a:solidFill>
                <a:latin typeface="inherit"/>
              </a:rPr>
              <a:t>meio ambiente.</a:t>
            </a:r>
            <a:endParaRPr lang="pt-BR" sz="2800" dirty="0">
              <a:solidFill>
                <a:srgbClr val="FF0000"/>
              </a:solidFill>
              <a:latin typeface="inheri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18317" b="33326"/>
          <a:stretch/>
        </p:blipFill>
        <p:spPr>
          <a:xfrm>
            <a:off x="9642764" y="135082"/>
            <a:ext cx="2455284" cy="5628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5" y="684934"/>
            <a:ext cx="2455284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PALAVRAS-CHAVE</a:t>
            </a:r>
            <a:endParaRPr lang="pt-BR" sz="25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REFERENTES </a:t>
            </a:r>
            <a:r>
              <a:rPr lang="pt-BR" sz="2500" b="1" dirty="0" smtClean="0">
                <a:solidFill>
                  <a:schemeClr val="tx1"/>
                </a:solidFill>
              </a:rPr>
              <a:t>TEXTUAIS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70" y="1143000"/>
            <a:ext cx="9775920" cy="409401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PALAVRAS-CHAVE – </a:t>
            </a:r>
            <a:r>
              <a:rPr lang="pt-BR" sz="2500" b="1" dirty="0"/>
              <a:t>SINALIZE AS PALAVRAS MAIS IMPORTANTES PARA O ENTENDIMENTO DO TEXTO (AQUELAS QUE VOCÊS PRECISAM OLHAR NO </a:t>
            </a:r>
            <a:r>
              <a:rPr lang="pt-BR" sz="2500" b="1" dirty="0" smtClean="0"/>
              <a:t>DICIONÁRIO PARA PODER ENTENDER O TEXTO)</a:t>
            </a:r>
            <a:endParaRPr lang="pt-BR" sz="25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EXERCISE: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191557" cy="540096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Even if you love </a:t>
            </a:r>
            <a:r>
              <a:rPr lang="en-US" sz="2800" dirty="0">
                <a:solidFill>
                  <a:srgbClr val="00B0F0"/>
                </a:solidFill>
              </a:rPr>
              <a:t>olives</a:t>
            </a:r>
            <a:r>
              <a:rPr lang="en-US" sz="2800" dirty="0">
                <a:solidFill>
                  <a:schemeClr val="tx1"/>
                </a:solidFill>
              </a:rPr>
              <a:t> out of the </a:t>
            </a:r>
            <a:r>
              <a:rPr lang="en-US" sz="2800" dirty="0">
                <a:solidFill>
                  <a:srgbClr val="00B0F0"/>
                </a:solidFill>
              </a:rPr>
              <a:t>jar</a:t>
            </a:r>
            <a:r>
              <a:rPr lang="en-US" sz="2800" dirty="0">
                <a:solidFill>
                  <a:schemeClr val="tx1"/>
                </a:solidFill>
              </a:rPr>
              <a:t>, chances are you wouldn't like them </a:t>
            </a:r>
            <a:r>
              <a:rPr lang="en-US" sz="2800" dirty="0">
                <a:solidFill>
                  <a:srgbClr val="00B0F0"/>
                </a:solidFill>
              </a:rPr>
              <a:t>straight off </a:t>
            </a:r>
            <a:r>
              <a:rPr lang="en-US" sz="2800" dirty="0">
                <a:solidFill>
                  <a:schemeClr val="tx1"/>
                </a:solidFill>
              </a:rPr>
              <a:t>the tree. When freshly-picked, they contain</a:t>
            </a:r>
            <a:r>
              <a:rPr lang="en-US" sz="2800" dirty="0">
                <a:solidFill>
                  <a:srgbClr val="00B0F0"/>
                </a:solidFill>
              </a:rPr>
              <a:t> bitter-tasting chemical compounds</a:t>
            </a:r>
            <a:r>
              <a:rPr lang="en-US" sz="2800" dirty="0">
                <a:solidFill>
                  <a:schemeClr val="tx1"/>
                </a:solidFill>
              </a:rPr>
              <a:t> that have to be removed via an </a:t>
            </a:r>
            <a:r>
              <a:rPr lang="en-US" sz="2800" dirty="0">
                <a:solidFill>
                  <a:srgbClr val="00B0F0"/>
                </a:solidFill>
              </a:rPr>
              <a:t>environmentally-iffy </a:t>
            </a:r>
            <a:r>
              <a:rPr lang="en-US" sz="2800" dirty="0">
                <a:solidFill>
                  <a:schemeClr val="tx1"/>
                </a:solidFill>
              </a:rPr>
              <a:t>process. According to a new </a:t>
            </a:r>
            <a:r>
              <a:rPr lang="en-US" sz="2800" dirty="0">
                <a:solidFill>
                  <a:srgbClr val="00B0F0"/>
                </a:solidFill>
              </a:rPr>
              <a:t>study</a:t>
            </a:r>
            <a:r>
              <a:rPr lang="en-US" sz="2800" dirty="0">
                <a:solidFill>
                  <a:schemeClr val="tx1"/>
                </a:solidFill>
              </a:rPr>
              <a:t>, however, there could be a </a:t>
            </a:r>
            <a:r>
              <a:rPr lang="en-US" sz="2800" dirty="0">
                <a:solidFill>
                  <a:srgbClr val="00B0F0"/>
                </a:solidFill>
              </a:rPr>
              <a:t>greener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alternative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 order to rid </a:t>
            </a:r>
            <a:r>
              <a:rPr lang="en-US" sz="2800" dirty="0">
                <a:solidFill>
                  <a:srgbClr val="00B0F0"/>
                </a:solidFill>
              </a:rPr>
              <a:t>olives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>
                <a:solidFill>
                  <a:srgbClr val="00B0F0"/>
                </a:solidFill>
              </a:rPr>
              <a:t>phenolic</a:t>
            </a:r>
            <a:r>
              <a:rPr lang="en-US" sz="2800" dirty="0">
                <a:solidFill>
                  <a:schemeClr val="tx1"/>
                </a:solidFill>
              </a:rPr>
              <a:t> compounds such as </a:t>
            </a:r>
            <a:r>
              <a:rPr lang="en-US" sz="2800" dirty="0" err="1">
                <a:solidFill>
                  <a:srgbClr val="00B0F0"/>
                </a:solidFill>
              </a:rPr>
              <a:t>oleuropein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err="1">
                <a:solidFill>
                  <a:srgbClr val="00B0F0"/>
                </a:solidFill>
              </a:rPr>
              <a:t>ligstroside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rgbClr val="00B0F0"/>
                </a:solidFill>
              </a:rPr>
              <a:t>producers</a:t>
            </a:r>
            <a:r>
              <a:rPr lang="en-US" sz="2800" dirty="0">
                <a:solidFill>
                  <a:schemeClr val="tx1"/>
                </a:solidFill>
              </a:rPr>
              <a:t> typically soak the </a:t>
            </a:r>
            <a:r>
              <a:rPr lang="en-US" sz="2800" dirty="0">
                <a:solidFill>
                  <a:srgbClr val="00B0F0"/>
                </a:solidFill>
              </a:rPr>
              <a:t>fruits</a:t>
            </a:r>
            <a:r>
              <a:rPr lang="en-US" sz="2800" dirty="0">
                <a:solidFill>
                  <a:schemeClr val="tx1"/>
                </a:solidFill>
              </a:rPr>
              <a:t> in a dilute lye solution, then </a:t>
            </a:r>
            <a:r>
              <a:rPr lang="en-US" sz="2800" dirty="0">
                <a:solidFill>
                  <a:srgbClr val="00B0F0"/>
                </a:solidFill>
              </a:rPr>
              <a:t>wash</a:t>
            </a:r>
            <a:r>
              <a:rPr lang="en-US" sz="2800" dirty="0">
                <a:solidFill>
                  <a:schemeClr val="tx1"/>
                </a:solidFill>
              </a:rPr>
              <a:t> them several times. Not only does this </a:t>
            </a:r>
            <a:r>
              <a:rPr lang="en-US" sz="2800" dirty="0">
                <a:solidFill>
                  <a:srgbClr val="00B0F0"/>
                </a:solidFill>
              </a:rPr>
              <a:t>use up</a:t>
            </a:r>
            <a:r>
              <a:rPr lang="en-US" sz="2800" dirty="0">
                <a:solidFill>
                  <a:schemeClr val="tx1"/>
                </a:solidFill>
              </a:rPr>
              <a:t> a lot of </a:t>
            </a:r>
            <a:r>
              <a:rPr lang="en-US" sz="2800" dirty="0">
                <a:solidFill>
                  <a:srgbClr val="00B0F0"/>
                </a:solidFill>
              </a:rPr>
              <a:t>water</a:t>
            </a:r>
            <a:r>
              <a:rPr lang="en-US" sz="2800" dirty="0">
                <a:solidFill>
                  <a:schemeClr val="tx1"/>
                </a:solidFill>
              </a:rPr>
              <a:t>, but it also results in </a:t>
            </a:r>
            <a:r>
              <a:rPr lang="en-US" sz="2800" dirty="0">
                <a:solidFill>
                  <a:srgbClr val="00B0F0"/>
                </a:solidFill>
              </a:rPr>
              <a:t>toxic wastewater </a:t>
            </a:r>
            <a:r>
              <a:rPr lang="en-US" sz="2800" dirty="0">
                <a:solidFill>
                  <a:schemeClr val="tx1"/>
                </a:solidFill>
              </a:rPr>
              <a:t>being returned to the </a:t>
            </a:r>
            <a:r>
              <a:rPr lang="en-US" sz="2800" dirty="0">
                <a:solidFill>
                  <a:srgbClr val="00B0F0"/>
                </a:solidFill>
              </a:rPr>
              <a:t>environment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PALAVRAS-CHAVE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REFERENTES </a:t>
            </a:r>
            <a:r>
              <a:rPr lang="pt-BR" sz="2500" b="1" dirty="0" smtClean="0">
                <a:solidFill>
                  <a:schemeClr val="tx1"/>
                </a:solidFill>
              </a:rPr>
              <a:t>TEXTUAIS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961" y="893618"/>
            <a:ext cx="11635894" cy="5611090"/>
          </a:xfrm>
        </p:spPr>
        <p:txBody>
          <a:bodyPr>
            <a:normAutofit lnSpcReduction="10000"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FORMAÇÃO DE PALAVRAS – </a:t>
            </a:r>
            <a:r>
              <a:rPr lang="pt-BR" sz="2800" b="1" dirty="0"/>
              <a:t>INDIQUE EXEMPLOS DE PALAVRAS QUE SÃO DERIVADAS NO TEXTO E DIGA QUAL É O PROCESSO </a:t>
            </a:r>
            <a:r>
              <a:rPr lang="pt-BR" sz="2800" b="1" dirty="0" smtClean="0"/>
              <a:t>DE FORMAÇÃO)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freshly-picked  </a:t>
            </a:r>
            <a:r>
              <a:rPr lang="en-US" sz="2800" dirty="0">
                <a:solidFill>
                  <a:schemeClr val="tx1"/>
                </a:solidFill>
              </a:rPr>
              <a:t>- COMPOUNDING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bitter-tasting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COMPOUNDING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chemic</a:t>
            </a:r>
            <a:r>
              <a:rPr lang="en-US" sz="2800" dirty="0" smtClean="0">
                <a:solidFill>
                  <a:srgbClr val="FF0000"/>
                </a:solidFill>
              </a:rPr>
              <a:t>al</a:t>
            </a:r>
            <a:r>
              <a:rPr lang="en-US" sz="2800" dirty="0" smtClean="0">
                <a:solidFill>
                  <a:schemeClr val="tx1"/>
                </a:solidFill>
              </a:rPr>
              <a:t> - SUFIXATION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remov</a:t>
            </a:r>
            <a:r>
              <a:rPr lang="en-US" sz="2800" dirty="0" smtClean="0">
                <a:solidFill>
                  <a:srgbClr val="FF0000"/>
                </a:solidFill>
              </a:rPr>
              <a:t>ed</a:t>
            </a:r>
            <a:r>
              <a:rPr lang="en-US" sz="2800" dirty="0" smtClean="0">
                <a:solidFill>
                  <a:schemeClr val="tx1"/>
                </a:solidFill>
              </a:rPr>
              <a:t> - SUFIXATION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environmentally-iffy </a:t>
            </a:r>
            <a:r>
              <a:rPr lang="en-US" sz="2800" dirty="0">
                <a:solidFill>
                  <a:schemeClr val="tx1"/>
                </a:solidFill>
              </a:rPr>
              <a:t>- COMPOUNDING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Accord</a:t>
            </a:r>
            <a:r>
              <a:rPr lang="en-US" sz="2800" dirty="0" smtClean="0">
                <a:solidFill>
                  <a:srgbClr val="FF0000"/>
                </a:solidFill>
              </a:rPr>
              <a:t>ing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green</a:t>
            </a:r>
            <a:r>
              <a:rPr lang="en-US" sz="2800" dirty="0" smtClean="0">
                <a:solidFill>
                  <a:srgbClr val="FF0000"/>
                </a:solidFill>
              </a:rPr>
              <a:t>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Alterna</a:t>
            </a:r>
            <a:r>
              <a:rPr lang="en-US" sz="2800" dirty="0" smtClean="0">
                <a:solidFill>
                  <a:srgbClr val="FF0000"/>
                </a:solidFill>
              </a:rPr>
              <a:t>tive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</a:p>
          <a:p>
            <a:endParaRPr lang="pt-BR" sz="28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810472" y="1994331"/>
            <a:ext cx="5381528" cy="465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produc</a:t>
            </a:r>
            <a:r>
              <a:rPr lang="en-US" sz="2800" dirty="0" smtClean="0">
                <a:solidFill>
                  <a:srgbClr val="FF0000"/>
                </a:solidFill>
              </a:rPr>
              <a:t>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typical</a:t>
            </a:r>
            <a:r>
              <a:rPr lang="en-US" sz="2800" dirty="0" smtClean="0">
                <a:solidFill>
                  <a:srgbClr val="FF0000"/>
                </a:solidFill>
              </a:rPr>
              <a:t>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Solut</a:t>
            </a:r>
            <a:r>
              <a:rPr lang="en-US" sz="2800" dirty="0" smtClean="0">
                <a:solidFill>
                  <a:srgbClr val="FF0000"/>
                </a:solidFill>
              </a:rPr>
              <a:t>ion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seve</a:t>
            </a:r>
            <a:r>
              <a:rPr lang="en-US" sz="2800" dirty="0" smtClean="0">
                <a:solidFill>
                  <a:srgbClr val="FF0000"/>
                </a:solidFill>
              </a:rPr>
              <a:t>ral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wastewater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- COMPOUNDING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Return</a:t>
            </a:r>
            <a:r>
              <a:rPr lang="en-US" sz="2800" dirty="0" smtClean="0">
                <a:solidFill>
                  <a:srgbClr val="FF0000"/>
                </a:solidFill>
              </a:rPr>
              <a:t>ed </a:t>
            </a:r>
            <a:r>
              <a:rPr lang="en-US" sz="2800" dirty="0">
                <a:solidFill>
                  <a:schemeClr val="tx1"/>
                </a:solidFill>
              </a:rPr>
              <a:t>- SUFIXATION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54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chemeClr val="tx1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SKIMMING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PALAVRAS-CHAVE</a:t>
            </a:r>
            <a:endParaRPr lang="pt-BR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chemeClr val="tx1"/>
                </a:solidFill>
              </a:rPr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REFERENTES </a:t>
            </a:r>
            <a:r>
              <a:rPr lang="pt-BR" sz="2500" b="1" dirty="0" smtClean="0">
                <a:solidFill>
                  <a:srgbClr val="FF0000"/>
                </a:solidFill>
              </a:rPr>
              <a:t>TEXTUAIS</a:t>
            </a:r>
            <a:endParaRPr lang="pt-BR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70" y="1143000"/>
            <a:ext cx="9775920" cy="4094019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REFERENTES TEXTUAIS </a:t>
            </a:r>
            <a:r>
              <a:rPr lang="pt-BR" sz="2500" b="1" dirty="0"/>
              <a:t>(SINALIZE TODOS OS PRONOMES E INDIQUE QUAL É A REFERÊNCIA)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5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0" y="162791"/>
            <a:ext cx="9433021" cy="16971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TODOS OS GRUPOS DEVEM FAZER ATIVIDADES OU DEMONSTRAR ESTAS TÉCNICAS DE LEITURA (1 AO 6) E ESTES ASSUNTOS (7 E 8):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6325" y="1859973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/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SKIMMING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PALAVRAS-CHAVE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REFERENTES </a:t>
            </a:r>
            <a:r>
              <a:rPr lang="pt-BR" sz="2500" b="1" dirty="0" smtClean="0"/>
              <a:t>TEXTUAIS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6840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EXERCISE: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191557" cy="54009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Even if </a:t>
            </a:r>
            <a:r>
              <a:rPr lang="en-US" sz="2800" dirty="0">
                <a:solidFill>
                  <a:srgbClr val="FF0000"/>
                </a:solidFill>
              </a:rPr>
              <a:t>you</a:t>
            </a:r>
            <a:r>
              <a:rPr lang="en-US" sz="2800" dirty="0">
                <a:solidFill>
                  <a:schemeClr val="tx1"/>
                </a:solidFill>
              </a:rPr>
              <a:t> love olives out of the jar, chances are </a:t>
            </a:r>
            <a:r>
              <a:rPr lang="en-US" sz="2800" dirty="0">
                <a:solidFill>
                  <a:srgbClr val="FF0000"/>
                </a:solidFill>
              </a:rPr>
              <a:t>you</a:t>
            </a:r>
            <a:r>
              <a:rPr lang="en-US" sz="2800" dirty="0">
                <a:solidFill>
                  <a:schemeClr val="tx1"/>
                </a:solidFill>
              </a:rPr>
              <a:t> wouldn't like </a:t>
            </a:r>
            <a:r>
              <a:rPr lang="en-US" sz="2800" dirty="0">
                <a:solidFill>
                  <a:srgbClr val="FF0000"/>
                </a:solidFill>
              </a:rPr>
              <a:t>them</a:t>
            </a:r>
            <a:r>
              <a:rPr lang="en-US" sz="2800" dirty="0">
                <a:solidFill>
                  <a:schemeClr val="tx1"/>
                </a:solidFill>
              </a:rPr>
              <a:t> straight off the tree. When freshly-picked, </a:t>
            </a:r>
            <a:r>
              <a:rPr lang="en-US" sz="2800" dirty="0">
                <a:solidFill>
                  <a:srgbClr val="FF0000"/>
                </a:solidFill>
              </a:rPr>
              <a:t>they</a:t>
            </a:r>
            <a:r>
              <a:rPr lang="en-US" sz="2800" dirty="0">
                <a:solidFill>
                  <a:schemeClr val="tx1"/>
                </a:solidFill>
              </a:rPr>
              <a:t> contain bitter-tasting chemical compounds that have to be removed via an environmentally-iffy process. According to a new study, however, there could be a greener alternative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pt-BR" sz="2800" dirty="0" err="1" smtClean="0">
                <a:solidFill>
                  <a:srgbClr val="FF0000"/>
                </a:solidFill>
              </a:rPr>
              <a:t>You</a:t>
            </a:r>
            <a:r>
              <a:rPr lang="pt-BR" sz="2800" dirty="0" smtClean="0">
                <a:solidFill>
                  <a:schemeClr val="tx1"/>
                </a:solidFill>
              </a:rPr>
              <a:t> – refere-se aos leitores do texto</a:t>
            </a:r>
          </a:p>
          <a:p>
            <a:r>
              <a:rPr lang="pt-BR" sz="2800" dirty="0" err="1" smtClean="0">
                <a:solidFill>
                  <a:srgbClr val="FF0000"/>
                </a:solidFill>
              </a:rPr>
              <a:t>Them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– refere-se a “</a:t>
            </a:r>
            <a:r>
              <a:rPr lang="pt-BR" sz="2800" dirty="0" err="1" smtClean="0">
                <a:solidFill>
                  <a:schemeClr val="tx1"/>
                </a:solidFill>
              </a:rPr>
              <a:t>olives</a:t>
            </a:r>
            <a:r>
              <a:rPr lang="pt-BR" sz="2800" dirty="0" smtClean="0">
                <a:solidFill>
                  <a:schemeClr val="tx1"/>
                </a:solidFill>
              </a:rPr>
              <a:t>”, “elas” as azeitonas</a:t>
            </a:r>
          </a:p>
          <a:p>
            <a:r>
              <a:rPr lang="pt-BR" sz="2800" dirty="0" err="1" smtClean="0">
                <a:solidFill>
                  <a:srgbClr val="FF0000"/>
                </a:solidFill>
              </a:rPr>
              <a:t>They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– refere-se a “</a:t>
            </a:r>
            <a:r>
              <a:rPr lang="pt-BR" sz="2800" dirty="0" err="1">
                <a:solidFill>
                  <a:schemeClr val="tx1"/>
                </a:solidFill>
              </a:rPr>
              <a:t>olives</a:t>
            </a:r>
            <a:r>
              <a:rPr lang="pt-BR" sz="2800" dirty="0">
                <a:solidFill>
                  <a:schemeClr val="tx1"/>
                </a:solidFill>
              </a:rPr>
              <a:t>”, “elas” as azeitonas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EXERCISE: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274684" cy="54009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order to rid olives of phenolic compounds such as </a:t>
            </a:r>
            <a:r>
              <a:rPr lang="en-US" sz="2800" dirty="0" err="1">
                <a:solidFill>
                  <a:schemeClr val="tx1"/>
                </a:solidFill>
              </a:rPr>
              <a:t>oleuropein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ligstroside</a:t>
            </a:r>
            <a:r>
              <a:rPr lang="en-US" sz="2800" dirty="0">
                <a:solidFill>
                  <a:schemeClr val="tx1"/>
                </a:solidFill>
              </a:rPr>
              <a:t>, producers typically soak the fruits in a dilute lye solution, then wash </a:t>
            </a:r>
            <a:r>
              <a:rPr lang="en-US" sz="2800" dirty="0">
                <a:solidFill>
                  <a:srgbClr val="FF0000"/>
                </a:solidFill>
              </a:rPr>
              <a:t>them</a:t>
            </a:r>
            <a:r>
              <a:rPr lang="en-US" sz="2800" dirty="0">
                <a:solidFill>
                  <a:schemeClr val="tx1"/>
                </a:solidFill>
              </a:rPr>
              <a:t> several times. Not only does </a:t>
            </a:r>
            <a:r>
              <a:rPr lang="en-US" sz="2800" dirty="0">
                <a:solidFill>
                  <a:srgbClr val="FF0000"/>
                </a:solidFill>
              </a:rPr>
              <a:t>this</a:t>
            </a:r>
            <a:r>
              <a:rPr lang="en-US" sz="2800" dirty="0">
                <a:solidFill>
                  <a:schemeClr val="tx1"/>
                </a:solidFill>
              </a:rPr>
              <a:t> use up a lot of water, but </a:t>
            </a:r>
            <a:r>
              <a:rPr lang="en-US" sz="2800" dirty="0">
                <a:solidFill>
                  <a:srgbClr val="FF0000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also results in toxic wastewater being returned to the environment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Them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refere</a:t>
            </a:r>
            <a:r>
              <a:rPr lang="en-US" sz="2800" dirty="0" smtClean="0">
                <a:solidFill>
                  <a:schemeClr val="tx1"/>
                </a:solidFill>
              </a:rPr>
              <a:t>-se a “fruits”, “</a:t>
            </a:r>
            <a:r>
              <a:rPr lang="en-US" sz="2800" dirty="0" err="1" smtClean="0">
                <a:solidFill>
                  <a:schemeClr val="tx1"/>
                </a:solidFill>
              </a:rPr>
              <a:t>elas</a:t>
            </a:r>
            <a:r>
              <a:rPr lang="en-US" sz="2800" dirty="0" smtClean="0">
                <a:solidFill>
                  <a:schemeClr val="tx1"/>
                </a:solidFill>
              </a:rPr>
              <a:t>” as </a:t>
            </a:r>
            <a:r>
              <a:rPr lang="en-US" sz="2800" dirty="0" err="1" smtClean="0">
                <a:solidFill>
                  <a:schemeClr val="tx1"/>
                </a:solidFill>
              </a:rPr>
              <a:t>frutas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This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refere</a:t>
            </a:r>
            <a:r>
              <a:rPr lang="en-US" sz="2800" dirty="0" smtClean="0">
                <a:solidFill>
                  <a:schemeClr val="tx1"/>
                </a:solidFill>
              </a:rPr>
              <a:t>-se a “</a:t>
            </a:r>
            <a:r>
              <a:rPr lang="en-US" sz="2800" dirty="0">
                <a:solidFill>
                  <a:srgbClr val="FF0000"/>
                </a:solidFill>
              </a:rPr>
              <a:t>soak the fruits in a dilute lye solution, then wash them several </a:t>
            </a:r>
            <a:r>
              <a:rPr lang="en-US" sz="2800" dirty="0" smtClean="0">
                <a:solidFill>
                  <a:srgbClr val="FF0000"/>
                </a:solidFill>
              </a:rPr>
              <a:t>times</a:t>
            </a:r>
            <a:r>
              <a:rPr lang="en-US" sz="2800" dirty="0" smtClean="0">
                <a:solidFill>
                  <a:schemeClr val="tx1"/>
                </a:solidFill>
              </a:rPr>
              <a:t>” “</a:t>
            </a:r>
            <a:r>
              <a:rPr lang="en-US" sz="2800" dirty="0" err="1" smtClean="0">
                <a:solidFill>
                  <a:schemeClr val="tx1"/>
                </a:solidFill>
              </a:rPr>
              <a:t>isto</a:t>
            </a:r>
            <a:r>
              <a:rPr lang="en-US" sz="2800" dirty="0" smtClean="0">
                <a:solidFill>
                  <a:schemeClr val="tx1"/>
                </a:solidFill>
              </a:rPr>
              <a:t>” a </a:t>
            </a:r>
            <a:r>
              <a:rPr lang="en-US" sz="2800" dirty="0" err="1" smtClean="0">
                <a:solidFill>
                  <a:schemeClr val="tx1"/>
                </a:solidFill>
              </a:rPr>
              <a:t>ação</a:t>
            </a:r>
            <a:r>
              <a:rPr lang="en-US" sz="2800" dirty="0" smtClean="0">
                <a:solidFill>
                  <a:schemeClr val="tx1"/>
                </a:solidFill>
              </a:rPr>
              <a:t> de “</a:t>
            </a:r>
            <a:r>
              <a:rPr lang="pt-PT" altLang="pt-BR" sz="2800" dirty="0" smtClean="0">
                <a:solidFill>
                  <a:schemeClr val="tx1"/>
                </a:solidFill>
                <a:latin typeface="inherit"/>
              </a:rPr>
              <a:t>mergulhar </a:t>
            </a:r>
            <a:r>
              <a:rPr lang="pt-PT" altLang="pt-BR" sz="2800" dirty="0">
                <a:solidFill>
                  <a:schemeClr val="tx1"/>
                </a:solidFill>
                <a:latin typeface="inherit"/>
              </a:rPr>
              <a:t>os frutos em uma solução diluída de </a:t>
            </a:r>
            <a:r>
              <a:rPr lang="pt-PT" altLang="pt-BR" sz="2800" dirty="0" smtClean="0">
                <a:solidFill>
                  <a:schemeClr val="tx1"/>
                </a:solidFill>
                <a:latin typeface="inherit"/>
              </a:rPr>
              <a:t>água sanitária e </a:t>
            </a:r>
            <a:r>
              <a:rPr lang="pt-PT" altLang="pt-BR" sz="2800" dirty="0">
                <a:solidFill>
                  <a:schemeClr val="tx1"/>
                </a:solidFill>
                <a:latin typeface="inherit"/>
              </a:rPr>
              <a:t>depois </a:t>
            </a:r>
            <a:r>
              <a:rPr lang="pt-PT" altLang="pt-BR" sz="2800" dirty="0" smtClean="0">
                <a:solidFill>
                  <a:schemeClr val="tx1"/>
                </a:solidFill>
                <a:latin typeface="inherit"/>
              </a:rPr>
              <a:t>as </a:t>
            </a:r>
            <a:r>
              <a:rPr lang="pt-PT" altLang="pt-BR" sz="2800" dirty="0">
                <a:solidFill>
                  <a:schemeClr val="tx1"/>
                </a:solidFill>
                <a:latin typeface="inherit"/>
              </a:rPr>
              <a:t>lavam várias </a:t>
            </a:r>
            <a:r>
              <a:rPr lang="pt-PT" altLang="pt-BR" sz="2800" dirty="0" smtClean="0">
                <a:solidFill>
                  <a:schemeClr val="tx1"/>
                </a:solidFill>
                <a:latin typeface="inherit"/>
              </a:rPr>
              <a:t>vezes.”</a:t>
            </a:r>
          </a:p>
          <a:p>
            <a:r>
              <a:rPr lang="pt-PT" sz="2800" dirty="0" smtClean="0">
                <a:solidFill>
                  <a:srgbClr val="FF0000"/>
                </a:solidFill>
                <a:latin typeface="inherit"/>
              </a:rPr>
              <a:t>It</a:t>
            </a:r>
            <a:r>
              <a:rPr lang="pt-PT" sz="2800" dirty="0" smtClean="0">
                <a:solidFill>
                  <a:schemeClr val="tx1"/>
                </a:solidFill>
                <a:latin typeface="inherit"/>
              </a:rPr>
              <a:t> - refere-se ao mesmo que </a:t>
            </a:r>
            <a:r>
              <a:rPr lang="pt-PT" sz="2800" dirty="0" smtClean="0">
                <a:solidFill>
                  <a:srgbClr val="FF0000"/>
                </a:solidFill>
                <a:latin typeface="inherit"/>
              </a:rPr>
              <a:t>this</a:t>
            </a:r>
            <a:r>
              <a:rPr lang="pt-PT" sz="2800" dirty="0" smtClean="0">
                <a:solidFill>
                  <a:schemeClr val="tx1"/>
                </a:solidFill>
                <a:latin typeface="inherit"/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ASSUNTO: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025303" cy="5400964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LIVROS: LEITURA EM LÍNGUA INGLESA, READING STRATEGIES FOR COMPUTING, </a:t>
            </a:r>
          </a:p>
          <a:p>
            <a:r>
              <a:rPr lang="pt-BR" sz="2500" dirty="0" smtClean="0"/>
              <a:t>GRUPO 1: GRUPOS NOMINAIS</a:t>
            </a:r>
          </a:p>
          <a:p>
            <a:r>
              <a:rPr lang="pt-BR" sz="2500" dirty="0"/>
              <a:t>GRUPO </a:t>
            </a:r>
            <a:r>
              <a:rPr lang="pt-BR" sz="2500" dirty="0" smtClean="0"/>
              <a:t>2: REFERÊNCIA PRONOMINAL</a:t>
            </a:r>
          </a:p>
          <a:p>
            <a:r>
              <a:rPr lang="pt-BR" sz="2500" dirty="0" smtClean="0"/>
              <a:t>GRUPO 3: MARCADORES DISCUSSIVOS (LINKING WORDS)</a:t>
            </a:r>
          </a:p>
          <a:p>
            <a:r>
              <a:rPr lang="pt-BR" sz="2500" dirty="0" smtClean="0"/>
              <a:t>GRUPO 4: FORMAÇÃO DE PALAVRAS EM INGLÊS: </a:t>
            </a:r>
            <a:r>
              <a:rPr lang="pt-BR" sz="2500" dirty="0"/>
              <a:t>AFIXOS (SUFIXOS E PREFIXOS)</a:t>
            </a:r>
          </a:p>
          <a:p>
            <a:r>
              <a:rPr lang="pt-BR" sz="2500" dirty="0" smtClean="0"/>
              <a:t>GRUPO 5: </a:t>
            </a:r>
            <a:r>
              <a:rPr lang="pt-BR" sz="2500" dirty="0"/>
              <a:t>FORMAÇÃO DE PALAVRAS EM INGLÊS: </a:t>
            </a:r>
            <a:r>
              <a:rPr lang="pt-BR" sz="2500" dirty="0" smtClean="0"/>
              <a:t>DIFERENTES </a:t>
            </a:r>
            <a:r>
              <a:rPr lang="pt-BR" sz="2500" dirty="0"/>
              <a:t>DOS </a:t>
            </a:r>
            <a:r>
              <a:rPr lang="pt-BR" sz="2500" dirty="0" smtClean="0"/>
              <a:t>AFIXOS</a:t>
            </a:r>
            <a:endParaRPr lang="pt-BR" sz="2500" dirty="0"/>
          </a:p>
          <a:p>
            <a:r>
              <a:rPr lang="pt-BR" sz="2500" dirty="0" smtClean="0"/>
              <a:t>GRUPO 6: FORMAS VERBAIS I (PRESENTE, PASSADO, FUTURO)</a:t>
            </a:r>
          </a:p>
          <a:p>
            <a:r>
              <a:rPr lang="pt-BR" sz="2500" dirty="0" smtClean="0"/>
              <a:t>GRUPO 7: FORMAS VERBAIS II (TEMPOS PROGRESSIVOS, PERFEITOS)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25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171" y="381000"/>
            <a:ext cx="8596668" cy="710045"/>
          </a:xfrm>
        </p:spPr>
        <p:txBody>
          <a:bodyPr/>
          <a:lstStyle/>
          <a:p>
            <a:r>
              <a:rPr lang="pt-BR" dirty="0" smtClean="0"/>
              <a:t>COMPONENTES: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71" y="1309254"/>
            <a:ext cx="9443412" cy="3761509"/>
          </a:xfrm>
        </p:spPr>
        <p:txBody>
          <a:bodyPr>
            <a:normAutofit/>
          </a:bodyPr>
          <a:lstStyle/>
          <a:p>
            <a:r>
              <a:rPr lang="pt-BR" sz="2500" dirty="0" smtClean="0"/>
              <a:t>GRUPO </a:t>
            </a:r>
            <a:r>
              <a:rPr lang="pt-BR" sz="2500" dirty="0" smtClean="0"/>
              <a:t>1: </a:t>
            </a:r>
            <a:r>
              <a:rPr lang="pt-BR" sz="2500" dirty="0" smtClean="0"/>
              <a:t>Maria Juliana, Karoline, Tiago Ian, Jéssica </a:t>
            </a:r>
            <a:r>
              <a:rPr lang="pt-BR" sz="2500" dirty="0" err="1" smtClean="0"/>
              <a:t>Thaise</a:t>
            </a:r>
            <a:r>
              <a:rPr lang="pt-BR" sz="2500" dirty="0" smtClean="0"/>
              <a:t>.</a:t>
            </a:r>
            <a:endParaRPr lang="pt-BR" sz="2500" dirty="0" smtClean="0"/>
          </a:p>
          <a:p>
            <a:r>
              <a:rPr lang="pt-BR" sz="2500" dirty="0"/>
              <a:t>GRUPO </a:t>
            </a:r>
            <a:r>
              <a:rPr lang="pt-BR" sz="2500" dirty="0" smtClean="0"/>
              <a:t>2: </a:t>
            </a:r>
            <a:r>
              <a:rPr lang="pt-BR" sz="2500" dirty="0" smtClean="0"/>
              <a:t>Robson, Anderson Firmino, </a:t>
            </a:r>
            <a:r>
              <a:rPr lang="pt-BR" sz="2500" dirty="0" err="1" smtClean="0"/>
              <a:t>Aldeander</a:t>
            </a:r>
            <a:r>
              <a:rPr lang="pt-BR" sz="2500" dirty="0" smtClean="0"/>
              <a:t>, </a:t>
            </a:r>
            <a:r>
              <a:rPr lang="pt-BR" sz="2500" dirty="0" err="1" smtClean="0"/>
              <a:t>Wescley</a:t>
            </a:r>
            <a:r>
              <a:rPr lang="pt-BR" sz="2500" dirty="0" smtClean="0"/>
              <a:t>.</a:t>
            </a:r>
            <a:endParaRPr lang="pt-BR" sz="2500" dirty="0" smtClean="0"/>
          </a:p>
          <a:p>
            <a:r>
              <a:rPr lang="pt-BR" sz="2500" dirty="0" smtClean="0"/>
              <a:t>GRUPO 3: </a:t>
            </a:r>
            <a:r>
              <a:rPr lang="pt-BR" sz="2500" dirty="0" smtClean="0"/>
              <a:t>Paloma, </a:t>
            </a:r>
            <a:r>
              <a:rPr lang="pt-BR" sz="2500" dirty="0" err="1" smtClean="0"/>
              <a:t>Kaliane</a:t>
            </a:r>
            <a:r>
              <a:rPr lang="pt-BR" sz="2500" dirty="0" smtClean="0"/>
              <a:t>, Sandra, Alessandra.</a:t>
            </a:r>
            <a:endParaRPr lang="pt-BR" sz="2500" dirty="0" smtClean="0"/>
          </a:p>
          <a:p>
            <a:r>
              <a:rPr lang="pt-BR" sz="2500" dirty="0" smtClean="0"/>
              <a:t>GRUPO 4: </a:t>
            </a:r>
            <a:r>
              <a:rPr lang="pt-BR" sz="2500" dirty="0" smtClean="0"/>
              <a:t>Heloisa, </a:t>
            </a:r>
            <a:r>
              <a:rPr lang="pt-BR" sz="2500" dirty="0" err="1" smtClean="0"/>
              <a:t>Vanúsia</a:t>
            </a:r>
            <a:r>
              <a:rPr lang="pt-BR" sz="2500" dirty="0" smtClean="0"/>
              <a:t>, Mª Idália, Jussara.</a:t>
            </a:r>
            <a:endParaRPr lang="pt-BR" sz="2500" dirty="0"/>
          </a:p>
          <a:p>
            <a:r>
              <a:rPr lang="pt-BR" sz="2500" dirty="0" smtClean="0"/>
              <a:t>GRUPO 5: </a:t>
            </a:r>
            <a:r>
              <a:rPr lang="pt-BR" sz="2500" dirty="0" err="1" smtClean="0"/>
              <a:t>Larystella</a:t>
            </a:r>
            <a:r>
              <a:rPr lang="pt-BR" sz="2500" dirty="0" smtClean="0"/>
              <a:t>, Dayse, </a:t>
            </a:r>
            <a:r>
              <a:rPr lang="pt-BR" sz="2500" dirty="0" err="1" smtClean="0"/>
              <a:t>Thaynara</a:t>
            </a:r>
            <a:r>
              <a:rPr lang="pt-BR" sz="2500" dirty="0" smtClean="0"/>
              <a:t>, </a:t>
            </a:r>
            <a:r>
              <a:rPr lang="pt-BR" sz="2500" dirty="0" err="1" smtClean="0"/>
              <a:t>Iarítsa</a:t>
            </a:r>
            <a:r>
              <a:rPr lang="pt-BR" sz="2500" dirty="0" smtClean="0"/>
              <a:t>.</a:t>
            </a:r>
            <a:endParaRPr lang="pt-BR" sz="2500" dirty="0"/>
          </a:p>
          <a:p>
            <a:r>
              <a:rPr lang="pt-BR" sz="2500" dirty="0" smtClean="0"/>
              <a:t>GRUPO 6: </a:t>
            </a:r>
            <a:r>
              <a:rPr lang="pt-BR" sz="2500" dirty="0" smtClean="0"/>
              <a:t>Mª Heloisa, </a:t>
            </a:r>
            <a:r>
              <a:rPr lang="pt-BR" sz="2500" dirty="0" err="1" smtClean="0"/>
              <a:t>Rosenilda</a:t>
            </a:r>
            <a:r>
              <a:rPr lang="pt-BR" sz="2500" dirty="0" smtClean="0"/>
              <a:t>, Yuri, André.</a:t>
            </a:r>
            <a:endParaRPr lang="pt-BR" sz="2500" dirty="0" smtClean="0"/>
          </a:p>
          <a:p>
            <a:r>
              <a:rPr lang="pt-BR" sz="2500" dirty="0" smtClean="0"/>
              <a:t>GRUPO 7: </a:t>
            </a:r>
            <a:r>
              <a:rPr lang="pt-BR" sz="2500" dirty="0" err="1" smtClean="0"/>
              <a:t>Eline</a:t>
            </a:r>
            <a:r>
              <a:rPr lang="pt-BR" sz="2500" dirty="0" smtClean="0"/>
              <a:t>, </a:t>
            </a:r>
            <a:r>
              <a:rPr lang="pt-BR" sz="2500" dirty="0" err="1" smtClean="0"/>
              <a:t>Evana</a:t>
            </a:r>
            <a:r>
              <a:rPr lang="pt-BR" sz="2500" dirty="0" smtClean="0"/>
              <a:t>, Mª Clara, </a:t>
            </a:r>
            <a:r>
              <a:rPr lang="pt-BR" sz="2500" dirty="0" err="1" smtClean="0"/>
              <a:t>Valdeyza</a:t>
            </a:r>
            <a:r>
              <a:rPr lang="pt-BR" sz="2500" dirty="0" smtClean="0"/>
              <a:t>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2087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TODOS OS GRUPOS: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52" y="883227"/>
            <a:ext cx="10482503" cy="5400964"/>
          </a:xfrm>
        </p:spPr>
        <p:txBody>
          <a:bodyPr>
            <a:normAutofit/>
          </a:bodyPr>
          <a:lstStyle/>
          <a:p>
            <a:r>
              <a:rPr lang="pt-BR" sz="2500" dirty="0" smtClean="0"/>
              <a:t>UTILIZAR OUTROS TEXTOS QUE NÃO ESTÃO NO LIVRO;</a:t>
            </a:r>
          </a:p>
          <a:p>
            <a:r>
              <a:rPr lang="pt-BR" sz="2500" dirty="0"/>
              <a:t>A APRESENTAÇÃO DEVERÁ SER A PARTIR DO TEXTO RETIRADO DA INTERNET;</a:t>
            </a:r>
          </a:p>
          <a:p>
            <a:r>
              <a:rPr lang="pt-BR" sz="2500" dirty="0" smtClean="0"/>
              <a:t>FAZER ATIVIDADES PARA A TURMA;</a:t>
            </a:r>
          </a:p>
          <a:p>
            <a:r>
              <a:rPr lang="pt-BR" sz="2500" dirty="0" smtClean="0"/>
              <a:t>OS EXERCÍCIOS DEVEM SER ELABORADOS DE ACORDO COM O TEXTO E DO MODELO DO QUE VCS FIZERAM DO LIVRO (PODEM UTILIZAR O MESMO TIPO DE ATIVIDADE SE QUISEREM);</a:t>
            </a:r>
          </a:p>
          <a:p>
            <a:endParaRPr lang="pt-BR" sz="2500" dirty="0" smtClean="0"/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899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080" y="1070264"/>
            <a:ext cx="6876857" cy="40940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t-BR" sz="2500" b="1" dirty="0">
                <a:solidFill>
                  <a:srgbClr val="FF0000"/>
                </a:solidFill>
              </a:rPr>
              <a:t>PREDICTING (CONHECIMENTO PRÉVIO)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>
                <a:solidFill>
                  <a:srgbClr val="FF0000"/>
                </a:solidFill>
              </a:rPr>
              <a:t>SKIMMING</a:t>
            </a:r>
            <a:endParaRPr lang="pt-BR" sz="25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SCANNING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COGNATES/ FALSE COGNATES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INFERÊNCIA CONTEXTUAL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PALAVRAS-CHAVE</a:t>
            </a:r>
            <a:endParaRPr lang="pt-BR" sz="2500" b="1" dirty="0" smtClean="0"/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FORMAÇÃO DE PALAVRAS</a:t>
            </a:r>
          </a:p>
          <a:p>
            <a:pPr marL="457200" indent="-457200">
              <a:buFont typeface="+mj-lt"/>
              <a:buAutoNum type="arabicParenR"/>
            </a:pPr>
            <a:r>
              <a:rPr lang="pt-BR" sz="2500" b="1" dirty="0" smtClean="0"/>
              <a:t>REFERENTES </a:t>
            </a:r>
            <a:r>
              <a:rPr lang="pt-BR" sz="2500" b="1" dirty="0" smtClean="0"/>
              <a:t>TEXTUAIS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7604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0071" y="1111827"/>
            <a:ext cx="9734356" cy="5029200"/>
          </a:xfrm>
        </p:spPr>
        <p:txBody>
          <a:bodyPr>
            <a:normAutofit lnSpcReduction="10000"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PREDICTING (CONHECIMENTO PRÉVIO) – </a:t>
            </a:r>
            <a:endParaRPr lang="pt-BR" sz="2500" b="1" dirty="0" smtClean="0">
              <a:solidFill>
                <a:srgbClr val="FF0000"/>
              </a:solidFill>
            </a:endParaRPr>
          </a:p>
          <a:p>
            <a:r>
              <a:rPr lang="pt-BR" sz="2500" b="1" dirty="0" smtClean="0"/>
              <a:t>O </a:t>
            </a:r>
            <a:r>
              <a:rPr lang="pt-BR" sz="2500" b="1" dirty="0"/>
              <a:t>QUE ELES SABEM SOBRE A </a:t>
            </a:r>
            <a:r>
              <a:rPr lang="pt-BR" sz="2500" b="1" dirty="0" smtClean="0"/>
              <a:t>AZEITONA?</a:t>
            </a:r>
          </a:p>
          <a:p>
            <a:r>
              <a:rPr lang="pt-BR" sz="2500" b="1" dirty="0" smtClean="0"/>
              <a:t>PODE-SE COMER A AZEITONA DIRETO DO PÉ?</a:t>
            </a:r>
          </a:p>
          <a:p>
            <a:r>
              <a:rPr lang="pt-BR" sz="2500" b="1" dirty="0" smtClean="0"/>
              <a:t>QUAIS AS COMIDAS QUE UTILIZAM A AZEITONA?</a:t>
            </a:r>
          </a:p>
          <a:p>
            <a:r>
              <a:rPr lang="pt-BR" sz="2500" b="1" dirty="0"/>
              <a:t>O QUE ELES SABEM SOBRE </a:t>
            </a:r>
            <a:r>
              <a:rPr lang="pt-BR" sz="2500" b="1" dirty="0" smtClean="0"/>
              <a:t>O AZEITE?</a:t>
            </a:r>
          </a:p>
          <a:p>
            <a:r>
              <a:rPr lang="pt-BR" sz="2500" b="1" dirty="0" smtClean="0"/>
              <a:t>COMO UTILIZAMOS O AZEITE NA COMIDA?</a:t>
            </a:r>
          </a:p>
          <a:p>
            <a:r>
              <a:rPr lang="pt-BR" sz="2500" b="1" dirty="0" smtClean="0"/>
              <a:t>QUAIS OS BENEFÍCIOS DO AZEITE?</a:t>
            </a:r>
          </a:p>
          <a:p>
            <a:pPr marL="0" indent="0">
              <a:buNone/>
            </a:pPr>
            <a:r>
              <a:rPr lang="pt-BR" sz="2500" b="1" dirty="0" smtClean="0"/>
              <a:t> </a:t>
            </a:r>
          </a:p>
          <a:p>
            <a:r>
              <a:rPr lang="pt-BR" sz="2500" b="1" dirty="0">
                <a:solidFill>
                  <a:srgbClr val="FF0000"/>
                </a:solidFill>
              </a:rPr>
              <a:t>SKIMMING – </a:t>
            </a:r>
            <a:r>
              <a:rPr lang="pt-BR" sz="2500" b="1" dirty="0" smtClean="0">
                <a:solidFill>
                  <a:srgbClr val="FF0000"/>
                </a:solidFill>
              </a:rPr>
              <a:t>OLHE O TÍTULO E RESPONDA:</a:t>
            </a:r>
          </a:p>
          <a:p>
            <a:r>
              <a:rPr lang="pt-BR" sz="2500" b="1" dirty="0" smtClean="0"/>
              <a:t>SOBRE </a:t>
            </a:r>
            <a:r>
              <a:rPr lang="pt-BR" sz="2500" b="1" dirty="0"/>
              <a:t>O QUE É O TEXTO?</a:t>
            </a:r>
          </a:p>
          <a:p>
            <a:endParaRPr lang="pt-BR" sz="25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8961" y="162791"/>
            <a:ext cx="5546822" cy="730827"/>
          </a:xfrm>
        </p:spPr>
        <p:txBody>
          <a:bodyPr>
            <a:normAutofit/>
          </a:bodyPr>
          <a:lstStyle/>
          <a:p>
            <a:r>
              <a:rPr lang="pt-BR" dirty="0" smtClean="0"/>
              <a:t>ACTIVITIES: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6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52" y="173182"/>
            <a:ext cx="8596668" cy="710045"/>
          </a:xfrm>
        </p:spPr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t="2618" r="29911" b="8898"/>
          <a:stretch/>
        </p:blipFill>
        <p:spPr bwMode="auto">
          <a:xfrm>
            <a:off x="313652" y="883227"/>
            <a:ext cx="11448857" cy="5756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1785</Words>
  <Application>Microsoft Office PowerPoint</Application>
  <PresentationFormat>Widescreen</PresentationFormat>
  <Paragraphs>185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inherit</vt:lpstr>
      <vt:lpstr>Trebuchet MS</vt:lpstr>
      <vt:lpstr>Wingdings 3</vt:lpstr>
      <vt:lpstr>Facetado</vt:lpstr>
      <vt:lpstr>SEMINÁRIOS DE LÍNGUA INGLESA 2019</vt:lpstr>
      <vt:lpstr>DIVISÃO DOS GRUPOS E DATAS:</vt:lpstr>
      <vt:lpstr>TODOS OS GRUPOS DEVEM FAZER ATIVIDADES OU DEMONSTRAR ESTAS TÉCNICAS DE LEITURA (1 AO 6) E ESTES ASSUNTOS (7 E 8):</vt:lpstr>
      <vt:lpstr>ASSUNTO:</vt:lpstr>
      <vt:lpstr>COMPONENTES:</vt:lpstr>
      <vt:lpstr>TODOS OS GRUPOS:</vt:lpstr>
      <vt:lpstr>ACTIVITIES:</vt:lpstr>
      <vt:lpstr>ACTIVITIES:</vt:lpstr>
      <vt:lpstr>EXEMPLO:</vt:lpstr>
      <vt:lpstr>ACTIVITIES:</vt:lpstr>
      <vt:lpstr>ACTIVITIES:</vt:lpstr>
      <vt:lpstr>ACTIVITIES:</vt:lpstr>
      <vt:lpstr>ACTIVITIES:</vt:lpstr>
      <vt:lpstr>EXEMPLO:</vt:lpstr>
      <vt:lpstr>EXERCISE:</vt:lpstr>
      <vt:lpstr>EXERCISE:</vt:lpstr>
      <vt:lpstr>ACTIVITIES:</vt:lpstr>
      <vt:lpstr>ACTIVITIES:</vt:lpstr>
      <vt:lpstr>QUAL É O SIGNIFICADO CORRETO DAS PALAVRAS EM DESTAQUE?</vt:lpstr>
      <vt:lpstr>QUAL É O SIGNIFICADO CORRETO DAS PALAVRAS EM DESTAQUE?</vt:lpstr>
      <vt:lpstr>QUAL É O SIGNIFICADO CORRETO DAS PALAVRAS EM DESTAQUE?</vt:lpstr>
      <vt:lpstr>QUAL É O SIGNIFICADO CORRETO DAS PALAVRAS EM DESTAQUE?</vt:lpstr>
      <vt:lpstr>ACTIVITIES:</vt:lpstr>
      <vt:lpstr>ACTIVITIES:</vt:lpstr>
      <vt:lpstr>EXERCISE:</vt:lpstr>
      <vt:lpstr>ACTIVITIES:</vt:lpstr>
      <vt:lpstr>ACTIVITIES:</vt:lpstr>
      <vt:lpstr>ACTIVITIES:</vt:lpstr>
      <vt:lpstr>ACTIVITIES:</vt:lpstr>
      <vt:lpstr>EXERCISE:</vt:lpstr>
      <vt:lpstr>EXERCISE: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SEMINÁRIOS DE LÍNGUA INGLESA 2019</dc:title>
  <dc:creator>Cristiane de Brito Cruz</dc:creator>
  <cp:lastModifiedBy>Cristiane de Brito Cruz</cp:lastModifiedBy>
  <cp:revision>14</cp:revision>
  <dcterms:created xsi:type="dcterms:W3CDTF">2019-03-18T11:06:46Z</dcterms:created>
  <dcterms:modified xsi:type="dcterms:W3CDTF">2019-03-18T17:08:07Z</dcterms:modified>
</cp:coreProperties>
</file>