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5" r:id="rId1"/>
  </p:sldMasterIdLst>
  <p:sldIdLst>
    <p:sldId id="256" r:id="rId2"/>
    <p:sldId id="257" r:id="rId3"/>
    <p:sldId id="260" r:id="rId4"/>
    <p:sldId id="261" r:id="rId5"/>
    <p:sldId id="262" r:id="rId6"/>
    <p:sldId id="263" r:id="rId7"/>
    <p:sldId id="264" r:id="rId8"/>
    <p:sldId id="265" r:id="rId9"/>
    <p:sldId id="266" r:id="rId10"/>
    <p:sldId id="267" r:id="rId11"/>
    <p:sldId id="268" r:id="rId12"/>
    <p:sldId id="273" r:id="rId13"/>
    <p:sldId id="269" r:id="rId14"/>
    <p:sldId id="274" r:id="rId15"/>
    <p:sldId id="270" r:id="rId16"/>
    <p:sldId id="271" r:id="rId17"/>
    <p:sldId id="277" r:id="rId18"/>
    <p:sldId id="272" r:id="rId19"/>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112" d="100"/>
          <a:sy n="112" d="100"/>
        </p:scale>
        <p:origin x="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viewProps" Target="viewProp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tableStyles" Target="tableStyle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pt-BR"/>
              <a:t>Clique para editar o título mestre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B17147E9-A304-48F1-B8BE-34EC51E2E744}" type="datetimeFigureOut">
              <a:rPr lang="pt-BR" smtClean="0"/>
              <a:t>01/04/2019</a:t>
            </a:fld>
            <a:endParaRPr lang="pt-BR"/>
          </a:p>
        </p:txBody>
      </p:sp>
      <p:sp>
        <p:nvSpPr>
          <p:cNvPr id="5" name="Footer Placeholder 4"/>
          <p:cNvSpPr>
            <a:spLocks noGrp="1"/>
          </p:cNvSpPr>
          <p:nvPr>
            <p:ph type="ftr" sz="quarter" idx="11"/>
          </p:nvPr>
        </p:nvSpPr>
        <p:spPr>
          <a:xfrm>
            <a:off x="5332412" y="5883275"/>
            <a:ext cx="4324044" cy="365125"/>
          </a:xfrm>
        </p:spPr>
        <p:txBody>
          <a:bodyPr/>
          <a:lstStyle/>
          <a:p>
            <a:endParaRPr lang="pt-BR"/>
          </a:p>
        </p:txBody>
      </p:sp>
      <p:sp>
        <p:nvSpPr>
          <p:cNvPr id="6" name="Slide Number Placeholder 5"/>
          <p:cNvSpPr>
            <a:spLocks noGrp="1"/>
          </p:cNvSpPr>
          <p:nvPr>
            <p:ph type="sldNum" sz="quarter" idx="12"/>
          </p:nvPr>
        </p:nvSpPr>
        <p:spPr/>
        <p:txBody>
          <a:bodyPr/>
          <a:lstStyle/>
          <a:p>
            <a:fld id="{0E231E06-A9EC-4B3C-B07E-BE1CC066BB3C}" type="slidenum">
              <a:rPr lang="pt-BR" smtClean="0"/>
              <a:t>‹nº›</a:t>
            </a:fld>
            <a:endParaRPr lang="pt-BR"/>
          </a:p>
        </p:txBody>
      </p:sp>
    </p:spTree>
    <p:extLst>
      <p:ext uri="{BB962C8B-B14F-4D97-AF65-F5344CB8AC3E}">
        <p14:creationId xmlns:p14="http://schemas.microsoft.com/office/powerpoint/2010/main" val="2007337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Foto Panorâmica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Date Placeholder 4"/>
          <p:cNvSpPr>
            <a:spLocks noGrp="1"/>
          </p:cNvSpPr>
          <p:nvPr>
            <p:ph type="dt" sz="half" idx="10"/>
          </p:nvPr>
        </p:nvSpPr>
        <p:spPr/>
        <p:txBody>
          <a:bodyPr/>
          <a:lstStyle/>
          <a:p>
            <a:fld id="{B17147E9-A304-48F1-B8BE-34EC51E2E744}" type="datetimeFigureOut">
              <a:rPr lang="pt-BR" smtClean="0"/>
              <a:t>01/04/2019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0E231E06-A9EC-4B3C-B07E-BE1CC066BB3C}" type="slidenum">
              <a:rPr lang="pt-BR" smtClean="0"/>
              <a:t>‹nº›</a:t>
            </a:fld>
            <a:endParaRPr lang="pt-BR"/>
          </a:p>
        </p:txBody>
      </p:sp>
    </p:spTree>
    <p:extLst>
      <p:ext uri="{BB962C8B-B14F-4D97-AF65-F5344CB8AC3E}">
        <p14:creationId xmlns:p14="http://schemas.microsoft.com/office/powerpoint/2010/main" val="2615454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pt-BR"/>
              <a:t>Clique para editar o título mestre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p>
            <a:fld id="{B17147E9-A304-48F1-B8BE-34EC51E2E744}" type="datetimeFigureOut">
              <a:rPr lang="pt-BR" smtClean="0"/>
              <a:t>01/04/2019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E231E06-A9EC-4B3C-B07E-BE1CC066BB3C}" type="slidenum">
              <a:rPr lang="pt-BR" smtClean="0"/>
              <a:t>‹nº›</a:t>
            </a:fld>
            <a:endParaRPr lang="pt-BR"/>
          </a:p>
        </p:txBody>
      </p:sp>
    </p:spTree>
    <p:extLst>
      <p:ext uri="{BB962C8B-B14F-4D97-AF65-F5344CB8AC3E}">
        <p14:creationId xmlns:p14="http://schemas.microsoft.com/office/powerpoint/2010/main" val="13532593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pt-BR"/>
              <a:t>Clique para editar o título mestre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Clique para editar o texto mestre</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p>
            <a:fld id="{B17147E9-A304-48F1-B8BE-34EC51E2E744}" type="datetimeFigureOut">
              <a:rPr lang="pt-BR" smtClean="0"/>
              <a:t>01/04/2019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E231E06-A9EC-4B3C-B07E-BE1CC066BB3C}" type="slidenum">
              <a:rPr lang="pt-BR" smtClean="0"/>
              <a:t>‹nº›</a:t>
            </a:fld>
            <a:endParaRPr lang="pt-BR"/>
          </a:p>
        </p:txBody>
      </p:sp>
    </p:spTree>
    <p:extLst>
      <p:ext uri="{BB962C8B-B14F-4D97-AF65-F5344CB8AC3E}">
        <p14:creationId xmlns:p14="http://schemas.microsoft.com/office/powerpoint/2010/main" val="13858750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pt-BR"/>
              <a:t>Clique para editar o título mestre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p>
            <a:fld id="{B17147E9-A304-48F1-B8BE-34EC51E2E744}" type="datetimeFigureOut">
              <a:rPr lang="pt-BR" smtClean="0"/>
              <a:t>01/04/2019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E231E06-A9EC-4B3C-B07E-BE1CC066BB3C}" type="slidenum">
              <a:rPr lang="pt-BR" smtClean="0"/>
              <a:t>‹nº›</a:t>
            </a:fld>
            <a:endParaRPr lang="pt-BR"/>
          </a:p>
        </p:txBody>
      </p:sp>
    </p:spTree>
    <p:extLst>
      <p:ext uri="{BB962C8B-B14F-4D97-AF65-F5344CB8AC3E}">
        <p14:creationId xmlns:p14="http://schemas.microsoft.com/office/powerpoint/2010/main" val="42144837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o Cartão de Nome">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pt-BR"/>
              <a:t>Clique para editar o título mestre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pt-BR"/>
              <a:t>Clique para editar o texto mestre</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p>
            <a:fld id="{B17147E9-A304-48F1-B8BE-34EC51E2E744}" type="datetimeFigureOut">
              <a:rPr lang="pt-BR" smtClean="0"/>
              <a:t>01/04/2019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E231E06-A9EC-4B3C-B07E-BE1CC066BB3C}" type="slidenum">
              <a:rPr lang="pt-BR" smtClean="0"/>
              <a:t>‹nº›</a:t>
            </a:fld>
            <a:endParaRPr lang="pt-BR"/>
          </a:p>
        </p:txBody>
      </p:sp>
    </p:spTree>
    <p:extLst>
      <p:ext uri="{BB962C8B-B14F-4D97-AF65-F5344CB8AC3E}">
        <p14:creationId xmlns:p14="http://schemas.microsoft.com/office/powerpoint/2010/main" val="37628857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pt-BR"/>
              <a:t>Clique para editar o título mestre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pt-BR"/>
              <a:t>Clique para editar o texto mestre</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p>
            <a:fld id="{B17147E9-A304-48F1-B8BE-34EC51E2E744}" type="datetimeFigureOut">
              <a:rPr lang="pt-BR" smtClean="0"/>
              <a:t>01/04/2019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E231E06-A9EC-4B3C-B07E-BE1CC066BB3C}" type="slidenum">
              <a:rPr lang="pt-BR" smtClean="0"/>
              <a:t>‹nº›</a:t>
            </a:fld>
            <a:endParaRPr lang="pt-BR"/>
          </a:p>
        </p:txBody>
      </p:sp>
    </p:spTree>
    <p:extLst>
      <p:ext uri="{BB962C8B-B14F-4D97-AF65-F5344CB8AC3E}">
        <p14:creationId xmlns:p14="http://schemas.microsoft.com/office/powerpoint/2010/main" val="41287944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ncho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17147E9-A304-48F1-B8BE-34EC51E2E744}" type="datetimeFigureOut">
              <a:rPr lang="pt-BR" smtClean="0"/>
              <a:t>01/04/2019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E231E06-A9EC-4B3C-B07E-BE1CC066BB3C}" type="slidenum">
              <a:rPr lang="pt-BR" smtClean="0"/>
              <a:t>‹nº›</a:t>
            </a:fld>
            <a:endParaRPr lang="pt-BR"/>
          </a:p>
        </p:txBody>
      </p:sp>
    </p:spTree>
    <p:extLst>
      <p:ext uri="{BB962C8B-B14F-4D97-AF65-F5344CB8AC3E}">
        <p14:creationId xmlns:p14="http://schemas.microsoft.com/office/powerpoint/2010/main" val="38933451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17147E9-A304-48F1-B8BE-34EC51E2E744}" type="datetimeFigureOut">
              <a:rPr lang="pt-BR" smtClean="0"/>
              <a:t>01/04/2019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E231E06-A9EC-4B3C-B07E-BE1CC066BB3C}" type="slidenum">
              <a:rPr lang="pt-BR" smtClean="0"/>
              <a:t>‹nº›</a:t>
            </a:fld>
            <a:endParaRPr lang="pt-BR"/>
          </a:p>
        </p:txBody>
      </p:sp>
    </p:spTree>
    <p:extLst>
      <p:ext uri="{BB962C8B-B14F-4D97-AF65-F5344CB8AC3E}">
        <p14:creationId xmlns:p14="http://schemas.microsoft.com/office/powerpoint/2010/main" val="1302338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nchor="ct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17147E9-A304-48F1-B8BE-34EC51E2E744}" type="datetimeFigureOut">
              <a:rPr lang="pt-BR" smtClean="0"/>
              <a:t>01/04/2019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a:xfrm>
            <a:off x="10951856" y="5867131"/>
            <a:ext cx="551167" cy="365125"/>
          </a:xfrm>
        </p:spPr>
        <p:txBody>
          <a:bodyPr/>
          <a:lstStyle/>
          <a:p>
            <a:fld id="{0E231E06-A9EC-4B3C-B07E-BE1CC066BB3C}" type="slidenum">
              <a:rPr lang="pt-BR" smtClean="0"/>
              <a:t>‹nº›</a:t>
            </a:fld>
            <a:endParaRPr lang="pt-BR"/>
          </a:p>
        </p:txBody>
      </p:sp>
    </p:spTree>
    <p:extLst>
      <p:ext uri="{BB962C8B-B14F-4D97-AF65-F5344CB8AC3E}">
        <p14:creationId xmlns:p14="http://schemas.microsoft.com/office/powerpoint/2010/main" val="2122367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pt-BR"/>
              <a:t>Clique para editar o título mestre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p>
            <a:fld id="{B17147E9-A304-48F1-B8BE-34EC51E2E744}" type="datetimeFigureOut">
              <a:rPr lang="pt-BR" smtClean="0"/>
              <a:t>01/04/2019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E231E06-A9EC-4B3C-B07E-BE1CC066BB3C}" type="slidenum">
              <a:rPr lang="pt-BR" smtClean="0"/>
              <a:t>‹nº›</a:t>
            </a:fld>
            <a:endParaRPr lang="pt-BR"/>
          </a:p>
        </p:txBody>
      </p:sp>
    </p:spTree>
    <p:extLst>
      <p:ext uri="{BB962C8B-B14F-4D97-AF65-F5344CB8AC3E}">
        <p14:creationId xmlns:p14="http://schemas.microsoft.com/office/powerpoint/2010/main" val="3768280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pt-BR"/>
              <a:t>Clique para editar o título mestre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B17147E9-A304-48F1-B8BE-34EC51E2E744}" type="datetimeFigureOut">
              <a:rPr lang="pt-BR" smtClean="0"/>
              <a:t>01/04/2019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0E231E06-A9EC-4B3C-B07E-BE1CC066BB3C}" type="slidenum">
              <a:rPr lang="pt-BR" smtClean="0"/>
              <a:t>‹nº›</a:t>
            </a:fld>
            <a:endParaRPr lang="pt-BR"/>
          </a:p>
        </p:txBody>
      </p:sp>
    </p:spTree>
    <p:extLst>
      <p:ext uri="{BB962C8B-B14F-4D97-AF65-F5344CB8AC3E}">
        <p14:creationId xmlns:p14="http://schemas.microsoft.com/office/powerpoint/2010/main" val="2267655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a:t>Clique para editar o título mestre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B17147E9-A304-48F1-B8BE-34EC51E2E744}" type="datetimeFigureOut">
              <a:rPr lang="pt-BR" smtClean="0"/>
              <a:t>01/04/2019</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0E231E06-A9EC-4B3C-B07E-BE1CC066BB3C}" type="slidenum">
              <a:rPr lang="pt-BR" smtClean="0"/>
              <a:t>‹nº›</a:t>
            </a:fld>
            <a:endParaRPr lang="pt-BR"/>
          </a:p>
        </p:txBody>
      </p:sp>
    </p:spTree>
    <p:extLst>
      <p:ext uri="{BB962C8B-B14F-4D97-AF65-F5344CB8AC3E}">
        <p14:creationId xmlns:p14="http://schemas.microsoft.com/office/powerpoint/2010/main" val="4039905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B17147E9-A304-48F1-B8BE-34EC51E2E744}" type="datetimeFigureOut">
              <a:rPr lang="pt-BR" smtClean="0"/>
              <a:t>01/04/2019</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0E231E06-A9EC-4B3C-B07E-BE1CC066BB3C}" type="slidenum">
              <a:rPr lang="pt-BR" smtClean="0"/>
              <a:t>‹nº›</a:t>
            </a:fld>
            <a:endParaRPr lang="pt-BR"/>
          </a:p>
        </p:txBody>
      </p:sp>
    </p:spTree>
    <p:extLst>
      <p:ext uri="{BB962C8B-B14F-4D97-AF65-F5344CB8AC3E}">
        <p14:creationId xmlns:p14="http://schemas.microsoft.com/office/powerpoint/2010/main" val="780852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7147E9-A304-48F1-B8BE-34EC51E2E744}" type="datetimeFigureOut">
              <a:rPr lang="pt-BR" smtClean="0"/>
              <a:t>01/04/2019</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0E231E06-A9EC-4B3C-B07E-BE1CC066BB3C}" type="slidenum">
              <a:rPr lang="pt-BR" smtClean="0"/>
              <a:t>‹nº›</a:t>
            </a:fld>
            <a:endParaRPr lang="pt-BR"/>
          </a:p>
        </p:txBody>
      </p:sp>
    </p:spTree>
    <p:extLst>
      <p:ext uri="{BB962C8B-B14F-4D97-AF65-F5344CB8AC3E}">
        <p14:creationId xmlns:p14="http://schemas.microsoft.com/office/powerpoint/2010/main" val="1790038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pt-BR"/>
              <a:t>Clique para editar o título mestre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Date Placeholder 4"/>
          <p:cNvSpPr>
            <a:spLocks noGrp="1"/>
          </p:cNvSpPr>
          <p:nvPr>
            <p:ph type="dt" sz="half" idx="10"/>
          </p:nvPr>
        </p:nvSpPr>
        <p:spPr/>
        <p:txBody>
          <a:bodyPr/>
          <a:lstStyle/>
          <a:p>
            <a:fld id="{B17147E9-A304-48F1-B8BE-34EC51E2E744}" type="datetimeFigureOut">
              <a:rPr lang="pt-BR" smtClean="0"/>
              <a:t>01/04/2019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0E231E06-A9EC-4B3C-B07E-BE1CC066BB3C}" type="slidenum">
              <a:rPr lang="pt-BR" smtClean="0"/>
              <a:t>‹nº›</a:t>
            </a:fld>
            <a:endParaRPr lang="pt-BR"/>
          </a:p>
        </p:txBody>
      </p:sp>
    </p:spTree>
    <p:extLst>
      <p:ext uri="{BB962C8B-B14F-4D97-AF65-F5344CB8AC3E}">
        <p14:creationId xmlns:p14="http://schemas.microsoft.com/office/powerpoint/2010/main" val="4195243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pt-BR"/>
              <a:t>Clique para editar o título mestre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Date Placeholder 4"/>
          <p:cNvSpPr>
            <a:spLocks noGrp="1"/>
          </p:cNvSpPr>
          <p:nvPr>
            <p:ph type="dt" sz="half" idx="10"/>
          </p:nvPr>
        </p:nvSpPr>
        <p:spPr/>
        <p:txBody>
          <a:bodyPr/>
          <a:lstStyle/>
          <a:p>
            <a:fld id="{B17147E9-A304-48F1-B8BE-34EC51E2E744}" type="datetimeFigureOut">
              <a:rPr lang="pt-BR" smtClean="0"/>
              <a:t>01/04/2019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0E231E06-A9EC-4B3C-B07E-BE1CC066BB3C}" type="slidenum">
              <a:rPr lang="pt-BR" smtClean="0"/>
              <a:t>‹nº›</a:t>
            </a:fld>
            <a:endParaRPr lang="pt-BR"/>
          </a:p>
        </p:txBody>
      </p:sp>
    </p:spTree>
    <p:extLst>
      <p:ext uri="{BB962C8B-B14F-4D97-AF65-F5344CB8AC3E}">
        <p14:creationId xmlns:p14="http://schemas.microsoft.com/office/powerpoint/2010/main" val="3355653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17147E9-A304-48F1-B8BE-34EC51E2E744}" type="datetimeFigureOut">
              <a:rPr lang="pt-BR" smtClean="0"/>
              <a:t>01/04/2019</a:t>
            </a:fld>
            <a:endParaRPr lang="pt-BR"/>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pt-BR"/>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E231E06-A9EC-4B3C-B07E-BE1CC066BB3C}" type="slidenum">
              <a:rPr lang="pt-BR" smtClean="0"/>
              <a:t>‹nº›</a:t>
            </a:fld>
            <a:endParaRPr lang="pt-BR"/>
          </a:p>
        </p:txBody>
      </p:sp>
    </p:spTree>
    <p:extLst>
      <p:ext uri="{BB962C8B-B14F-4D97-AF65-F5344CB8AC3E}">
        <p14:creationId xmlns:p14="http://schemas.microsoft.com/office/powerpoint/2010/main" val="1496113651"/>
      </p:ext>
    </p:extLst>
  </p:cSld>
  <p:clrMap bg1="lt1" tx1="dk1" bg2="lt2" tx2="dk2" accent1="accent1" accent2="accent2" accent3="accent3" accent4="accent4" accent5="accent5" accent6="accent6" hlink="hlink" folHlink="folHlink"/>
  <p:sldLayoutIdLst>
    <p:sldLayoutId id="2147483816" r:id="rId1"/>
    <p:sldLayoutId id="2147483817" r:id="rId2"/>
    <p:sldLayoutId id="2147483818" r:id="rId3"/>
    <p:sldLayoutId id="2147483819" r:id="rId4"/>
    <p:sldLayoutId id="2147483820" r:id="rId5"/>
    <p:sldLayoutId id="2147483821" r:id="rId6"/>
    <p:sldLayoutId id="2147483822" r:id="rId7"/>
    <p:sldLayoutId id="2147483823" r:id="rId8"/>
    <p:sldLayoutId id="2147483824" r:id="rId9"/>
    <p:sldLayoutId id="2147483825" r:id="rId10"/>
    <p:sldLayoutId id="2147483826" r:id="rId11"/>
    <p:sldLayoutId id="2147483827" r:id="rId12"/>
    <p:sldLayoutId id="2147483828" r:id="rId13"/>
    <p:sldLayoutId id="2147483829" r:id="rId14"/>
    <p:sldLayoutId id="2147483830" r:id="rId15"/>
    <p:sldLayoutId id="2147483831" r:id="rId16"/>
    <p:sldLayoutId id="2147483832"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2" Type="http://schemas.openxmlformats.org/officeDocument/2006/relationships/hyperlink" Target="https://newatlas.com/crispr-bacon-modified-genetic-low-fat-pigs/51888/" TargetMode="External"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480954" y="1475509"/>
            <a:ext cx="7938942" cy="1637531"/>
          </a:xfrm>
        </p:spPr>
        <p:txBody>
          <a:bodyPr>
            <a:normAutofit/>
          </a:bodyPr>
          <a:lstStyle/>
          <a:p>
            <a:r>
              <a:rPr lang="pt-BR" sz="4400" dirty="0">
                <a:latin typeface="Arial Black" panose="020B0A04020102020204" pitchFamily="34" charset="0"/>
                <a:cs typeface="Arial" panose="020B0604020202020204" pitchFamily="34" charset="0"/>
              </a:rPr>
              <a:t>Referência pronominal</a:t>
            </a:r>
          </a:p>
        </p:txBody>
      </p:sp>
      <p:sp>
        <p:nvSpPr>
          <p:cNvPr id="3" name="Subtítulo 2"/>
          <p:cNvSpPr>
            <a:spLocks noGrp="1"/>
          </p:cNvSpPr>
          <p:nvPr>
            <p:ph type="subTitle" idx="1"/>
          </p:nvPr>
        </p:nvSpPr>
        <p:spPr/>
        <p:txBody>
          <a:bodyPr/>
          <a:lstStyle/>
          <a:p>
            <a:r>
              <a:rPr lang="pt-BR" dirty="0"/>
              <a:t>Grupo 2</a:t>
            </a:r>
          </a:p>
        </p:txBody>
      </p:sp>
    </p:spTree>
    <p:extLst>
      <p:ext uri="{BB962C8B-B14F-4D97-AF65-F5344CB8AC3E}">
        <p14:creationId xmlns:p14="http://schemas.microsoft.com/office/powerpoint/2010/main" val="40010203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solidFill>
                  <a:srgbClr val="FF0000"/>
                </a:solidFill>
                <a:latin typeface="Arial" panose="020B0604020202020204" pitchFamily="34" charset="0"/>
                <a:cs typeface="Arial" panose="020B0604020202020204" pitchFamily="34" charset="0"/>
              </a:rPr>
              <a:t>Palavras-chave</a:t>
            </a:r>
          </a:p>
        </p:txBody>
      </p:sp>
      <p:sp>
        <p:nvSpPr>
          <p:cNvPr id="3" name="Espaço Reservado para Conteúdo 2"/>
          <p:cNvSpPr>
            <a:spLocks noGrp="1"/>
          </p:cNvSpPr>
          <p:nvPr>
            <p:ph idx="1"/>
          </p:nvPr>
        </p:nvSpPr>
        <p:spPr/>
        <p:txBody>
          <a:bodyPr/>
          <a:lstStyle/>
          <a:p>
            <a:pPr marL="0" indent="0">
              <a:buNone/>
            </a:pPr>
            <a:r>
              <a:rPr lang="pt-BR" sz="3600" dirty="0">
                <a:latin typeface="Arial" panose="020B0604020202020204" pitchFamily="34" charset="0"/>
                <a:cs typeface="Arial" panose="020B0604020202020204" pitchFamily="34" charset="0"/>
              </a:rPr>
              <a:t>Quais palavras você precisa traduzir para entender o trecho?</a:t>
            </a:r>
          </a:p>
          <a:p>
            <a:pPr marL="0" indent="0">
              <a:buNone/>
            </a:pPr>
            <a:r>
              <a:rPr lang="en-US" dirty="0">
                <a:latin typeface="Arial" panose="020B0604020202020204" pitchFamily="34" charset="0"/>
                <a:cs typeface="Arial" panose="020B0604020202020204" pitchFamily="34" charset="0"/>
              </a:rPr>
              <a:t>It's hard to predict whether these new low-fat piglets will be a footnote in science or something we can buy in supermarkets in a few years. What we can be sure of is this will not be the last strange CRISPR-modified animal to appear.</a:t>
            </a:r>
            <a:endParaRPr lang="pt-BR" dirty="0">
              <a:latin typeface="Arial" panose="020B0604020202020204" pitchFamily="34" charset="0"/>
              <a:cs typeface="Arial" panose="020B0604020202020204" pitchFamily="34" charset="0"/>
            </a:endParaRPr>
          </a:p>
          <a:p>
            <a:pPr marL="0" indent="0">
              <a:buNone/>
            </a:pPr>
            <a:endParaRPr lang="pt-BR" dirty="0"/>
          </a:p>
        </p:txBody>
      </p:sp>
    </p:spTree>
    <p:extLst>
      <p:ext uri="{BB962C8B-B14F-4D97-AF65-F5344CB8AC3E}">
        <p14:creationId xmlns:p14="http://schemas.microsoft.com/office/powerpoint/2010/main" val="21836992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solidFill>
                  <a:srgbClr val="FF0000"/>
                </a:solidFill>
                <a:latin typeface="Arial" panose="020B0604020202020204" pitchFamily="34" charset="0"/>
                <a:cs typeface="Arial" panose="020B0604020202020204" pitchFamily="34" charset="0"/>
              </a:rPr>
              <a:t>Formação de palavras</a:t>
            </a:r>
          </a:p>
        </p:txBody>
      </p:sp>
      <p:sp>
        <p:nvSpPr>
          <p:cNvPr id="3" name="Espaço Reservado para Conteúdo 2"/>
          <p:cNvSpPr>
            <a:spLocks noGrp="1"/>
          </p:cNvSpPr>
          <p:nvPr>
            <p:ph idx="1"/>
          </p:nvPr>
        </p:nvSpPr>
        <p:spPr>
          <a:xfrm>
            <a:off x="1484310" y="2088573"/>
            <a:ext cx="10018713" cy="3702627"/>
          </a:xfrm>
        </p:spPr>
        <p:txBody>
          <a:bodyPr>
            <a:normAutofit fontScale="92500" lnSpcReduction="10000"/>
          </a:bodyPr>
          <a:lstStyle/>
          <a:p>
            <a:pPr marL="0" indent="0">
              <a:buNone/>
            </a:pPr>
            <a:r>
              <a:rPr lang="pt-BR" b="1" dirty="0">
                <a:latin typeface="Arial" panose="020B0604020202020204" pitchFamily="34" charset="0"/>
                <a:cs typeface="Arial" panose="020B0604020202020204" pitchFamily="34" charset="0"/>
              </a:rPr>
              <a:t>Analise as palavras e indique qual é o processo de formação  (</a:t>
            </a:r>
            <a:r>
              <a:rPr lang="pt-BR" b="1" dirty="0" err="1">
                <a:latin typeface="Arial" panose="020B0604020202020204" pitchFamily="34" charset="0"/>
                <a:cs typeface="Arial" panose="020B0604020202020204" pitchFamily="34" charset="0"/>
              </a:rPr>
              <a:t>compounding</a:t>
            </a:r>
            <a:r>
              <a:rPr lang="pt-BR" b="1" dirty="0">
                <a:latin typeface="Arial" panose="020B0604020202020204" pitchFamily="34" charset="0"/>
                <a:cs typeface="Arial" panose="020B0604020202020204" pitchFamily="34" charset="0"/>
              </a:rPr>
              <a:t>, </a:t>
            </a:r>
            <a:r>
              <a:rPr lang="pt-BR" b="1" dirty="0" err="1">
                <a:latin typeface="Arial" panose="020B0604020202020204" pitchFamily="34" charset="0"/>
                <a:cs typeface="Arial" panose="020B0604020202020204" pitchFamily="34" charset="0"/>
              </a:rPr>
              <a:t>sufixation</a:t>
            </a:r>
            <a:r>
              <a:rPr lang="pt-BR" b="1" dirty="0">
                <a:latin typeface="Arial" panose="020B0604020202020204" pitchFamily="34" charset="0"/>
                <a:cs typeface="Arial" panose="020B0604020202020204" pitchFamily="34" charset="0"/>
              </a:rPr>
              <a:t>): </a:t>
            </a:r>
          </a:p>
          <a:p>
            <a:pPr marL="0" indent="0">
              <a:buNone/>
            </a:pPr>
            <a:r>
              <a:rPr lang="pt-BR" dirty="0">
                <a:latin typeface="Arial" panose="020B0604020202020204" pitchFamily="34" charset="0"/>
                <a:cs typeface="Arial" panose="020B0604020202020204" pitchFamily="34" charset="0"/>
              </a:rPr>
              <a:t>	</a:t>
            </a:r>
          </a:p>
          <a:p>
            <a:pPr marL="0" indent="0">
              <a:buNone/>
            </a:pPr>
            <a:r>
              <a:rPr lang="pt-BR" dirty="0">
                <a:latin typeface="Arial" panose="020B0604020202020204" pitchFamily="34" charset="0"/>
                <a:cs typeface="Arial" panose="020B0604020202020204" pitchFamily="34" charset="0"/>
              </a:rPr>
              <a:t>	a) gene-</a:t>
            </a:r>
            <a:r>
              <a:rPr lang="pt-BR" dirty="0" err="1">
                <a:latin typeface="Arial" panose="020B0604020202020204" pitchFamily="34" charset="0"/>
                <a:cs typeface="Arial" panose="020B0604020202020204" pitchFamily="34" charset="0"/>
              </a:rPr>
              <a:t>editing</a:t>
            </a:r>
            <a:r>
              <a:rPr lang="pt-BR" dirty="0">
                <a:latin typeface="Arial" panose="020B0604020202020204" pitchFamily="34" charset="0"/>
                <a:cs typeface="Arial" panose="020B0604020202020204" pitchFamily="34" charset="0"/>
              </a:rPr>
              <a:t> –</a:t>
            </a:r>
          </a:p>
          <a:p>
            <a:pPr marL="0" indent="0">
              <a:buNone/>
            </a:pPr>
            <a:r>
              <a:rPr lang="pt-BR" dirty="0">
                <a:latin typeface="Arial" panose="020B0604020202020204" pitchFamily="34" charset="0"/>
                <a:cs typeface="Arial" panose="020B0604020202020204" pitchFamily="34" charset="0"/>
              </a:rPr>
              <a:t>	b) </a:t>
            </a:r>
            <a:r>
              <a:rPr lang="pt-BR" dirty="0" err="1">
                <a:latin typeface="Arial" panose="020B0604020202020204" pitchFamily="34" charset="0"/>
                <a:cs typeface="Arial" panose="020B0604020202020204" pitchFamily="34" charset="0"/>
              </a:rPr>
              <a:t>successfully</a:t>
            </a:r>
            <a:r>
              <a:rPr lang="pt-BR" dirty="0">
                <a:latin typeface="Arial" panose="020B0604020202020204" pitchFamily="34" charset="0"/>
                <a:cs typeface="Arial" panose="020B0604020202020204" pitchFamily="34" charset="0"/>
              </a:rPr>
              <a:t> –</a:t>
            </a:r>
          </a:p>
          <a:p>
            <a:pPr marL="0" indent="0">
              <a:buNone/>
            </a:pPr>
            <a:r>
              <a:rPr lang="pt-BR" dirty="0">
                <a:latin typeface="Arial" panose="020B0604020202020204" pitchFamily="34" charset="0"/>
                <a:cs typeface="Arial" panose="020B0604020202020204" pitchFamily="34" charset="0"/>
              </a:rPr>
              <a:t>	c) </a:t>
            </a:r>
            <a:r>
              <a:rPr lang="pt-BR" dirty="0" err="1">
                <a:latin typeface="Arial" panose="020B0604020202020204" pitchFamily="34" charset="0"/>
                <a:cs typeface="Arial" panose="020B0604020202020204" pitchFamily="34" charset="0"/>
              </a:rPr>
              <a:t>subsequently</a:t>
            </a:r>
            <a:r>
              <a:rPr lang="pt-BR" dirty="0">
                <a:latin typeface="Arial" panose="020B0604020202020204" pitchFamily="34" charset="0"/>
                <a:cs typeface="Arial" panose="020B0604020202020204" pitchFamily="34" charset="0"/>
              </a:rPr>
              <a:t>  –</a:t>
            </a:r>
          </a:p>
          <a:p>
            <a:pPr marL="0" indent="0">
              <a:buNone/>
            </a:pPr>
            <a:r>
              <a:rPr lang="pt-BR" dirty="0">
                <a:latin typeface="Arial" panose="020B0604020202020204" pitchFamily="34" charset="0"/>
                <a:cs typeface="Arial" panose="020B0604020202020204" pitchFamily="34" charset="0"/>
              </a:rPr>
              <a:t>	d) </a:t>
            </a:r>
            <a:r>
              <a:rPr lang="pt-BR" dirty="0" err="1">
                <a:latin typeface="Arial" panose="020B0604020202020204" pitchFamily="34" charset="0"/>
                <a:cs typeface="Arial" panose="020B0604020202020204" pitchFamily="34" charset="0"/>
              </a:rPr>
              <a:t>genetically</a:t>
            </a:r>
            <a:r>
              <a:rPr lang="pt-BR" dirty="0">
                <a:latin typeface="Arial" panose="020B0604020202020204" pitchFamily="34" charset="0"/>
                <a:cs typeface="Arial" panose="020B0604020202020204" pitchFamily="34" charset="0"/>
              </a:rPr>
              <a:t> –</a:t>
            </a:r>
          </a:p>
          <a:p>
            <a:pPr marL="0" indent="0">
              <a:buNone/>
            </a:pPr>
            <a:r>
              <a:rPr lang="pt-BR" dirty="0">
                <a:latin typeface="Arial" panose="020B0604020202020204" pitchFamily="34" charset="0"/>
                <a:cs typeface="Arial" panose="020B0604020202020204" pitchFamily="34" charset="0"/>
              </a:rPr>
              <a:t>	e) </a:t>
            </a:r>
            <a:r>
              <a:rPr lang="pt-BR" dirty="0" err="1">
                <a:latin typeface="Arial" panose="020B0604020202020204" pitchFamily="34" charset="0"/>
                <a:cs typeface="Arial" panose="020B0604020202020204" pitchFamily="34" charset="0"/>
              </a:rPr>
              <a:t>researchers</a:t>
            </a:r>
            <a:r>
              <a:rPr lang="pt-BR" dirty="0">
                <a:latin typeface="Arial" panose="020B0604020202020204" pitchFamily="34" charset="0"/>
                <a:cs typeface="Arial" panose="020B0604020202020204" pitchFamily="34" charset="0"/>
              </a:rPr>
              <a:t>  –</a:t>
            </a:r>
          </a:p>
          <a:p>
            <a:pPr marL="0" indent="0">
              <a:buNone/>
            </a:pPr>
            <a:endParaRPr lang="pt-BR" dirty="0"/>
          </a:p>
        </p:txBody>
      </p:sp>
    </p:spTree>
    <p:extLst>
      <p:ext uri="{BB962C8B-B14F-4D97-AF65-F5344CB8AC3E}">
        <p14:creationId xmlns:p14="http://schemas.microsoft.com/office/powerpoint/2010/main" val="9482215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61912D-F9A5-4B96-8A23-CDDA27B9E7EC}"/>
              </a:ext>
            </a:extLst>
          </p:cNvPr>
          <p:cNvSpPr>
            <a:spLocks noGrp="1"/>
          </p:cNvSpPr>
          <p:nvPr>
            <p:ph type="ctrTitle"/>
          </p:nvPr>
        </p:nvSpPr>
        <p:spPr>
          <a:xfrm>
            <a:off x="2473990" y="-296884"/>
            <a:ext cx="8574622" cy="1410195"/>
          </a:xfrm>
        </p:spPr>
        <p:txBody>
          <a:bodyPr>
            <a:normAutofit/>
          </a:bodyPr>
          <a:lstStyle/>
          <a:p>
            <a:pPr algn="ctr"/>
            <a:r>
              <a:rPr lang="pt-BR" sz="4000" dirty="0">
                <a:solidFill>
                  <a:srgbClr val="FF0000"/>
                </a:solidFill>
                <a:latin typeface="Arial" panose="020B0604020202020204" pitchFamily="34" charset="0"/>
                <a:cs typeface="Arial" panose="020B0604020202020204" pitchFamily="34" charset="0"/>
              </a:rPr>
              <a:t>Referentes textuais</a:t>
            </a:r>
            <a:endParaRPr lang="pt-BR" sz="4000" dirty="0"/>
          </a:p>
        </p:txBody>
      </p:sp>
      <p:sp>
        <p:nvSpPr>
          <p:cNvPr id="3" name="Espaço Reservado para Conteúdo 2"/>
          <p:cNvSpPr>
            <a:spLocks noGrp="1"/>
          </p:cNvSpPr>
          <p:nvPr>
            <p:ph type="subTitle" idx="1"/>
          </p:nvPr>
        </p:nvSpPr>
        <p:spPr>
          <a:xfrm>
            <a:off x="3562597" y="1113312"/>
            <a:ext cx="7486015" cy="5744688"/>
          </a:xfrm>
        </p:spPr>
        <p:txBody>
          <a:bodyPr>
            <a:noAutofit/>
          </a:bodyPr>
          <a:lstStyle/>
          <a:p>
            <a:pPr marL="0" indent="0" algn="just">
              <a:buNone/>
            </a:pPr>
            <a:r>
              <a:rPr lang="pt-BR" sz="2400">
                <a:solidFill>
                  <a:schemeClr val="accent4"/>
                </a:solidFill>
                <a:latin typeface="Arial" panose="020B0604020202020204" pitchFamily="34" charset="0"/>
                <a:cs typeface="Arial" panose="020B0604020202020204" pitchFamily="34" charset="0"/>
              </a:rPr>
              <a:t>It’s</a:t>
            </a:r>
            <a:r>
              <a:rPr lang="en-US" sz="240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hard to predict </a:t>
            </a:r>
            <a:r>
              <a:rPr lang="en-US" sz="2400">
                <a:latin typeface="Arial" panose="020B0604020202020204" pitchFamily="34" charset="0"/>
                <a:cs typeface="Arial" panose="020B0604020202020204" pitchFamily="34" charset="0"/>
              </a:rPr>
              <a:t>whether </a:t>
            </a:r>
            <a:r>
              <a:rPr lang="pt-BR" sz="2400">
                <a:solidFill>
                  <a:schemeClr val="accent4"/>
                </a:solidFill>
                <a:latin typeface="Arial" panose="020B0604020202020204" pitchFamily="34" charset="0"/>
                <a:cs typeface="Arial" panose="020B0604020202020204" pitchFamily="34" charset="0"/>
              </a:rPr>
              <a:t>these</a:t>
            </a:r>
            <a:r>
              <a:rPr lang="en-US" sz="240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new low-fat piglets will be a footnote in science or </a:t>
            </a:r>
            <a:r>
              <a:rPr lang="en-US" sz="2400">
                <a:latin typeface="Arial" panose="020B0604020202020204" pitchFamily="34" charset="0"/>
                <a:cs typeface="Arial" panose="020B0604020202020204" pitchFamily="34" charset="0"/>
              </a:rPr>
              <a:t>something </a:t>
            </a:r>
            <a:r>
              <a:rPr lang="pt-BR" sz="2400">
                <a:solidFill>
                  <a:schemeClr val="accent4"/>
                </a:solidFill>
                <a:latin typeface="Arial" panose="020B0604020202020204" pitchFamily="34" charset="0"/>
                <a:cs typeface="Arial" panose="020B0604020202020204" pitchFamily="34" charset="0"/>
              </a:rPr>
              <a:t>we</a:t>
            </a:r>
            <a:r>
              <a:rPr lang="en-US" sz="240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can buy in supermarkets in a few </a:t>
            </a:r>
            <a:r>
              <a:rPr lang="en-US" sz="2400">
                <a:latin typeface="Arial" panose="020B0604020202020204" pitchFamily="34" charset="0"/>
                <a:cs typeface="Arial" panose="020B0604020202020204" pitchFamily="34" charset="0"/>
              </a:rPr>
              <a:t>years.</a:t>
            </a:r>
            <a:r>
              <a:rPr lang="pt-BR" sz="2400">
                <a:latin typeface="Arial" panose="020B0604020202020204" pitchFamily="34" charset="0"/>
                <a:cs typeface="Arial" panose="020B0604020202020204" pitchFamily="34" charset="0"/>
              </a:rPr>
              <a:t> </a:t>
            </a:r>
            <a:r>
              <a:rPr lang="pt-BR" sz="2400">
                <a:solidFill>
                  <a:schemeClr val="accent4"/>
                </a:solidFill>
                <a:latin typeface="Arial" panose="020B0604020202020204" pitchFamily="34" charset="0"/>
                <a:cs typeface="Arial" panose="020B0604020202020204" pitchFamily="34" charset="0"/>
              </a:rPr>
              <a:t>What</a:t>
            </a:r>
            <a:r>
              <a:rPr lang="en-US" sz="2400">
                <a:latin typeface="Arial" panose="020B0604020202020204" pitchFamily="34" charset="0"/>
                <a:cs typeface="Arial" panose="020B0604020202020204" pitchFamily="34" charset="0"/>
              </a:rPr>
              <a:t> </a:t>
            </a:r>
            <a:r>
              <a:rPr lang="pt-BR" sz="2400">
                <a:solidFill>
                  <a:schemeClr val="accent4"/>
                </a:solidFill>
                <a:latin typeface="Arial" panose="020B0604020202020204" pitchFamily="34" charset="0"/>
                <a:cs typeface="Arial" panose="020B0604020202020204" pitchFamily="34" charset="0"/>
              </a:rPr>
              <a:t>we</a:t>
            </a:r>
            <a:r>
              <a:rPr lang="en-US" sz="240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can be sure of </a:t>
            </a:r>
            <a:r>
              <a:rPr lang="en-US" sz="2400">
                <a:latin typeface="Arial" panose="020B0604020202020204" pitchFamily="34" charset="0"/>
                <a:cs typeface="Arial" panose="020B0604020202020204" pitchFamily="34" charset="0"/>
              </a:rPr>
              <a:t>is </a:t>
            </a:r>
            <a:r>
              <a:rPr lang="pt-BR" sz="2400">
                <a:solidFill>
                  <a:schemeClr val="accent4"/>
                </a:solidFill>
                <a:latin typeface="Arial" panose="020B0604020202020204" pitchFamily="34" charset="0"/>
                <a:cs typeface="Arial" panose="020B0604020202020204" pitchFamily="34" charset="0"/>
              </a:rPr>
              <a:t>this </a:t>
            </a:r>
            <a:r>
              <a:rPr lang="en-US" sz="2400">
                <a:latin typeface="Arial" panose="020B0604020202020204" pitchFamily="34" charset="0"/>
                <a:cs typeface="Arial" panose="020B0604020202020204" pitchFamily="34" charset="0"/>
              </a:rPr>
              <a:t>will </a:t>
            </a:r>
            <a:r>
              <a:rPr lang="en-US" sz="2400" dirty="0">
                <a:latin typeface="Arial" panose="020B0604020202020204" pitchFamily="34" charset="0"/>
                <a:cs typeface="Arial" panose="020B0604020202020204" pitchFamily="34" charset="0"/>
              </a:rPr>
              <a:t>not be the last strange CRISPR-modified animal to </a:t>
            </a:r>
            <a:r>
              <a:rPr lang="en-US" sz="2400">
                <a:latin typeface="Arial" panose="020B0604020202020204" pitchFamily="34" charset="0"/>
                <a:cs typeface="Arial" panose="020B0604020202020204" pitchFamily="34" charset="0"/>
              </a:rPr>
              <a:t>appear.</a:t>
            </a:r>
            <a:endParaRPr lang="pt-BR" sz="2400">
              <a:latin typeface="Arial" panose="020B0604020202020204" pitchFamily="34" charset="0"/>
              <a:cs typeface="Arial" panose="020B0604020202020204" pitchFamily="34" charset="0"/>
            </a:endParaRPr>
          </a:p>
          <a:p>
            <a:pPr marL="0" indent="0" algn="just">
              <a:buNone/>
            </a:pPr>
            <a:r>
              <a:rPr lang="pt-BR" sz="2400">
                <a:latin typeface="Arial" panose="020B0604020202020204" pitchFamily="34" charset="0"/>
                <a:cs typeface="Arial" panose="020B0604020202020204" pitchFamily="34" charset="0"/>
              </a:rPr>
              <a:t>É difícil prever se esses novos leitões de baixo teor de gordura serão uma nota de rodapé na ciência ou algo que podemos comprar nos supermercados daqui a alguns anos. O que podemos ter certeza é que este não será o último animal modificado pela CRISPR a aparecer.</a:t>
            </a:r>
            <a:endParaRPr lang="pt-B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811931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27937" y="-333994"/>
            <a:ext cx="10018713" cy="2909126"/>
          </a:xfrm>
        </p:spPr>
        <p:txBody>
          <a:bodyPr/>
          <a:lstStyle/>
          <a:p>
            <a:r>
              <a:rPr lang="pt-BR" dirty="0">
                <a:solidFill>
                  <a:srgbClr val="FF0000"/>
                </a:solidFill>
                <a:latin typeface="Arial" panose="020B0604020202020204" pitchFamily="34" charset="0"/>
                <a:cs typeface="Arial" panose="020B0604020202020204" pitchFamily="34" charset="0"/>
              </a:rPr>
              <a:t>Referentes textuais</a:t>
            </a:r>
          </a:p>
        </p:txBody>
      </p:sp>
      <p:sp>
        <p:nvSpPr>
          <p:cNvPr id="3" name="Espaço Reservado para Conteúdo 2"/>
          <p:cNvSpPr>
            <a:spLocks noGrp="1"/>
          </p:cNvSpPr>
          <p:nvPr>
            <p:ph idx="1"/>
          </p:nvPr>
        </p:nvSpPr>
        <p:spPr>
          <a:xfrm>
            <a:off x="1589457" y="1806039"/>
            <a:ext cx="10018713" cy="3972791"/>
          </a:xfrm>
        </p:spPr>
        <p:txBody>
          <a:bodyPr/>
          <a:lstStyle/>
          <a:p>
            <a:pPr marL="0" indent="0">
              <a:buNone/>
            </a:pPr>
            <a:r>
              <a:rPr lang="pt-BR" b="1" dirty="0">
                <a:latin typeface="Arial" panose="020B0604020202020204" pitchFamily="34" charset="0"/>
                <a:cs typeface="Arial" panose="020B0604020202020204" pitchFamily="34" charset="0"/>
              </a:rPr>
              <a:t>Analise o trecho, encontre todos os pronomes e em seguida responda afirmações com V (verdadeiro) ou F (falso), acerca das referências</a:t>
            </a:r>
          </a:p>
          <a:p>
            <a:pPr marL="457200" indent="-457200">
              <a:buAutoNum type="alphaUcParenR"/>
            </a:pPr>
            <a:r>
              <a:rPr lang="pt-BR" b="1">
                <a:latin typeface="Arial" panose="020B0604020202020204" pitchFamily="34" charset="0"/>
                <a:cs typeface="Arial" panose="020B0604020202020204" pitchFamily="34" charset="0"/>
              </a:rPr>
              <a:t> It’s refere-se à dificuldade de algo.</a:t>
            </a:r>
          </a:p>
          <a:p>
            <a:pPr marL="457200" indent="-457200">
              <a:buAutoNum type="alphaUcParenR"/>
            </a:pPr>
            <a:r>
              <a:rPr lang="pt-BR" b="1">
                <a:latin typeface="Arial" panose="020B0604020202020204" pitchFamily="34" charset="0"/>
                <a:cs typeface="Arial" panose="020B0604020202020204" pitchFamily="34" charset="0"/>
              </a:rPr>
              <a:t> These não se refere aos novos porcos.</a:t>
            </a:r>
          </a:p>
          <a:p>
            <a:pPr marL="457200" indent="-457200">
              <a:buAutoNum type="alphaUcParenR"/>
            </a:pPr>
            <a:r>
              <a:rPr lang="pt-BR" b="1">
                <a:latin typeface="Arial" panose="020B0604020202020204" pitchFamily="34" charset="0"/>
                <a:cs typeface="Arial" panose="020B0604020202020204" pitchFamily="34" charset="0"/>
              </a:rPr>
              <a:t> We se refere ao autor do texto e aos leitores.</a:t>
            </a:r>
          </a:p>
          <a:p>
            <a:pPr marL="457200" indent="-457200">
              <a:buAutoNum type="alphaUcParenR"/>
            </a:pPr>
            <a:r>
              <a:rPr lang="pt-BR" b="1">
                <a:latin typeface="Arial" panose="020B0604020202020204" pitchFamily="34" charset="0"/>
                <a:cs typeface="Arial" panose="020B0604020202020204" pitchFamily="34" charset="0"/>
              </a:rPr>
              <a:t> What não se refere ao que pode ter certeza.</a:t>
            </a:r>
          </a:p>
          <a:p>
            <a:pPr marL="457200" indent="-457200">
              <a:buAutoNum type="alphaUcParenR"/>
            </a:pPr>
            <a:r>
              <a:rPr lang="pt-BR" b="1">
                <a:latin typeface="Arial" panose="020B0604020202020204" pitchFamily="34" charset="0"/>
                <a:cs typeface="Arial" panose="020B0604020202020204" pitchFamily="34" charset="0"/>
              </a:rPr>
              <a:t> This se refere ao animal modificado geneticamente.</a:t>
            </a:r>
          </a:p>
        </p:txBody>
      </p:sp>
    </p:spTree>
    <p:extLst>
      <p:ext uri="{BB962C8B-B14F-4D97-AF65-F5344CB8AC3E}">
        <p14:creationId xmlns:p14="http://schemas.microsoft.com/office/powerpoint/2010/main" val="35786993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59620" y="2504209"/>
            <a:ext cx="10018713" cy="1752599"/>
          </a:xfrm>
        </p:spPr>
        <p:txBody>
          <a:bodyPr>
            <a:normAutofit/>
          </a:bodyPr>
          <a:lstStyle/>
          <a:p>
            <a:r>
              <a:rPr lang="pt-BR" sz="4800" dirty="0">
                <a:latin typeface="Arial Black" panose="020B0A04020102020204" pitchFamily="34" charset="0"/>
              </a:rPr>
              <a:t>Texto utilizado</a:t>
            </a:r>
          </a:p>
        </p:txBody>
      </p:sp>
    </p:spTree>
    <p:extLst>
      <p:ext uri="{BB962C8B-B14F-4D97-AF65-F5344CB8AC3E}">
        <p14:creationId xmlns:p14="http://schemas.microsoft.com/office/powerpoint/2010/main" val="40971925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484310" y="976744"/>
            <a:ext cx="10018713" cy="5390499"/>
          </a:xfrm>
        </p:spPr>
        <p:txBody>
          <a:bodyPr>
            <a:normAutofit/>
          </a:bodyPr>
          <a:lstStyle/>
          <a:p>
            <a:pPr marL="0" indent="0">
              <a:buNone/>
            </a:pPr>
            <a:r>
              <a:rPr lang="en-US" sz="2500" b="1" dirty="0">
                <a:latin typeface="Arial" panose="020B0604020202020204" pitchFamily="34" charset="0"/>
                <a:cs typeface="Arial" panose="020B0604020202020204" pitchFamily="34" charset="0"/>
              </a:rPr>
              <a:t>Genetically modified low-fat pigs could produce healthier bacon</a:t>
            </a:r>
            <a:endParaRPr lang="pt-BR" sz="2500" dirty="0">
              <a:latin typeface="Arial" panose="020B0604020202020204" pitchFamily="34" charset="0"/>
              <a:cs typeface="Arial" panose="020B0604020202020204" pitchFamily="34" charset="0"/>
            </a:endParaRPr>
          </a:p>
          <a:p>
            <a:pPr marL="0" indent="0">
              <a:buNone/>
            </a:pPr>
            <a:r>
              <a:rPr lang="en-US" sz="2800" dirty="0"/>
              <a:t>A team of Chinese scientists has created genetically modified piglets with around 24 percent less body fat than regular pigs. The CRISPR modification is intended to help the pigs adapt to colder weather conditions but the secondary implication is undoubtedly clear – low-fat CRISPR bacon!</a:t>
            </a:r>
            <a:endParaRPr lang="pt-BR" sz="2800" dirty="0"/>
          </a:p>
          <a:p>
            <a:pPr marL="0" indent="0">
              <a:buNone/>
            </a:pPr>
            <a:r>
              <a:rPr lang="en-US" sz="2800" dirty="0"/>
              <a:t>Uncoupling protein 1 (UCP1) is a protein generally found in brown adipose tissue and known to protect against cold by stimulating the process of thermogenesis. Modern pigs are one of the few mammals to lack a functional UCP1 gene meaning they have a tendency to accumulate more fat than other mammals.</a:t>
            </a:r>
            <a:endParaRPr lang="pt-BR" sz="2800" dirty="0"/>
          </a:p>
          <a:p>
            <a:pPr marL="0" indent="0">
              <a:buNone/>
            </a:pPr>
            <a:endParaRPr lang="pt-BR" dirty="0"/>
          </a:p>
        </p:txBody>
      </p:sp>
    </p:spTree>
    <p:extLst>
      <p:ext uri="{BB962C8B-B14F-4D97-AF65-F5344CB8AC3E}">
        <p14:creationId xmlns:p14="http://schemas.microsoft.com/office/powerpoint/2010/main" val="2725187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484310" y="758535"/>
            <a:ext cx="10018713" cy="5465619"/>
          </a:xfrm>
        </p:spPr>
        <p:txBody>
          <a:bodyPr>
            <a:normAutofit lnSpcReduction="10000"/>
          </a:bodyPr>
          <a:lstStyle/>
          <a:p>
            <a:pPr marL="0" indent="0">
              <a:buNone/>
            </a:pPr>
            <a:r>
              <a:rPr lang="en-US" dirty="0">
                <a:latin typeface="Arial" panose="020B0604020202020204" pitchFamily="34" charset="0"/>
                <a:cs typeface="Arial" panose="020B0604020202020204" pitchFamily="34" charset="0"/>
              </a:rPr>
              <a:t>Using the CRISPR gene-editing technique the scientists successfully incorporated a mouse UCP1 gene into a series of pig embryos. Twelve healthy male piglets were subsequently born with, on average, about 24 percent less fat on their bodies. The genetically modified pigs also displayed an improved ability to maintain body temperature, which the researchers argue improves the welfare of the pigs and reduces economic costs of heating for the farmer. </a:t>
            </a:r>
            <a:endParaRPr lang="pt-BR"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"This is a paper that is technologically quite important," says R. Michael Roberts in an interview with NPR. "It demonstrates a way that you can improve the welfare of animals at the same as also improving the product from those animals — the meat."</a:t>
            </a:r>
            <a:endParaRPr lang="pt-BR"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Roberts, a professor from the University of Missouri who edited the paper for the scientific journal </a:t>
            </a:r>
            <a:r>
              <a:rPr lang="en-US" i="1" dirty="0">
                <a:latin typeface="Arial" panose="020B0604020202020204" pitchFamily="34" charset="0"/>
                <a:cs typeface="Arial" panose="020B0604020202020204" pitchFamily="34" charset="0"/>
              </a:rPr>
              <a:t>PNAS</a:t>
            </a:r>
            <a:r>
              <a:rPr lang="en-US" dirty="0">
                <a:latin typeface="Arial" panose="020B0604020202020204" pitchFamily="34" charset="0"/>
                <a:cs typeface="Arial" panose="020B0604020202020204" pitchFamily="34" charset="0"/>
              </a:rPr>
              <a:t>, while suggesting the work is scientifically significant, also expressed doubts that the pigs would ever actually be approved for human consumption in the United States.</a:t>
            </a:r>
            <a:endParaRPr lang="pt-BR" dirty="0">
              <a:latin typeface="Arial" panose="020B0604020202020204" pitchFamily="34" charset="0"/>
              <a:cs typeface="Arial" panose="020B0604020202020204" pitchFamily="34" charset="0"/>
            </a:endParaRPr>
          </a:p>
          <a:p>
            <a:endParaRPr lang="pt-BR" dirty="0"/>
          </a:p>
        </p:txBody>
      </p:sp>
    </p:spTree>
    <p:extLst>
      <p:ext uri="{BB962C8B-B14F-4D97-AF65-F5344CB8AC3E}">
        <p14:creationId xmlns:p14="http://schemas.microsoft.com/office/powerpoint/2010/main" val="4693792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B2786B92-BA78-4F1D-8184-2760E900AACC}"/>
              </a:ext>
            </a:extLst>
          </p:cNvPr>
          <p:cNvSpPr>
            <a:spLocks noGrp="1"/>
          </p:cNvSpPr>
          <p:nvPr>
            <p:ph idx="1"/>
          </p:nvPr>
        </p:nvSpPr>
        <p:spPr>
          <a:xfrm>
            <a:off x="1484310" y="956345"/>
            <a:ext cx="10018713" cy="4834856"/>
          </a:xfrm>
        </p:spPr>
        <p:txBody>
          <a:bodyPr>
            <a:normAutofit fontScale="92500" lnSpcReduction="20000"/>
          </a:bodyPr>
          <a:lstStyle/>
          <a:p>
            <a:pPr marL="0" indent="0">
              <a:buNone/>
            </a:pPr>
            <a:r>
              <a:rPr lang="en-US" sz="2600" dirty="0">
                <a:latin typeface="Arial" panose="020B0604020202020204" pitchFamily="34" charset="0"/>
                <a:cs typeface="Arial" panose="020B0604020202020204" pitchFamily="34" charset="0"/>
              </a:rPr>
              <a:t>The approval of the genetically modified salmon for human consumption was not without its critics, with the Center for Food Safety calling the FDA process "inadequate".</a:t>
            </a:r>
            <a:endParaRPr lang="pt-BR" sz="2600" dirty="0">
              <a:latin typeface="Arial" panose="020B0604020202020204" pitchFamily="34" charset="0"/>
              <a:cs typeface="Arial" panose="020B0604020202020204" pitchFamily="34" charset="0"/>
            </a:endParaRPr>
          </a:p>
          <a:p>
            <a:pPr marL="0" indent="0">
              <a:buNone/>
            </a:pPr>
            <a:r>
              <a:rPr lang="en-US" sz="2600" dirty="0">
                <a:latin typeface="Arial" panose="020B0604020202020204" pitchFamily="34" charset="0"/>
                <a:cs typeface="Arial" panose="020B0604020202020204" pitchFamily="34" charset="0"/>
              </a:rPr>
              <a:t>China on the other hand has been pushing forward in genetic modifications of its food stuffs. One of the more controversial recent achievements in the country was the genetic modification of a herd of cattle to produce human breast milk.</a:t>
            </a:r>
            <a:endParaRPr lang="pt-BR" sz="2600" dirty="0">
              <a:latin typeface="Arial" panose="020B0604020202020204" pitchFamily="34" charset="0"/>
              <a:cs typeface="Arial" panose="020B0604020202020204" pitchFamily="34" charset="0"/>
            </a:endParaRPr>
          </a:p>
          <a:p>
            <a:pPr marL="0" indent="0">
              <a:buNone/>
            </a:pPr>
            <a:r>
              <a:rPr lang="en-US" sz="2600" dirty="0">
                <a:latin typeface="Arial" panose="020B0604020202020204" pitchFamily="34" charset="0"/>
                <a:cs typeface="Arial" panose="020B0604020202020204" pitchFamily="34" charset="0"/>
              </a:rPr>
              <a:t>It's hard to predict whether these new low-fat piglets will be a footnote in science or something we can buy in supermarkets in a few years. What we can be sure of is this will not be the last strange CRISPR-modified animal to appear.</a:t>
            </a:r>
            <a:endParaRPr lang="pt-BR" sz="2600" dirty="0">
              <a:latin typeface="Arial" panose="020B0604020202020204" pitchFamily="34" charset="0"/>
              <a:cs typeface="Arial" panose="020B0604020202020204" pitchFamily="34" charset="0"/>
            </a:endParaRPr>
          </a:p>
          <a:p>
            <a:pPr marL="0" indent="0">
              <a:buNone/>
            </a:pPr>
            <a:r>
              <a:rPr lang="en-US" sz="2600" dirty="0">
                <a:latin typeface="Arial" panose="020B0604020202020204" pitchFamily="34" charset="0"/>
                <a:cs typeface="Arial" panose="020B0604020202020204" pitchFamily="34" charset="0"/>
              </a:rPr>
              <a:t>The research was published in the journal </a:t>
            </a:r>
            <a:r>
              <a:rPr lang="en-US" sz="2600" i="1" dirty="0">
                <a:latin typeface="Arial" panose="020B0604020202020204" pitchFamily="34" charset="0"/>
                <a:cs typeface="Arial" panose="020B0604020202020204" pitchFamily="34" charset="0"/>
              </a:rPr>
              <a:t>Proceedings of the National Academy of Sciences</a:t>
            </a:r>
            <a:r>
              <a:rPr lang="en-US" sz="2600" dirty="0">
                <a:latin typeface="Arial" panose="020B0604020202020204" pitchFamily="34" charset="0"/>
                <a:cs typeface="Arial" panose="020B0604020202020204" pitchFamily="34" charset="0"/>
              </a:rPr>
              <a:t>.</a:t>
            </a:r>
            <a:endParaRPr lang="pt-BR" sz="2600" dirty="0">
              <a:latin typeface="Arial" panose="020B0604020202020204" pitchFamily="34" charset="0"/>
              <a:cs typeface="Arial" panose="020B0604020202020204" pitchFamily="34" charset="0"/>
            </a:endParaRPr>
          </a:p>
          <a:p>
            <a:endParaRPr lang="pt-BR" dirty="0"/>
          </a:p>
        </p:txBody>
      </p:sp>
    </p:spTree>
    <p:extLst>
      <p:ext uri="{BB962C8B-B14F-4D97-AF65-F5344CB8AC3E}">
        <p14:creationId xmlns:p14="http://schemas.microsoft.com/office/powerpoint/2010/main" val="2118945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latin typeface="Arial Black" panose="020B0A04020102020204" pitchFamily="34" charset="0"/>
              </a:rPr>
              <a:t>Integrantes</a:t>
            </a:r>
            <a:br>
              <a:rPr lang="pt-BR" dirty="0">
                <a:latin typeface="Arial Black" panose="020B0A04020102020204" pitchFamily="34" charset="0"/>
              </a:rPr>
            </a:br>
            <a:endParaRPr lang="pt-BR" dirty="0">
              <a:latin typeface="Arial Black" panose="020B0A04020102020204" pitchFamily="34" charset="0"/>
            </a:endParaRPr>
          </a:p>
        </p:txBody>
      </p:sp>
      <p:sp>
        <p:nvSpPr>
          <p:cNvPr id="3" name="Espaço Reservado para Conteúdo 2"/>
          <p:cNvSpPr>
            <a:spLocks noGrp="1"/>
          </p:cNvSpPr>
          <p:nvPr>
            <p:ph idx="1"/>
          </p:nvPr>
        </p:nvSpPr>
        <p:spPr>
          <a:xfrm>
            <a:off x="1484310" y="1963882"/>
            <a:ext cx="10018713" cy="2566554"/>
          </a:xfrm>
        </p:spPr>
        <p:txBody>
          <a:bodyPr>
            <a:normAutofit/>
          </a:bodyPr>
          <a:lstStyle/>
          <a:p>
            <a:pPr marL="0" indent="0">
              <a:buNone/>
            </a:pPr>
            <a:r>
              <a:rPr lang="pt-BR" dirty="0"/>
              <a:t>Aldeander Santos</a:t>
            </a:r>
          </a:p>
          <a:p>
            <a:pPr marL="0" indent="0">
              <a:buNone/>
            </a:pPr>
            <a:r>
              <a:rPr lang="pt-BR" dirty="0"/>
              <a:t>Anderson Firmino</a:t>
            </a:r>
          </a:p>
          <a:p>
            <a:pPr marL="0" indent="0">
              <a:buNone/>
            </a:pPr>
            <a:r>
              <a:rPr lang="pt-BR" dirty="0"/>
              <a:t>Robson Mateus</a:t>
            </a:r>
          </a:p>
          <a:p>
            <a:pPr marL="0" indent="0">
              <a:buNone/>
            </a:pPr>
            <a:r>
              <a:rPr lang="pt-BR" dirty="0" err="1"/>
              <a:t>Weskley</a:t>
            </a:r>
            <a:r>
              <a:rPr lang="pt-BR" dirty="0"/>
              <a:t> Silva</a:t>
            </a:r>
          </a:p>
        </p:txBody>
      </p:sp>
      <p:sp>
        <p:nvSpPr>
          <p:cNvPr id="4" name="CaixaDeTexto 3"/>
          <p:cNvSpPr txBox="1"/>
          <p:nvPr/>
        </p:nvSpPr>
        <p:spPr>
          <a:xfrm>
            <a:off x="1484309" y="3906982"/>
            <a:ext cx="9550836" cy="2036618"/>
          </a:xfrm>
          <a:prstGeom prst="rect">
            <a:avLst/>
          </a:prstGeom>
          <a:noFill/>
        </p:spPr>
        <p:txBody>
          <a:bodyPr wrap="square" rtlCol="0">
            <a:spAutoFit/>
          </a:bodyPr>
          <a:lstStyle/>
          <a:p>
            <a:endParaRPr lang="pt-BR" dirty="0"/>
          </a:p>
        </p:txBody>
      </p:sp>
      <p:sp>
        <p:nvSpPr>
          <p:cNvPr id="5" name="CaixaDeTexto 4"/>
          <p:cNvSpPr txBox="1"/>
          <p:nvPr/>
        </p:nvSpPr>
        <p:spPr>
          <a:xfrm>
            <a:off x="3979718" y="5574268"/>
            <a:ext cx="9632373" cy="369332"/>
          </a:xfrm>
          <a:prstGeom prst="rect">
            <a:avLst/>
          </a:prstGeom>
          <a:noFill/>
        </p:spPr>
        <p:txBody>
          <a:bodyPr wrap="square" rtlCol="0">
            <a:spAutoFit/>
          </a:bodyPr>
          <a:lstStyle/>
          <a:p>
            <a:r>
              <a:rPr lang="pt-BR" dirty="0"/>
              <a:t>Fonte: </a:t>
            </a:r>
            <a:r>
              <a:rPr lang="pt-BR" dirty="0">
                <a:hlinkClick r:id="rId2"/>
              </a:rPr>
              <a:t>https://newatlas.com/crispr-bacon-modified-genetic-low-fat-pigs/51888/</a:t>
            </a:r>
            <a:endParaRPr lang="pt-BR" dirty="0"/>
          </a:p>
        </p:txBody>
      </p:sp>
    </p:spTree>
    <p:extLst>
      <p:ext uri="{BB962C8B-B14F-4D97-AF65-F5344CB8AC3E}">
        <p14:creationId xmlns:p14="http://schemas.microsoft.com/office/powerpoint/2010/main" val="1196141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O que é?</a:t>
            </a:r>
          </a:p>
        </p:txBody>
      </p:sp>
      <p:sp>
        <p:nvSpPr>
          <p:cNvPr id="3" name="Espaço Reservado para Conteúdo 2"/>
          <p:cNvSpPr>
            <a:spLocks noGrp="1"/>
          </p:cNvSpPr>
          <p:nvPr>
            <p:ph idx="1"/>
          </p:nvPr>
        </p:nvSpPr>
        <p:spPr>
          <a:xfrm>
            <a:off x="1484310" y="1929244"/>
            <a:ext cx="10018713" cy="4367647"/>
          </a:xfrm>
        </p:spPr>
        <p:txBody>
          <a:bodyPr>
            <a:normAutofit/>
          </a:bodyPr>
          <a:lstStyle/>
          <a:p>
            <a:r>
              <a:rPr lang="pt-BR" sz="2800" dirty="0"/>
              <a:t>É um dos recursos utilizados para dar coerência à língua; esse recurso leva a uma interligação lógica das sentenças que compõem um texto. Ao invés de repetir algo mencionado anteriormente, pode-se utilizar elementos de referência.</a:t>
            </a:r>
            <a:r>
              <a:rPr lang="pt-BR" dirty="0"/>
              <a:t>	</a:t>
            </a:r>
          </a:p>
        </p:txBody>
      </p:sp>
    </p:spTree>
    <p:extLst>
      <p:ext uri="{BB962C8B-B14F-4D97-AF65-F5344CB8AC3E}">
        <p14:creationId xmlns:p14="http://schemas.microsoft.com/office/powerpoint/2010/main" val="3705940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Exemplos</a:t>
            </a:r>
          </a:p>
        </p:txBody>
      </p:sp>
      <p:sp>
        <p:nvSpPr>
          <p:cNvPr id="3" name="Espaço Reservado para Conteúdo 2"/>
          <p:cNvSpPr>
            <a:spLocks noGrp="1"/>
          </p:cNvSpPr>
          <p:nvPr>
            <p:ph idx="1"/>
          </p:nvPr>
        </p:nvSpPr>
        <p:spPr>
          <a:xfrm>
            <a:off x="1484310" y="1381992"/>
            <a:ext cx="10018713" cy="5188528"/>
          </a:xfrm>
        </p:spPr>
        <p:txBody>
          <a:bodyPr/>
          <a:lstStyle/>
          <a:p>
            <a:pPr marL="0" indent="0">
              <a:buNone/>
            </a:pPr>
            <a:r>
              <a:rPr lang="pt-BR" dirty="0"/>
              <a:t>	Pronomes Pessoais: i, </a:t>
            </a:r>
            <a:r>
              <a:rPr lang="pt-BR" dirty="0" err="1"/>
              <a:t>you</a:t>
            </a:r>
            <a:r>
              <a:rPr lang="pt-BR" dirty="0"/>
              <a:t>, </a:t>
            </a:r>
            <a:r>
              <a:rPr lang="pt-BR" dirty="0" err="1"/>
              <a:t>he</a:t>
            </a:r>
            <a:r>
              <a:rPr lang="pt-BR" dirty="0"/>
              <a:t>, </a:t>
            </a:r>
            <a:r>
              <a:rPr lang="pt-BR" dirty="0" err="1"/>
              <a:t>she</a:t>
            </a:r>
            <a:r>
              <a:rPr lang="pt-BR" dirty="0"/>
              <a:t> (eu, você, ele, ela)</a:t>
            </a:r>
          </a:p>
          <a:p>
            <a:pPr marL="0" indent="0">
              <a:buNone/>
            </a:pPr>
            <a:r>
              <a:rPr lang="pt-BR" dirty="0"/>
              <a:t>	Pronomes Demonstrativos: </a:t>
            </a:r>
            <a:r>
              <a:rPr lang="pt-BR" dirty="0" err="1"/>
              <a:t>this</a:t>
            </a:r>
            <a:r>
              <a:rPr lang="pt-BR" dirty="0"/>
              <a:t>, </a:t>
            </a:r>
            <a:r>
              <a:rPr lang="pt-BR" dirty="0" err="1"/>
              <a:t>that</a:t>
            </a:r>
            <a:r>
              <a:rPr lang="pt-BR" dirty="0"/>
              <a:t>, </a:t>
            </a:r>
            <a:r>
              <a:rPr lang="pt-BR" dirty="0" err="1"/>
              <a:t>these</a:t>
            </a:r>
            <a:r>
              <a:rPr lang="pt-BR" dirty="0"/>
              <a:t> (isto, aquilo, estes)</a:t>
            </a:r>
          </a:p>
          <a:p>
            <a:pPr marL="0" indent="0">
              <a:buNone/>
            </a:pPr>
            <a:r>
              <a:rPr lang="pt-BR" dirty="0"/>
              <a:t>	Pronomes Relativos: </a:t>
            </a:r>
            <a:r>
              <a:rPr lang="pt-BR" dirty="0" err="1"/>
              <a:t>who</a:t>
            </a:r>
            <a:r>
              <a:rPr lang="pt-BR" dirty="0"/>
              <a:t>, </a:t>
            </a:r>
            <a:r>
              <a:rPr lang="pt-BR" dirty="0" err="1"/>
              <a:t>that</a:t>
            </a:r>
            <a:r>
              <a:rPr lang="pt-BR" dirty="0"/>
              <a:t>, </a:t>
            </a:r>
            <a:r>
              <a:rPr lang="pt-BR" dirty="0" err="1"/>
              <a:t>which</a:t>
            </a:r>
            <a:r>
              <a:rPr lang="pt-BR" dirty="0"/>
              <a:t> (quem, que, de quem)</a:t>
            </a:r>
          </a:p>
          <a:p>
            <a:pPr marL="0" indent="0">
              <a:buNone/>
            </a:pPr>
            <a:r>
              <a:rPr lang="pt-BR" dirty="0"/>
              <a:t>	Pronomes Interrogativos: </a:t>
            </a:r>
            <a:r>
              <a:rPr lang="pt-BR" dirty="0" err="1"/>
              <a:t>who</a:t>
            </a:r>
            <a:r>
              <a:rPr lang="pt-BR" dirty="0"/>
              <a:t>, </a:t>
            </a:r>
            <a:r>
              <a:rPr lang="pt-BR" dirty="0" err="1"/>
              <a:t>what</a:t>
            </a:r>
            <a:r>
              <a:rPr lang="pt-BR" dirty="0"/>
              <a:t>, </a:t>
            </a:r>
            <a:r>
              <a:rPr lang="pt-BR" dirty="0" err="1"/>
              <a:t>which</a:t>
            </a:r>
            <a:r>
              <a:rPr lang="pt-BR" dirty="0"/>
              <a:t> (quem, o que, qual)</a:t>
            </a:r>
          </a:p>
          <a:p>
            <a:endParaRPr lang="pt-BR" dirty="0"/>
          </a:p>
        </p:txBody>
      </p:sp>
    </p:spTree>
    <p:extLst>
      <p:ext uri="{BB962C8B-B14F-4D97-AF65-F5344CB8AC3E}">
        <p14:creationId xmlns:p14="http://schemas.microsoft.com/office/powerpoint/2010/main" val="4191141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76845" y="280554"/>
            <a:ext cx="5663045" cy="1433945"/>
          </a:xfrm>
        </p:spPr>
        <p:txBody>
          <a:bodyPr>
            <a:normAutofit/>
          </a:bodyPr>
          <a:lstStyle/>
          <a:p>
            <a:r>
              <a:rPr lang="pt-BR" b="1" dirty="0">
                <a:latin typeface="Arial" panose="020B0604020202020204" pitchFamily="34" charset="0"/>
                <a:cs typeface="Arial" panose="020B0604020202020204" pitchFamily="34" charset="0"/>
              </a:rPr>
              <a:t>Reading </a:t>
            </a:r>
            <a:r>
              <a:rPr lang="pt-BR" b="1" dirty="0" err="1">
                <a:latin typeface="Arial" panose="020B0604020202020204" pitchFamily="34" charset="0"/>
                <a:cs typeface="Arial" panose="020B0604020202020204" pitchFamily="34" charset="0"/>
              </a:rPr>
              <a:t>Techniques</a:t>
            </a:r>
            <a:br>
              <a:rPr lang="pt-BR" b="1" dirty="0">
                <a:latin typeface="Arial" panose="020B0604020202020204" pitchFamily="34" charset="0"/>
                <a:cs typeface="Arial" panose="020B0604020202020204" pitchFamily="34" charset="0"/>
              </a:rPr>
            </a:br>
            <a:r>
              <a:rPr lang="pt-BR" sz="2000" b="1" dirty="0">
                <a:latin typeface="Arial" panose="020B0604020202020204" pitchFamily="34" charset="0"/>
                <a:cs typeface="Arial" panose="020B0604020202020204" pitchFamily="34" charset="0"/>
              </a:rPr>
              <a:t>Técnicas de leitura</a:t>
            </a:r>
          </a:p>
        </p:txBody>
      </p:sp>
      <p:sp>
        <p:nvSpPr>
          <p:cNvPr id="3" name="Espaço Reservado para Conteúdo 2"/>
          <p:cNvSpPr>
            <a:spLocks noGrp="1"/>
          </p:cNvSpPr>
          <p:nvPr>
            <p:ph idx="1"/>
          </p:nvPr>
        </p:nvSpPr>
        <p:spPr>
          <a:xfrm>
            <a:off x="1484310" y="1454727"/>
            <a:ext cx="10018713" cy="4717473"/>
          </a:xfrm>
        </p:spPr>
        <p:txBody>
          <a:bodyPr/>
          <a:lstStyle/>
          <a:p>
            <a:r>
              <a:rPr lang="pt-BR" dirty="0"/>
              <a:t>1) </a:t>
            </a:r>
            <a:r>
              <a:rPr lang="pt-BR" dirty="0" err="1"/>
              <a:t>Predicting</a:t>
            </a:r>
            <a:r>
              <a:rPr lang="pt-BR" dirty="0"/>
              <a:t> (conhecimento prévio)</a:t>
            </a:r>
          </a:p>
          <a:p>
            <a:r>
              <a:rPr lang="pt-BR" dirty="0"/>
              <a:t>2) </a:t>
            </a:r>
            <a:r>
              <a:rPr lang="pt-BR" dirty="0" err="1"/>
              <a:t>Skimming</a:t>
            </a:r>
            <a:endParaRPr lang="pt-BR" dirty="0"/>
          </a:p>
          <a:p>
            <a:r>
              <a:rPr lang="pt-BR" dirty="0"/>
              <a:t>3) </a:t>
            </a:r>
            <a:r>
              <a:rPr lang="pt-BR" dirty="0" err="1"/>
              <a:t>Scanning</a:t>
            </a:r>
            <a:endParaRPr lang="pt-BR" dirty="0"/>
          </a:p>
          <a:p>
            <a:r>
              <a:rPr lang="pt-BR" dirty="0"/>
              <a:t>4) </a:t>
            </a:r>
            <a:r>
              <a:rPr lang="pt-BR" dirty="0" err="1"/>
              <a:t>Cognates</a:t>
            </a:r>
            <a:r>
              <a:rPr lang="pt-BR" dirty="0"/>
              <a:t>/ False </a:t>
            </a:r>
            <a:r>
              <a:rPr lang="pt-BR" dirty="0" err="1"/>
              <a:t>cognates</a:t>
            </a:r>
            <a:endParaRPr lang="pt-BR" dirty="0"/>
          </a:p>
          <a:p>
            <a:r>
              <a:rPr lang="pt-BR" dirty="0"/>
              <a:t>5) Inferência contextual</a:t>
            </a:r>
          </a:p>
          <a:p>
            <a:r>
              <a:rPr lang="pt-BR" dirty="0"/>
              <a:t>6) Palavras-chave</a:t>
            </a:r>
          </a:p>
          <a:p>
            <a:r>
              <a:rPr lang="pt-BR" dirty="0"/>
              <a:t>7) Formação de palavras</a:t>
            </a:r>
          </a:p>
          <a:p>
            <a:r>
              <a:rPr lang="pt-BR" dirty="0"/>
              <a:t>8) Referentes textuais</a:t>
            </a:r>
          </a:p>
        </p:txBody>
      </p:sp>
    </p:spTree>
    <p:extLst>
      <p:ext uri="{BB962C8B-B14F-4D97-AF65-F5344CB8AC3E}">
        <p14:creationId xmlns:p14="http://schemas.microsoft.com/office/powerpoint/2010/main" val="552047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76493" y="301336"/>
            <a:ext cx="3877398" cy="1059873"/>
          </a:xfrm>
        </p:spPr>
        <p:txBody>
          <a:bodyPr>
            <a:normAutofit/>
          </a:bodyPr>
          <a:lstStyle/>
          <a:p>
            <a:r>
              <a:rPr lang="pt-BR" b="1" dirty="0" err="1">
                <a:latin typeface="Arial" panose="020B0604020202020204" pitchFamily="34" charset="0"/>
                <a:cs typeface="Arial" panose="020B0604020202020204" pitchFamily="34" charset="0"/>
              </a:rPr>
              <a:t>Activies</a:t>
            </a:r>
            <a:endParaRPr lang="pt-BR" b="1" dirty="0">
              <a:latin typeface="Arial" panose="020B0604020202020204" pitchFamily="34" charset="0"/>
              <a:cs typeface="Arial" panose="020B0604020202020204" pitchFamily="34" charset="0"/>
            </a:endParaRPr>
          </a:p>
        </p:txBody>
      </p:sp>
      <p:sp>
        <p:nvSpPr>
          <p:cNvPr id="3" name="Espaço Reservado para Conteúdo 2"/>
          <p:cNvSpPr>
            <a:spLocks noGrp="1"/>
          </p:cNvSpPr>
          <p:nvPr>
            <p:ph idx="1"/>
          </p:nvPr>
        </p:nvSpPr>
        <p:spPr>
          <a:xfrm>
            <a:off x="2369127" y="1201881"/>
            <a:ext cx="9081941" cy="2092037"/>
          </a:xfrm>
        </p:spPr>
        <p:txBody>
          <a:bodyPr/>
          <a:lstStyle/>
          <a:p>
            <a:pPr marL="0" indent="0" algn="ctr">
              <a:buNone/>
            </a:pPr>
            <a:r>
              <a:rPr lang="en-US" sz="4000" b="1" dirty="0">
                <a:solidFill>
                  <a:srgbClr val="FF0000"/>
                </a:solidFill>
                <a:latin typeface="Arial" panose="020B0604020202020204" pitchFamily="34" charset="0"/>
                <a:cs typeface="Arial" panose="020B0604020202020204" pitchFamily="34" charset="0"/>
              </a:rPr>
              <a:t>Predicting (</a:t>
            </a:r>
            <a:r>
              <a:rPr lang="en-US" sz="4000" b="1" dirty="0" err="1">
                <a:solidFill>
                  <a:srgbClr val="FF0000"/>
                </a:solidFill>
                <a:latin typeface="Arial" panose="020B0604020202020204" pitchFamily="34" charset="0"/>
                <a:cs typeface="Arial" panose="020B0604020202020204" pitchFamily="34" charset="0"/>
              </a:rPr>
              <a:t>conhecimento</a:t>
            </a:r>
            <a:r>
              <a:rPr lang="en-US" sz="4000" b="1" dirty="0">
                <a:solidFill>
                  <a:srgbClr val="FF0000"/>
                </a:solidFill>
                <a:latin typeface="Arial" panose="020B0604020202020204" pitchFamily="34" charset="0"/>
                <a:cs typeface="Arial" panose="020B0604020202020204" pitchFamily="34" charset="0"/>
              </a:rPr>
              <a:t> </a:t>
            </a:r>
            <a:r>
              <a:rPr lang="en-US" sz="4000" b="1" dirty="0" err="1">
                <a:solidFill>
                  <a:srgbClr val="FF0000"/>
                </a:solidFill>
                <a:latin typeface="Arial" panose="020B0604020202020204" pitchFamily="34" charset="0"/>
                <a:cs typeface="Arial" panose="020B0604020202020204" pitchFamily="34" charset="0"/>
              </a:rPr>
              <a:t>prévio</a:t>
            </a:r>
            <a:r>
              <a:rPr lang="en-US" sz="4000" b="1" dirty="0">
                <a:solidFill>
                  <a:srgbClr val="FF0000"/>
                </a:solidFill>
                <a:latin typeface="Arial" panose="020B0604020202020204" pitchFamily="34" charset="0"/>
                <a:cs typeface="Arial" panose="020B0604020202020204" pitchFamily="34" charset="0"/>
              </a:rPr>
              <a:t>)</a:t>
            </a:r>
          </a:p>
          <a:p>
            <a:pPr marL="0" indent="0" algn="ctr">
              <a:buNone/>
            </a:pPr>
            <a:r>
              <a:rPr lang="en-US" b="1" dirty="0">
                <a:latin typeface="Arial" panose="020B0604020202020204" pitchFamily="34" charset="0"/>
                <a:cs typeface="Arial" panose="020B0604020202020204" pitchFamily="34" charset="0"/>
              </a:rPr>
              <a:t>Genetically modified low-fat pigs could produce healthier bacon</a:t>
            </a:r>
            <a:endParaRPr lang="pt-BR" dirty="0">
              <a:latin typeface="Arial" panose="020B0604020202020204" pitchFamily="34" charset="0"/>
              <a:cs typeface="Arial" panose="020B0604020202020204" pitchFamily="34" charset="0"/>
            </a:endParaRPr>
          </a:p>
        </p:txBody>
      </p:sp>
      <p:pic>
        <p:nvPicPr>
          <p:cNvPr id="7" name="Imagem 6" descr="These CRISPR-engineered piglets have 24 percent less body fat than regular pigs"/>
          <p:cNvPicPr/>
          <p:nvPr/>
        </p:nvPicPr>
        <p:blipFill>
          <a:blip r:embed="rId2">
            <a:extLst>
              <a:ext uri="{28A0092B-C50C-407E-A947-70E740481C1C}">
                <a14:useLocalDpi xmlns:a14="http://schemas.microsoft.com/office/drawing/2010/main" val="0"/>
              </a:ext>
            </a:extLst>
          </a:blip>
          <a:srcRect/>
          <a:stretch>
            <a:fillRect/>
          </a:stretch>
        </p:blipFill>
        <p:spPr bwMode="auto">
          <a:xfrm>
            <a:off x="3397827" y="3429000"/>
            <a:ext cx="6369628" cy="2680855"/>
          </a:xfrm>
          <a:prstGeom prst="rect">
            <a:avLst/>
          </a:prstGeom>
          <a:noFill/>
          <a:ln>
            <a:noFill/>
          </a:ln>
        </p:spPr>
      </p:pic>
    </p:spTree>
    <p:extLst>
      <p:ext uri="{BB962C8B-B14F-4D97-AF65-F5344CB8AC3E}">
        <p14:creationId xmlns:p14="http://schemas.microsoft.com/office/powerpoint/2010/main" val="14692347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84311" y="685801"/>
            <a:ext cx="10018713" cy="914400"/>
          </a:xfrm>
        </p:spPr>
        <p:txBody>
          <a:bodyPr/>
          <a:lstStyle/>
          <a:p>
            <a:r>
              <a:rPr lang="pt-BR" b="1" dirty="0" err="1">
                <a:solidFill>
                  <a:srgbClr val="FF0000"/>
                </a:solidFill>
              </a:rPr>
              <a:t>Skimming</a:t>
            </a:r>
            <a:endParaRPr lang="pt-BR" b="1" dirty="0">
              <a:solidFill>
                <a:srgbClr val="FF0000"/>
              </a:solidFill>
            </a:endParaRPr>
          </a:p>
        </p:txBody>
      </p:sp>
      <p:sp>
        <p:nvSpPr>
          <p:cNvPr id="3" name="Espaço Reservado para Conteúdo 2"/>
          <p:cNvSpPr>
            <a:spLocks noGrp="1"/>
          </p:cNvSpPr>
          <p:nvPr>
            <p:ph idx="1"/>
          </p:nvPr>
        </p:nvSpPr>
        <p:spPr>
          <a:xfrm>
            <a:off x="1484310" y="1600201"/>
            <a:ext cx="10018713" cy="4190999"/>
          </a:xfrm>
        </p:spPr>
        <p:txBody>
          <a:bodyPr>
            <a:normAutofit/>
          </a:bodyPr>
          <a:lstStyle/>
          <a:p>
            <a:pPr marL="0" indent="0">
              <a:buNone/>
            </a:pPr>
            <a:r>
              <a:rPr lang="pt-BR" sz="3200" dirty="0">
                <a:latin typeface="Arial" panose="020B0604020202020204" pitchFamily="34" charset="0"/>
                <a:cs typeface="Arial" panose="020B0604020202020204" pitchFamily="34" charset="0"/>
              </a:rPr>
              <a:t>O que você entende sobre o título </a:t>
            </a:r>
            <a:r>
              <a:rPr lang="en-US" sz="3200" dirty="0">
                <a:latin typeface="Arial" panose="020B0604020202020204" pitchFamily="34" charset="0"/>
                <a:cs typeface="Arial" panose="020B0604020202020204" pitchFamily="34" charset="0"/>
              </a:rPr>
              <a:t>(Genetically modified low-fat pigs could produce healthier bacon)?</a:t>
            </a:r>
            <a:endParaRPr lang="pt-BR" sz="3200" dirty="0">
              <a:latin typeface="Arial" panose="020B0604020202020204" pitchFamily="34" charset="0"/>
              <a:cs typeface="Arial" panose="020B0604020202020204" pitchFamily="34" charset="0"/>
            </a:endParaRPr>
          </a:p>
          <a:p>
            <a:pPr marL="0" indent="0">
              <a:buNone/>
            </a:pPr>
            <a:endParaRPr lang="pt-BR" sz="4800" dirty="0"/>
          </a:p>
        </p:txBody>
      </p:sp>
    </p:spTree>
    <p:extLst>
      <p:ext uri="{BB962C8B-B14F-4D97-AF65-F5344CB8AC3E}">
        <p14:creationId xmlns:p14="http://schemas.microsoft.com/office/powerpoint/2010/main" val="2272323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err="1">
                <a:solidFill>
                  <a:srgbClr val="FF0000"/>
                </a:solidFill>
                <a:latin typeface="Arial" panose="020B0604020202020204" pitchFamily="34" charset="0"/>
                <a:cs typeface="Arial" panose="020B0604020202020204" pitchFamily="34" charset="0"/>
              </a:rPr>
              <a:t>Scanning</a:t>
            </a:r>
            <a:endParaRPr lang="pt-BR" b="1" dirty="0">
              <a:solidFill>
                <a:srgbClr val="FF0000"/>
              </a:solidFill>
              <a:latin typeface="Arial" panose="020B0604020202020204" pitchFamily="34" charset="0"/>
              <a:cs typeface="Arial" panose="020B0604020202020204" pitchFamily="34" charset="0"/>
            </a:endParaRPr>
          </a:p>
        </p:txBody>
      </p:sp>
      <p:sp>
        <p:nvSpPr>
          <p:cNvPr id="3" name="Espaço Reservado para Conteúdo 2"/>
          <p:cNvSpPr>
            <a:spLocks noGrp="1"/>
          </p:cNvSpPr>
          <p:nvPr>
            <p:ph idx="1"/>
          </p:nvPr>
        </p:nvSpPr>
        <p:spPr/>
        <p:txBody>
          <a:bodyPr>
            <a:normAutofit/>
          </a:bodyPr>
          <a:lstStyle/>
          <a:p>
            <a:pPr marL="0" indent="0">
              <a:buNone/>
            </a:pPr>
            <a:r>
              <a:rPr lang="pt-BR" dirty="0"/>
              <a:t>Relacione as palavras com suas respectivas traduções:</a:t>
            </a:r>
          </a:p>
          <a:p>
            <a:pPr marL="0" indent="0">
              <a:buNone/>
            </a:pPr>
            <a:r>
              <a:rPr lang="pt-BR" dirty="0"/>
              <a:t>A) </a:t>
            </a:r>
            <a:r>
              <a:rPr lang="pt-BR" dirty="0" err="1"/>
              <a:t>Protein</a:t>
            </a:r>
            <a:r>
              <a:rPr lang="pt-BR" dirty="0"/>
              <a:t>								(  ) Edição Genética</a:t>
            </a:r>
          </a:p>
          <a:p>
            <a:pPr marL="0" indent="0">
              <a:buNone/>
            </a:pPr>
            <a:r>
              <a:rPr lang="pt-BR" dirty="0"/>
              <a:t>B) </a:t>
            </a:r>
            <a:r>
              <a:rPr lang="en-US" dirty="0"/>
              <a:t>Genetically modified				(  ) </a:t>
            </a:r>
            <a:r>
              <a:rPr lang="en-US" dirty="0" err="1"/>
              <a:t>Cientistas</a:t>
            </a:r>
            <a:endParaRPr lang="pt-BR" dirty="0"/>
          </a:p>
          <a:p>
            <a:pPr marL="0" indent="0">
              <a:buNone/>
            </a:pPr>
            <a:r>
              <a:rPr lang="pt-BR" dirty="0"/>
              <a:t>C) Gene-</a:t>
            </a:r>
            <a:r>
              <a:rPr lang="pt-BR" dirty="0" err="1"/>
              <a:t>editing</a:t>
            </a:r>
            <a:r>
              <a:rPr lang="pt-BR" dirty="0"/>
              <a:t>						(  ) Proteína</a:t>
            </a:r>
          </a:p>
          <a:p>
            <a:pPr marL="0" indent="0">
              <a:buNone/>
            </a:pPr>
            <a:r>
              <a:rPr lang="pt-BR" dirty="0"/>
              <a:t>D)</a:t>
            </a:r>
            <a:r>
              <a:rPr lang="en-US" dirty="0"/>
              <a:t> Scientists							(  ) </a:t>
            </a:r>
            <a:r>
              <a:rPr lang="en-US" dirty="0" err="1"/>
              <a:t>Estimulando</a:t>
            </a:r>
            <a:r>
              <a:rPr lang="en-US" dirty="0"/>
              <a:t> o </a:t>
            </a:r>
            <a:r>
              <a:rPr lang="en-US" dirty="0" err="1"/>
              <a:t>processo</a:t>
            </a:r>
            <a:endParaRPr lang="pt-BR" dirty="0"/>
          </a:p>
          <a:p>
            <a:pPr marL="0" indent="0">
              <a:buNone/>
            </a:pPr>
            <a:r>
              <a:rPr lang="pt-BR" dirty="0"/>
              <a:t>E) </a:t>
            </a:r>
            <a:r>
              <a:rPr lang="en-US" dirty="0"/>
              <a:t>Stimulating the process			(  ) </a:t>
            </a:r>
            <a:r>
              <a:rPr lang="en-US" dirty="0" err="1"/>
              <a:t>Modificado</a:t>
            </a:r>
            <a:r>
              <a:rPr lang="en-US" dirty="0"/>
              <a:t> </a:t>
            </a:r>
            <a:r>
              <a:rPr lang="en-US" dirty="0" err="1"/>
              <a:t>geneticamente</a:t>
            </a:r>
            <a:endParaRPr lang="pt-BR" dirty="0"/>
          </a:p>
        </p:txBody>
      </p:sp>
    </p:spTree>
    <p:extLst>
      <p:ext uri="{BB962C8B-B14F-4D97-AF65-F5344CB8AC3E}">
        <p14:creationId xmlns:p14="http://schemas.microsoft.com/office/powerpoint/2010/main" val="20347236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45066" y="675409"/>
            <a:ext cx="10018713" cy="1752599"/>
          </a:xfrm>
        </p:spPr>
        <p:txBody>
          <a:bodyPr/>
          <a:lstStyle/>
          <a:p>
            <a:r>
              <a:rPr lang="pt-BR" dirty="0" err="1">
                <a:solidFill>
                  <a:srgbClr val="FF0000"/>
                </a:solidFill>
              </a:rPr>
              <a:t>Cognates</a:t>
            </a:r>
            <a:r>
              <a:rPr lang="pt-BR" dirty="0">
                <a:solidFill>
                  <a:srgbClr val="FF0000"/>
                </a:solidFill>
              </a:rPr>
              <a:t> / False </a:t>
            </a:r>
            <a:r>
              <a:rPr lang="pt-BR" dirty="0" err="1">
                <a:solidFill>
                  <a:srgbClr val="FF0000"/>
                </a:solidFill>
              </a:rPr>
              <a:t>cognates</a:t>
            </a:r>
            <a:endParaRPr lang="pt-BR" dirty="0">
              <a:solidFill>
                <a:srgbClr val="FF0000"/>
              </a:solidFill>
            </a:endParaRPr>
          </a:p>
        </p:txBody>
      </p:sp>
      <p:sp>
        <p:nvSpPr>
          <p:cNvPr id="3" name="Espaço Reservado para Conteúdo 2"/>
          <p:cNvSpPr>
            <a:spLocks noGrp="1"/>
          </p:cNvSpPr>
          <p:nvPr>
            <p:ph idx="1"/>
          </p:nvPr>
        </p:nvSpPr>
        <p:spPr>
          <a:xfrm>
            <a:off x="1484310" y="1194955"/>
            <a:ext cx="10018713" cy="5174671"/>
          </a:xfrm>
        </p:spPr>
        <p:txBody>
          <a:bodyPr>
            <a:normAutofit/>
          </a:bodyPr>
          <a:lstStyle/>
          <a:p>
            <a:pPr marL="0" indent="0">
              <a:buNone/>
            </a:pPr>
            <a:r>
              <a:rPr lang="pt-BR" sz="2000" dirty="0">
                <a:solidFill>
                  <a:srgbClr val="FF0000"/>
                </a:solidFill>
                <a:latin typeface="Arial" panose="020B0604020202020204" pitchFamily="34" charset="0"/>
                <a:cs typeface="Arial" panose="020B0604020202020204" pitchFamily="34" charset="0"/>
              </a:rPr>
              <a:t>Cite nos trechos pelo menos três palavras cognatas e três falso cognatas</a:t>
            </a:r>
          </a:p>
          <a:p>
            <a:pPr marL="0" indent="0">
              <a:buNone/>
            </a:pPr>
            <a:endParaRPr lang="pt-BR" dirty="0">
              <a:latin typeface="Arial" panose="020B0604020202020204" pitchFamily="34" charset="0"/>
              <a:cs typeface="Arial" panose="020B0604020202020204" pitchFamily="34" charset="0"/>
            </a:endParaRPr>
          </a:p>
          <a:p>
            <a:pPr marL="0" indent="0">
              <a:buNone/>
            </a:pPr>
            <a:r>
              <a:rPr lang="en-US" sz="1800" dirty="0">
                <a:latin typeface="Arial" panose="020B0604020202020204" pitchFamily="34" charset="0"/>
                <a:cs typeface="Arial" panose="020B0604020202020204" pitchFamily="34" charset="0"/>
              </a:rPr>
              <a:t>A team of Chinese scientists has created genetically modified piglets with around 24 percent less body fat than regular pigs. The CRISPR modification is intended to help the pigs adapt to colder weather conditions but the secondary implication is undoubtedly clear – low-fat CRISPR bacon!</a:t>
            </a:r>
            <a:endParaRPr lang="pt-BR" sz="1800" dirty="0">
              <a:latin typeface="Arial" panose="020B0604020202020204" pitchFamily="34" charset="0"/>
              <a:cs typeface="Arial" panose="020B0604020202020204" pitchFamily="34" charset="0"/>
            </a:endParaRPr>
          </a:p>
          <a:p>
            <a:pPr marL="0" indent="0">
              <a:buNone/>
            </a:pPr>
            <a:r>
              <a:rPr lang="en-US" sz="1800" dirty="0">
                <a:latin typeface="Arial" panose="020B0604020202020204" pitchFamily="34" charset="0"/>
                <a:cs typeface="Arial" panose="020B0604020202020204" pitchFamily="34" charset="0"/>
              </a:rPr>
              <a:t>Uncoupling protein 1 (UCP1) is a protein generally found in brown adipose tissue and known to protect against cold by stimulating the process of thermogenesis. Modern pigs are one of the few mammals to lack a functional UCP1 gene meaning they have a tendency to accumulate more fat than other mammals.</a:t>
            </a:r>
            <a:endParaRPr lang="pt-BR" sz="1800" dirty="0">
              <a:latin typeface="Arial" panose="020B0604020202020204" pitchFamily="34" charset="0"/>
              <a:cs typeface="Arial" panose="020B0604020202020204" pitchFamily="34" charset="0"/>
            </a:endParaRPr>
          </a:p>
          <a:p>
            <a:pPr marL="0" indent="0">
              <a:buNone/>
            </a:pPr>
            <a:endParaRPr lang="pt-B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98732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84311" y="685801"/>
            <a:ext cx="10018713" cy="1028700"/>
          </a:xfrm>
        </p:spPr>
        <p:txBody>
          <a:bodyPr>
            <a:normAutofit fontScale="90000"/>
          </a:bodyPr>
          <a:lstStyle/>
          <a:p>
            <a:r>
              <a:rPr lang="pt-BR" dirty="0">
                <a:solidFill>
                  <a:srgbClr val="FF0000"/>
                </a:solidFill>
                <a:latin typeface="Arial" panose="020B0604020202020204" pitchFamily="34" charset="0"/>
                <a:cs typeface="Arial" panose="020B0604020202020204" pitchFamily="34" charset="0"/>
              </a:rPr>
              <a:t>Inferência contextual</a:t>
            </a:r>
            <a:br>
              <a:rPr lang="pt-BR" dirty="0">
                <a:solidFill>
                  <a:srgbClr val="FF0000"/>
                </a:solidFill>
                <a:latin typeface="Arial" panose="020B0604020202020204" pitchFamily="34" charset="0"/>
                <a:cs typeface="Arial" panose="020B0604020202020204" pitchFamily="34" charset="0"/>
              </a:rPr>
            </a:br>
            <a:r>
              <a:rPr lang="pt-BR" sz="2700" dirty="0">
                <a:solidFill>
                  <a:srgbClr val="FF0000"/>
                </a:solidFill>
                <a:latin typeface="Arial" panose="020B0604020202020204" pitchFamily="34" charset="0"/>
                <a:cs typeface="Arial" panose="020B0604020202020204" pitchFamily="34" charset="0"/>
              </a:rPr>
              <a:t>Indique a tradução certa para cada palavra destacada</a:t>
            </a:r>
          </a:p>
        </p:txBody>
      </p:sp>
      <p:sp>
        <p:nvSpPr>
          <p:cNvPr id="3" name="Espaço Reservado para Conteúdo 2"/>
          <p:cNvSpPr>
            <a:spLocks noGrp="1"/>
          </p:cNvSpPr>
          <p:nvPr>
            <p:ph idx="1"/>
          </p:nvPr>
        </p:nvSpPr>
        <p:spPr>
          <a:xfrm>
            <a:off x="1484310" y="1423555"/>
            <a:ext cx="10018713" cy="5029200"/>
          </a:xfrm>
        </p:spPr>
        <p:txBody>
          <a:bodyPr>
            <a:normAutofit/>
          </a:bodyPr>
          <a:lstStyle/>
          <a:p>
            <a:pPr marL="0" indent="0">
              <a:buNone/>
            </a:pPr>
            <a:r>
              <a:rPr lang="en-US" sz="2000" dirty="0">
                <a:latin typeface="Arial" panose="020B0604020202020204" pitchFamily="34" charset="0"/>
                <a:cs typeface="Arial" panose="020B0604020202020204" pitchFamily="34" charset="0"/>
              </a:rPr>
              <a:t>China on the other hand has been pushing forward in genetic modifications of its food stuffs. One of the more controversial recent </a:t>
            </a:r>
            <a:r>
              <a:rPr lang="en-US" sz="2000" b="1" dirty="0">
                <a:solidFill>
                  <a:schemeClr val="accent1">
                    <a:lumMod val="75000"/>
                  </a:schemeClr>
                </a:solidFill>
                <a:latin typeface="Arial" panose="020B0604020202020204" pitchFamily="34" charset="0"/>
                <a:cs typeface="Arial" panose="020B0604020202020204" pitchFamily="34" charset="0"/>
              </a:rPr>
              <a:t>achievements</a:t>
            </a:r>
            <a:r>
              <a:rPr lang="en-US" sz="2000" dirty="0">
                <a:latin typeface="Arial" panose="020B0604020202020204" pitchFamily="34" charset="0"/>
                <a:cs typeface="Arial" panose="020B0604020202020204" pitchFamily="34" charset="0"/>
              </a:rPr>
              <a:t> in the country was the genetic modification of a herd of </a:t>
            </a:r>
            <a:r>
              <a:rPr lang="en-US" sz="2000" b="1" dirty="0">
                <a:solidFill>
                  <a:schemeClr val="accent1">
                    <a:lumMod val="75000"/>
                  </a:schemeClr>
                </a:solidFill>
                <a:latin typeface="Arial" panose="020B0604020202020204" pitchFamily="34" charset="0"/>
                <a:cs typeface="Arial" panose="020B0604020202020204" pitchFamily="34" charset="0"/>
              </a:rPr>
              <a:t>cattle</a:t>
            </a:r>
            <a:r>
              <a:rPr lang="en-US" sz="2000" dirty="0">
                <a:latin typeface="Arial" panose="020B0604020202020204" pitchFamily="34" charset="0"/>
                <a:cs typeface="Arial" panose="020B0604020202020204" pitchFamily="34" charset="0"/>
              </a:rPr>
              <a:t> to produce human breast milk.</a:t>
            </a:r>
            <a:endParaRPr lang="pt-BR" sz="2000" dirty="0">
              <a:latin typeface="Arial" panose="020B0604020202020204" pitchFamily="34" charset="0"/>
              <a:cs typeface="Arial" panose="020B0604020202020204" pitchFamily="34" charset="0"/>
            </a:endParaRPr>
          </a:p>
          <a:p>
            <a:pPr marL="0" indent="0">
              <a:buNone/>
            </a:pPr>
            <a:r>
              <a:rPr lang="pt-BR" sz="2000" dirty="0">
                <a:latin typeface="Arial" panose="020B0604020202020204" pitchFamily="34" charset="0"/>
                <a:cs typeface="Arial" panose="020B0604020202020204" pitchFamily="34" charset="0"/>
              </a:rPr>
              <a:t>A China, por outro lado, vem avançando nas modificações genéticas de seus produtos alimentícios. Uma das </a:t>
            </a:r>
            <a:r>
              <a:rPr lang="pt-BR" sz="2000" dirty="0">
                <a:solidFill>
                  <a:schemeClr val="accent1">
                    <a:lumMod val="75000"/>
                  </a:schemeClr>
                </a:solidFill>
                <a:latin typeface="Arial" panose="020B0604020202020204" pitchFamily="34" charset="0"/>
                <a:cs typeface="Arial" panose="020B0604020202020204" pitchFamily="34" charset="0"/>
              </a:rPr>
              <a:t>___________</a:t>
            </a:r>
            <a:r>
              <a:rPr lang="pt-BR" sz="2000" dirty="0">
                <a:latin typeface="Arial" panose="020B0604020202020204" pitchFamily="34" charset="0"/>
                <a:cs typeface="Arial" panose="020B0604020202020204" pitchFamily="34" charset="0"/>
              </a:rPr>
              <a:t> recentes mais polêmicas no país foi a modificação genética de um rebanho de </a:t>
            </a:r>
            <a:r>
              <a:rPr lang="pt-BR" sz="2000" dirty="0">
                <a:solidFill>
                  <a:schemeClr val="accent1">
                    <a:lumMod val="75000"/>
                  </a:schemeClr>
                </a:solidFill>
                <a:latin typeface="Arial" panose="020B0604020202020204" pitchFamily="34" charset="0"/>
                <a:cs typeface="Arial" panose="020B0604020202020204" pitchFamily="34" charset="0"/>
              </a:rPr>
              <a:t>______</a:t>
            </a:r>
            <a:r>
              <a:rPr lang="pt-BR" sz="2000" dirty="0">
                <a:latin typeface="Arial" panose="020B0604020202020204" pitchFamily="34" charset="0"/>
                <a:cs typeface="Arial" panose="020B0604020202020204" pitchFamily="34" charset="0"/>
              </a:rPr>
              <a:t> para produzir leite materno humano.</a:t>
            </a:r>
          </a:p>
          <a:p>
            <a:pPr marL="457200" indent="-457200">
              <a:buAutoNum type="arabicParenR"/>
            </a:pPr>
            <a:r>
              <a:rPr lang="pt-BR" sz="2000" dirty="0">
                <a:latin typeface="Arial" panose="020B0604020202020204" pitchFamily="34" charset="0"/>
                <a:cs typeface="Arial" panose="020B0604020202020204" pitchFamily="34" charset="0"/>
              </a:rPr>
              <a:t>A) Atividades							</a:t>
            </a:r>
            <a:r>
              <a:rPr lang="pt-BR" dirty="0">
                <a:solidFill>
                  <a:schemeClr val="accent1">
                    <a:lumMod val="75000"/>
                  </a:schemeClr>
                </a:solidFill>
                <a:latin typeface="Arial" panose="020B0604020202020204" pitchFamily="34" charset="0"/>
                <a:cs typeface="Arial" panose="020B0604020202020204" pitchFamily="34" charset="0"/>
              </a:rPr>
              <a:t>2) </a:t>
            </a:r>
            <a:r>
              <a:rPr lang="pt-BR" sz="2000" dirty="0">
                <a:latin typeface="Arial" panose="020B0604020202020204" pitchFamily="34" charset="0"/>
                <a:cs typeface="Arial" panose="020B0604020202020204" pitchFamily="34" charset="0"/>
              </a:rPr>
              <a:t>A) Castelo</a:t>
            </a:r>
          </a:p>
          <a:p>
            <a:pPr marL="0" indent="0">
              <a:buNone/>
            </a:pPr>
            <a:r>
              <a:rPr lang="pt-BR" sz="2000" dirty="0">
                <a:latin typeface="Arial" panose="020B0604020202020204" pitchFamily="34" charset="0"/>
                <a:cs typeface="Arial" panose="020B0604020202020204" pitchFamily="34" charset="0"/>
              </a:rPr>
              <a:t>	B) Pesquisas							     B) Gato</a:t>
            </a:r>
          </a:p>
          <a:p>
            <a:pPr marL="0" indent="0">
              <a:buNone/>
            </a:pPr>
            <a:r>
              <a:rPr lang="pt-BR" sz="2000" dirty="0">
                <a:latin typeface="Arial" panose="020B0604020202020204" pitchFamily="34" charset="0"/>
                <a:cs typeface="Arial" panose="020B0604020202020204" pitchFamily="34" charset="0"/>
              </a:rPr>
              <a:t>	C) Invenções							     C) Gado</a:t>
            </a:r>
          </a:p>
          <a:p>
            <a:pPr marL="0" indent="0">
              <a:buNone/>
            </a:pPr>
            <a:r>
              <a:rPr lang="pt-BR" sz="2000" dirty="0">
                <a:latin typeface="Arial" panose="020B0604020202020204" pitchFamily="34" charset="0"/>
                <a:cs typeface="Arial" panose="020B0604020202020204" pitchFamily="34" charset="0"/>
              </a:rPr>
              <a:t>	D) Conquistas							     D) Porcos</a:t>
            </a:r>
          </a:p>
          <a:p>
            <a:pPr marL="0" indent="0">
              <a:buNone/>
            </a:pPr>
            <a:r>
              <a:rPr lang="pt-BR" sz="2000" dirty="0">
                <a:latin typeface="Arial" panose="020B0604020202020204" pitchFamily="34" charset="0"/>
                <a:cs typeface="Arial" panose="020B0604020202020204" pitchFamily="34" charset="0"/>
              </a:rPr>
              <a:t>	E) Genéticas							     E) Cabra</a:t>
            </a:r>
          </a:p>
        </p:txBody>
      </p:sp>
    </p:spTree>
    <p:extLst>
      <p:ext uri="{BB962C8B-B14F-4D97-AF65-F5344CB8AC3E}">
        <p14:creationId xmlns:p14="http://schemas.microsoft.com/office/powerpoint/2010/main" val="14340140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Paralaxe">
  <a:themeElements>
    <a:clrScheme name="Paralaxe">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axe">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axe">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201</TotalTime>
  <Words>720</Words>
  <Application>Microsoft Office PowerPoint</Application>
  <PresentationFormat>Widescreen</PresentationFormat>
  <Paragraphs>75</Paragraphs>
  <Slides>18</Slides>
  <Notes>0</Notes>
  <HiddenSlides>0</HiddenSlides>
  <MMClips>0</MMClips>
  <ScaleCrop>false</ScaleCrop>
  <HeadingPairs>
    <vt:vector size="4" baseType="variant">
      <vt:variant>
        <vt:lpstr>Tema</vt:lpstr>
      </vt:variant>
      <vt:variant>
        <vt:i4>1</vt:i4>
      </vt:variant>
      <vt:variant>
        <vt:lpstr>Títulos de slides</vt:lpstr>
      </vt:variant>
      <vt:variant>
        <vt:i4>18</vt:i4>
      </vt:variant>
    </vt:vector>
  </HeadingPairs>
  <TitlesOfParts>
    <vt:vector size="19" baseType="lpstr">
      <vt:lpstr>Paralaxe</vt:lpstr>
      <vt:lpstr>Referência pronominal</vt:lpstr>
      <vt:lpstr>O que é?</vt:lpstr>
      <vt:lpstr>Exemplos</vt:lpstr>
      <vt:lpstr>Reading Techniques Técnicas de leitura</vt:lpstr>
      <vt:lpstr>Activies</vt:lpstr>
      <vt:lpstr>Skimming</vt:lpstr>
      <vt:lpstr>Scanning</vt:lpstr>
      <vt:lpstr>Cognates / False cognates</vt:lpstr>
      <vt:lpstr>Inferência contextual Indique a tradução certa para cada palavra destacada</vt:lpstr>
      <vt:lpstr>Palavras-chave</vt:lpstr>
      <vt:lpstr>Formação de palavras</vt:lpstr>
      <vt:lpstr>Referentes textuais</vt:lpstr>
      <vt:lpstr>Referentes textuais</vt:lpstr>
      <vt:lpstr>Texto utilizado</vt:lpstr>
      <vt:lpstr>Apresentação do PowerPoint</vt:lpstr>
      <vt:lpstr>Apresentação do PowerPoint</vt:lpstr>
      <vt:lpstr>Apresentação do PowerPoint</vt:lpstr>
      <vt:lpstr>Integrantes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Referência pronominal</dc:title>
  <dc:creator>Aldeander Túlio Cesário dos Santos</dc:creator>
  <cp:lastModifiedBy>Aldeander Santos</cp:lastModifiedBy>
  <cp:revision>28</cp:revision>
  <dcterms:created xsi:type="dcterms:W3CDTF">2019-03-19T13:52:53Z</dcterms:created>
  <dcterms:modified xsi:type="dcterms:W3CDTF">2019-04-01T12:22:21Z</dcterms:modified>
</cp:coreProperties>
</file>