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6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5.xml"/><Relationship Id="rId21" Type="http://schemas.openxmlformats.org/officeDocument/2006/relationships/font" Target="fonts/Robo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554cbf04d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554cbf04d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55db1a76e7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55db1a76e7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5db1a76e7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5db1a76e7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55db1a76e7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55db1a76e7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54cbf04d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54cbf04d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54cbf04d7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54cbf04d7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54cbf04d7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54cbf04d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555f2b286b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555f2b286b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5db1a76e7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5db1a76e7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54cbf04d7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54cbf04d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55db1a76e7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55db1a76e7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5db1a76e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55db1a76e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hyperlink" Target="mailto:alesandra.ifrn2019@gmail.com" TargetMode="External"/><Relationship Id="rId9" Type="http://schemas.openxmlformats.org/officeDocument/2006/relationships/image" Target="../media/image1.png"/><Relationship Id="rId5" Type="http://schemas.openxmlformats.org/officeDocument/2006/relationships/hyperlink" Target="mailto:araujo.aliciaf@gmail.com" TargetMode="External"/><Relationship Id="rId6" Type="http://schemas.openxmlformats.org/officeDocument/2006/relationships/hyperlink" Target="mailto:kalianepatricia20@gmail.com" TargetMode="External"/><Relationship Id="rId7" Type="http://schemas.openxmlformats.org/officeDocument/2006/relationships/hyperlink" Target="mailto:louise14ohana@gmail.com" TargetMode="External"/><Relationship Id="rId8" Type="http://schemas.openxmlformats.org/officeDocument/2006/relationships/hyperlink" Target="mailto:paloma.b@academico.ifrn.edu.br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newatlas.com/edible-antibacterial-seafood-film/57709/" TargetMode="External"/><Relationship Id="rId4" Type="http://schemas.openxmlformats.org/officeDocument/2006/relationships/hyperlink" Target="http://www.englishinbrazil.com.br/2016/03/linking-words-marcadores-discursivos-em-ingles.html" TargetMode="External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590863">
            <a:off x="5536345" y="566632"/>
            <a:ext cx="3595257" cy="336516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ctrTitle"/>
          </p:nvPr>
        </p:nvSpPr>
        <p:spPr>
          <a:xfrm>
            <a:off x="-1489717" y="5191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LINKING WORDS </a:t>
            </a:r>
            <a:endParaRPr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221625" y="3285475"/>
            <a:ext cx="8520600" cy="11865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/>
              <a:t>Discentes: </a:t>
            </a:r>
            <a:r>
              <a:rPr lang="pt-BR" sz="1200"/>
              <a:t>Alesandra Santos de Araújo </a:t>
            </a:r>
            <a:r>
              <a:rPr lang="pt-BR" sz="900"/>
              <a:t>(</a:t>
            </a:r>
            <a:r>
              <a:rPr lang="pt-BR" sz="9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4"/>
              </a:rPr>
              <a:t>alesandra.ifrn2019@gmail.com</a:t>
            </a:r>
            <a:r>
              <a:rPr lang="pt-BR" sz="900">
                <a:solidFill>
                  <a:srgbClr val="555555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) </a:t>
            </a:r>
            <a:r>
              <a:rPr lang="pt-BR" sz="900"/>
              <a:t>  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/>
              <a:t>Alícia Folgosi da Silva Araújo (</a:t>
            </a:r>
            <a:r>
              <a:rPr lang="pt-BR" sz="900" u="sng">
                <a:solidFill>
                  <a:schemeClr val="hlink"/>
                </a:solidFill>
                <a:hlinkClick r:id="rId5"/>
              </a:rPr>
              <a:t>araujo.aliciaf@gmail.com</a:t>
            </a:r>
            <a:r>
              <a:rPr lang="pt-BR" sz="900"/>
              <a:t>) 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/>
              <a:t>Kalianne Patrícia </a:t>
            </a:r>
            <a:r>
              <a:rPr lang="pt-BR" sz="900"/>
              <a:t>(</a:t>
            </a:r>
            <a:r>
              <a:rPr lang="pt-BR" sz="9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6"/>
              </a:rPr>
              <a:t>kalianepatricia20@gmail.com</a:t>
            </a:r>
            <a:r>
              <a:rPr lang="pt-BR" sz="90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) 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/>
              <a:t>Louise Ohana Medeiros Barbalho </a:t>
            </a:r>
            <a:r>
              <a:rPr lang="pt-BR" sz="900"/>
              <a:t>(</a:t>
            </a:r>
            <a:r>
              <a:rPr lang="pt-BR" sz="900" u="sng">
                <a:solidFill>
                  <a:schemeClr val="hlink"/>
                </a:solidFill>
                <a:hlinkClick r:id="rId7"/>
              </a:rPr>
              <a:t>louise14ohana@gmail.com</a:t>
            </a:r>
            <a:r>
              <a:rPr lang="pt-BR" sz="900"/>
              <a:t>)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/>
              <a:t>Paloma Beatriz Medeiros Miranda </a:t>
            </a:r>
            <a:r>
              <a:rPr lang="pt-BR" sz="900"/>
              <a:t>(</a:t>
            </a:r>
            <a:r>
              <a:rPr lang="pt-BR" sz="900" u="sng">
                <a:solidFill>
                  <a:schemeClr val="hlink"/>
                </a:solidFill>
                <a:hlinkClick r:id="rId8"/>
              </a:rPr>
              <a:t>paloma.b@academico.ifrn.edu.br</a:t>
            </a:r>
            <a:r>
              <a:rPr lang="pt-BR" sz="900"/>
              <a:t>) </a:t>
            </a:r>
            <a:endParaRPr sz="90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type="title"/>
          </p:nvPr>
        </p:nvSpPr>
        <p:spPr>
          <a:xfrm>
            <a:off x="311700" y="836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Palavras-chave </a:t>
            </a:r>
            <a:endParaRPr/>
          </a:p>
        </p:txBody>
      </p:sp>
      <p:sp>
        <p:nvSpPr>
          <p:cNvPr id="148" name="Google Shape;148;p22"/>
          <p:cNvSpPr txBox="1"/>
          <p:nvPr>
            <p:ph idx="1" type="body"/>
          </p:nvPr>
        </p:nvSpPr>
        <p:spPr>
          <a:xfrm>
            <a:off x="311700" y="15554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particularly crucial 			gelatine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scientists					institute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antibacterial 				technology 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seafood					</a:t>
            </a: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bacteria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university  					proceed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subsequently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35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pic>
        <p:nvPicPr>
          <p:cNvPr id="149" name="Google Shape;14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2255751">
            <a:off x="5950625" y="150225"/>
            <a:ext cx="2990050" cy="168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2255751">
            <a:off x="5950625" y="150225"/>
            <a:ext cx="2990050" cy="1684325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3"/>
          <p:cNvSpPr txBox="1"/>
          <p:nvPr>
            <p:ph type="title"/>
          </p:nvPr>
        </p:nvSpPr>
        <p:spPr>
          <a:xfrm>
            <a:off x="311700" y="1101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Formação de Palavras </a:t>
            </a:r>
            <a:endParaRPr/>
          </a:p>
        </p:txBody>
      </p:sp>
      <p:sp>
        <p:nvSpPr>
          <p:cNvPr id="157" name="Google Shape;157;p23"/>
          <p:cNvSpPr txBox="1"/>
          <p:nvPr>
            <p:ph idx="1" type="body"/>
          </p:nvPr>
        </p:nvSpPr>
        <p:spPr>
          <a:xfrm>
            <a:off x="311700" y="1673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</a:rPr>
              <a:t>Particular</a:t>
            </a:r>
            <a:r>
              <a:rPr lang="pt-BR" u="sng">
                <a:solidFill>
                  <a:srgbClr val="FF0000"/>
                </a:solidFill>
              </a:rPr>
              <a:t>ly</a:t>
            </a:r>
            <a:r>
              <a:rPr lang="pt-BR">
                <a:solidFill>
                  <a:schemeClr val="dk1"/>
                </a:solidFill>
              </a:rPr>
              <a:t> - Sufixation                              </a:t>
            </a:r>
            <a:r>
              <a:rPr lang="pt-BR">
                <a:solidFill>
                  <a:srgbClr val="FF0000"/>
                </a:solidFill>
              </a:rPr>
              <a:t> </a:t>
            </a:r>
            <a:r>
              <a:rPr lang="pt-BR" u="sng">
                <a:solidFill>
                  <a:srgbClr val="FF0000"/>
                </a:solidFill>
              </a:rPr>
              <a:t>Vacuum-Packed</a:t>
            </a:r>
            <a:r>
              <a:rPr lang="pt-BR">
                <a:solidFill>
                  <a:srgbClr val="FF0000"/>
                </a:solidFill>
              </a:rPr>
              <a:t> </a:t>
            </a:r>
            <a:r>
              <a:rPr lang="pt-BR">
                <a:solidFill>
                  <a:schemeClr val="dk1"/>
                </a:solidFill>
              </a:rPr>
              <a:t>- Compounding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</a:rPr>
              <a:t>Intentional</a:t>
            </a:r>
            <a:r>
              <a:rPr lang="pt-BR" u="sng">
                <a:solidFill>
                  <a:srgbClr val="FF0000"/>
                </a:solidFill>
              </a:rPr>
              <a:t>ly</a:t>
            </a:r>
            <a:r>
              <a:rPr lang="pt-BR">
                <a:solidFill>
                  <a:schemeClr val="dk1"/>
                </a:solidFill>
              </a:rPr>
              <a:t> - Sufixation                              </a:t>
            </a:r>
            <a:r>
              <a:rPr lang="pt-BR" u="sng">
                <a:solidFill>
                  <a:srgbClr val="FF0000"/>
                </a:solidFill>
              </a:rPr>
              <a:t>Milk-based</a:t>
            </a:r>
            <a:r>
              <a:rPr lang="pt-BR">
                <a:solidFill>
                  <a:schemeClr val="dk1"/>
                </a:solidFill>
              </a:rPr>
              <a:t> - Coumpounding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</a:rPr>
              <a:t>Develop</a:t>
            </a:r>
            <a:r>
              <a:rPr lang="pt-BR" u="sng">
                <a:solidFill>
                  <a:srgbClr val="FF0000"/>
                </a:solidFill>
              </a:rPr>
              <a:t>ing </a:t>
            </a:r>
            <a:r>
              <a:rPr lang="pt-BR">
                <a:solidFill>
                  <a:schemeClr val="dk1"/>
                </a:solidFill>
              </a:rPr>
              <a:t>- sufixacion                          	</a:t>
            </a:r>
            <a:r>
              <a:rPr lang="pt-BR" u="sng">
                <a:solidFill>
                  <a:srgbClr val="FF0000"/>
                </a:solidFill>
              </a:rPr>
              <a:t> Cassava-derived</a:t>
            </a:r>
            <a:r>
              <a:rPr lang="pt-BR">
                <a:solidFill>
                  <a:srgbClr val="FF0000"/>
                </a:solidFill>
              </a:rPr>
              <a:t> </a:t>
            </a:r>
            <a:r>
              <a:rPr lang="pt-BR">
                <a:solidFill>
                  <a:schemeClr val="dk1"/>
                </a:solidFill>
              </a:rPr>
              <a:t>- Coumpouding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</a:rPr>
              <a:t>Analyz</a:t>
            </a:r>
            <a:r>
              <a:rPr lang="pt-BR" u="sng">
                <a:solidFill>
                  <a:srgbClr val="FF0000"/>
                </a:solidFill>
              </a:rPr>
              <a:t>ed</a:t>
            </a:r>
            <a:r>
              <a:rPr lang="pt-BR">
                <a:solidFill>
                  <a:schemeClr val="dk1"/>
                </a:solidFill>
              </a:rPr>
              <a:t> - sufixicacion                                </a:t>
            </a:r>
            <a:r>
              <a:rPr lang="pt-BR" u="sng">
                <a:solidFill>
                  <a:srgbClr val="FF0000"/>
                </a:solidFill>
              </a:rPr>
              <a:t>Seafood</a:t>
            </a:r>
            <a:r>
              <a:rPr lang="pt-BR">
                <a:solidFill>
                  <a:srgbClr val="FF0000"/>
                </a:solidFill>
              </a:rPr>
              <a:t> </a:t>
            </a:r>
            <a:r>
              <a:rPr lang="pt-BR">
                <a:solidFill>
                  <a:schemeClr val="dk1"/>
                </a:solidFill>
              </a:rPr>
              <a:t>- Coumpouding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8" name="Google Shape;15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2255751">
            <a:off x="5950625" y="150225"/>
            <a:ext cx="2990050" cy="1684325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4"/>
          <p:cNvSpPr txBox="1"/>
          <p:nvPr>
            <p:ph type="title"/>
          </p:nvPr>
        </p:nvSpPr>
        <p:spPr>
          <a:xfrm>
            <a:off x="311700" y="942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Referentes textuais </a:t>
            </a:r>
            <a:endParaRPr/>
          </a:p>
        </p:txBody>
      </p:sp>
      <p:sp>
        <p:nvSpPr>
          <p:cNvPr id="165" name="Google Shape;165;p24"/>
          <p:cNvSpPr txBox="1"/>
          <p:nvPr>
            <p:ph idx="1" type="body"/>
          </p:nvPr>
        </p:nvSpPr>
        <p:spPr>
          <a:xfrm>
            <a:off x="221625" y="1515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FF0000"/>
                </a:solidFill>
                <a:highlight>
                  <a:srgbClr val="FFFFFF"/>
                </a:highlight>
              </a:rPr>
              <a:t>Their</a:t>
            </a: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 film starts out as a clear gelatine made up of cassava-derived starch and a biodegradable polymer known as polybutylene adipate-co-terephthalate (PBAT). Added to </a:t>
            </a:r>
            <a:r>
              <a:rPr lang="pt-BR">
                <a:solidFill>
                  <a:srgbClr val="FF0000"/>
                </a:solidFill>
                <a:highlight>
                  <a:srgbClr val="FFFFFF"/>
                </a:highlight>
              </a:rPr>
              <a:t>this</a:t>
            </a: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 mixture are the antibacterial agents Nisin Z and lauric arginate (LAE).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The idea is that pieces of seafood get dipped into </a:t>
            </a:r>
            <a:r>
              <a:rPr lang="pt-BR">
                <a:solidFill>
                  <a:srgbClr val="FF0000"/>
                </a:solidFill>
                <a:highlight>
                  <a:srgbClr val="FFFFFF"/>
                </a:highlight>
              </a:rPr>
              <a:t>this </a:t>
            </a: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gel – which subsequently dries into a form-fitting flexible film – after which </a:t>
            </a:r>
            <a:r>
              <a:rPr lang="pt-BR">
                <a:solidFill>
                  <a:srgbClr val="FF0000"/>
                </a:solidFill>
                <a:highlight>
                  <a:srgbClr val="FFFFFF"/>
                </a:highlight>
              </a:rPr>
              <a:t>they</a:t>
            </a:r>
            <a:r>
              <a:rPr lang="pt-BR">
                <a:solidFill>
                  <a:schemeClr val="dk1"/>
                </a:solidFill>
                <a:highlight>
                  <a:srgbClr val="FFFFFF"/>
                </a:highlight>
              </a:rPr>
              <a:t>'re </a:t>
            </a: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vacuum-packed and then chilled or frozen. As </a:t>
            </a:r>
            <a:r>
              <a:rPr lang="pt-BR">
                <a:solidFill>
                  <a:srgbClr val="FF0000"/>
                </a:solidFill>
                <a:highlight>
                  <a:srgbClr val="FFFFFF"/>
                </a:highlight>
              </a:rPr>
              <a:t>they</a:t>
            </a:r>
            <a:r>
              <a:rPr lang="pt-BR">
                <a:solidFill>
                  <a:srgbClr val="333333"/>
                </a:solidFill>
                <a:highlight>
                  <a:srgbClr val="FFFFFF"/>
                </a:highlight>
              </a:rPr>
              <a:t> sit in storage, the antibacterials gradually proceed to kill any harmful microbes that may be present.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6" name="Google Shape;166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5"/>
          <p:cNvSpPr txBox="1"/>
          <p:nvPr>
            <p:ph type="title"/>
          </p:nvPr>
        </p:nvSpPr>
        <p:spPr>
          <a:xfrm>
            <a:off x="311700" y="930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 </a:t>
            </a:r>
            <a:endParaRPr/>
          </a:p>
        </p:txBody>
      </p:sp>
      <p:sp>
        <p:nvSpPr>
          <p:cNvPr id="172" name="Google Shape;172;p25"/>
          <p:cNvSpPr txBox="1"/>
          <p:nvPr>
            <p:ph idx="1" type="body"/>
          </p:nvPr>
        </p:nvSpPr>
        <p:spPr>
          <a:xfrm>
            <a:off x="311700" y="16265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u="sng">
                <a:solidFill>
                  <a:schemeClr val="hlink"/>
                </a:solidFill>
                <a:hlinkClick r:id="rId3"/>
              </a:rPr>
              <a:t>https://newatlas.com/edible-antibacterial-seafood-film/57709/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Leitura em Língua Inglesa: uma abordagem instrumental/ Adriana Grade Fiori Souza… [et al.] - São Paulo: Disal, 2005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 u="sng">
                <a:solidFill>
                  <a:schemeClr val="hlink"/>
                </a:solidFill>
                <a:hlinkClick r:id="rId4"/>
              </a:rPr>
              <a:t>http://www.englishinbrazil.com.br/2016/03/linking-words-marcadores-discursivos-em-ingles.html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73" name="Google Shape;173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590865">
            <a:off x="6830046" y="348157"/>
            <a:ext cx="2001107" cy="1873037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939438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 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5662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t-BR"/>
              <a:t>São os termos utilizados para ligar as orações e ideias, apontando como elas se relacionam. Assim, diante desses elementos de ligação, os autores mostram com maior clareza a organização de suas respectivas ideias. </a:t>
            </a:r>
            <a:endParaRPr/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255300" y="1027588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Tipos de marcadores </a:t>
            </a:r>
            <a:r>
              <a:rPr lang="pt-BR"/>
              <a:t>discursivos</a:t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200" y="158450"/>
            <a:ext cx="2142400" cy="8091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2" name="Google Shape;72;p15"/>
          <p:cNvCxnSpPr/>
          <p:nvPr/>
        </p:nvCxnSpPr>
        <p:spPr>
          <a:xfrm>
            <a:off x="366725" y="1880625"/>
            <a:ext cx="0" cy="312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Google Shape;73;p15"/>
          <p:cNvSpPr txBox="1"/>
          <p:nvPr/>
        </p:nvSpPr>
        <p:spPr>
          <a:xfrm>
            <a:off x="413725" y="1871225"/>
            <a:ext cx="8130000" cy="4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/>
              <a:t>Adição	      Contraste    Causa     Tempo	Exemplificação     Conclusão         Ênfase           Comparação </a:t>
            </a:r>
            <a:endParaRPr sz="1100"/>
          </a:p>
        </p:txBody>
      </p:sp>
      <p:cxnSp>
        <p:nvCxnSpPr>
          <p:cNvPr id="74" name="Google Shape;74;p15"/>
          <p:cNvCxnSpPr/>
          <p:nvPr/>
        </p:nvCxnSpPr>
        <p:spPr>
          <a:xfrm>
            <a:off x="1122875" y="1880625"/>
            <a:ext cx="0" cy="312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" name="Google Shape;75;p15"/>
          <p:cNvCxnSpPr/>
          <p:nvPr/>
        </p:nvCxnSpPr>
        <p:spPr>
          <a:xfrm>
            <a:off x="1877075" y="1880625"/>
            <a:ext cx="0" cy="312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" name="Google Shape;76;p15"/>
          <p:cNvCxnSpPr/>
          <p:nvPr/>
        </p:nvCxnSpPr>
        <p:spPr>
          <a:xfrm>
            <a:off x="2499625" y="1880625"/>
            <a:ext cx="0" cy="312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5"/>
          <p:cNvCxnSpPr/>
          <p:nvPr/>
        </p:nvCxnSpPr>
        <p:spPr>
          <a:xfrm>
            <a:off x="9224800" y="2490225"/>
            <a:ext cx="0" cy="312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5"/>
          <p:cNvCxnSpPr/>
          <p:nvPr/>
        </p:nvCxnSpPr>
        <p:spPr>
          <a:xfrm>
            <a:off x="3172750" y="1880625"/>
            <a:ext cx="0" cy="312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5"/>
          <p:cNvCxnSpPr/>
          <p:nvPr/>
        </p:nvCxnSpPr>
        <p:spPr>
          <a:xfrm>
            <a:off x="4274875" y="1880625"/>
            <a:ext cx="0" cy="312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" name="Google Shape;80;p15"/>
          <p:cNvCxnSpPr/>
          <p:nvPr/>
        </p:nvCxnSpPr>
        <p:spPr>
          <a:xfrm>
            <a:off x="5151275" y="1880625"/>
            <a:ext cx="0" cy="312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" name="Google Shape;81;p15"/>
          <p:cNvSpPr txBox="1"/>
          <p:nvPr/>
        </p:nvSpPr>
        <p:spPr>
          <a:xfrm>
            <a:off x="332950" y="2416475"/>
            <a:ext cx="7150800" cy="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and (e)/        but (mas)/     so (por is- First (ly),/To For example,/ for    In short, in        As a matter of     In the same way;        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in addition,   Yet,Still,        so/assim), start with     instance/ e.g/ i.e     conclusion, in   fact; In fact;         Likewise; Similar-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Moreover     Nevertheless Therefore,(primeira-    (por exemplo)/        summary          Actually; Indeed; ly; Correspondingly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(Além disso)(apesar disso)thus, be-  mente)/Then- like (como)          (Finalmente/     (De fato/ Na ver- (Da mesma forma)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in addition    Although,      cause of    Next, After                                 em resumo)      dade)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to…              though…      this/that      that (a se-  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as well as… (embora)/     (Portanto)/ guir)/ forme-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(além de...)/ On the one   since (visto ly ( no pas-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alsoo,           hand, (por    que/uma    sado)/ 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too/as well   um lado)/      vez que)     nowadays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(também)/    </a:t>
            </a:r>
            <a:r>
              <a:rPr lang="pt-BR" sz="1000">
                <a:solidFill>
                  <a:schemeClr val="dk1"/>
                </a:solidFill>
              </a:rPr>
              <a:t>Howe</a:t>
            </a:r>
            <a:r>
              <a:rPr lang="pt-BR" sz="1000"/>
              <a:t>ver(En- because   (atualmente)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both...and    tretanto,        (porque/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(tanto…       porém..)        por causa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quanto)                             de…)</a:t>
            </a:r>
            <a:endParaRPr sz="1000"/>
          </a:p>
        </p:txBody>
      </p:sp>
      <p:cxnSp>
        <p:nvCxnSpPr>
          <p:cNvPr id="82" name="Google Shape;82;p15"/>
          <p:cNvCxnSpPr/>
          <p:nvPr/>
        </p:nvCxnSpPr>
        <p:spPr>
          <a:xfrm flipH="1" rot="10800000">
            <a:off x="366725" y="2309375"/>
            <a:ext cx="6895500" cy="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15"/>
          <p:cNvCxnSpPr/>
          <p:nvPr/>
        </p:nvCxnSpPr>
        <p:spPr>
          <a:xfrm>
            <a:off x="6125775" y="1871225"/>
            <a:ext cx="0" cy="312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15"/>
          <p:cNvCxnSpPr/>
          <p:nvPr/>
        </p:nvCxnSpPr>
        <p:spPr>
          <a:xfrm>
            <a:off x="7247825" y="1871225"/>
            <a:ext cx="0" cy="3121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5"/>
          <p:cNvCxnSpPr/>
          <p:nvPr/>
        </p:nvCxnSpPr>
        <p:spPr>
          <a:xfrm flipH="1" rot="10800000">
            <a:off x="366725" y="1880625"/>
            <a:ext cx="6895500" cy="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5"/>
          <p:cNvCxnSpPr/>
          <p:nvPr/>
        </p:nvCxnSpPr>
        <p:spPr>
          <a:xfrm flipH="1" rot="10800000">
            <a:off x="366725" y="5002425"/>
            <a:ext cx="6895500" cy="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7" name="Google Shape;8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590865">
            <a:off x="6830046" y="348157"/>
            <a:ext cx="2001107" cy="1873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221625" y="889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Exemplos: </a:t>
            </a:r>
            <a:endParaRPr/>
          </a:p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221625" y="1397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/>
              <a:t>Adição: 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There’s still a tendency to see the issues in black </a:t>
            </a:r>
            <a:r>
              <a:rPr b="1" lang="pt-BR" sz="1400"/>
              <a:t>and </a:t>
            </a:r>
            <a:r>
              <a:rPr lang="pt-BR" sz="1400"/>
              <a:t>white.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Contraste: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I’d like to go </a:t>
            </a:r>
            <a:r>
              <a:rPr b="1" lang="pt-BR" sz="1400"/>
              <a:t>bud</a:t>
            </a:r>
            <a:r>
              <a:rPr lang="pt-BR" sz="1400"/>
              <a:t> i’m too busy./ He’s overweight and bald; </a:t>
            </a:r>
            <a:r>
              <a:rPr b="1" lang="pt-BR" sz="1400"/>
              <a:t>yet</a:t>
            </a:r>
            <a:r>
              <a:rPr lang="pt-BR" sz="1400"/>
              <a:t> somehow, he’s incredibly attractive.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Causa: 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I </a:t>
            </a:r>
            <a:r>
              <a:rPr lang="pt-BR" sz="1400"/>
              <a:t>was</a:t>
            </a:r>
            <a:r>
              <a:rPr b="1" lang="pt-BR" sz="1400"/>
              <a:t> </a:t>
            </a:r>
            <a:r>
              <a:rPr lang="pt-BR" sz="1400"/>
              <a:t>feeling hungry, </a:t>
            </a:r>
            <a:r>
              <a:rPr b="1" lang="pt-BR" sz="1400"/>
              <a:t>so </a:t>
            </a:r>
            <a:r>
              <a:rPr lang="pt-BR" sz="1400"/>
              <a:t>i made myself a sandwich.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Tempo: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We had tea, and </a:t>
            </a:r>
            <a:r>
              <a:rPr b="1" lang="pt-BR" sz="1400"/>
              <a:t>afterwards</a:t>
            </a:r>
            <a:r>
              <a:rPr lang="pt-BR" sz="1400"/>
              <a:t> we sat in the garden for a while.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590865">
            <a:off x="6830046" y="348157"/>
            <a:ext cx="2001107" cy="1873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311700" y="898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Exemplos:</a:t>
            </a:r>
            <a:endParaRPr/>
          </a:p>
        </p:txBody>
      </p:sp>
      <p:sp>
        <p:nvSpPr>
          <p:cNvPr id="101" name="Google Shape;101;p17"/>
          <p:cNvSpPr txBox="1"/>
          <p:nvPr>
            <p:ph idx="1" type="body"/>
          </p:nvPr>
        </p:nvSpPr>
        <p:spPr>
          <a:xfrm>
            <a:off x="269525" y="1470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/>
              <a:t>Exemplificação: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400"/>
              <a:t>That sum of money is to cover costs </a:t>
            </a:r>
            <a:r>
              <a:rPr b="1" lang="pt-BR" sz="1400"/>
              <a:t>such as</a:t>
            </a:r>
            <a:r>
              <a:rPr lang="pt-BR" sz="1400"/>
              <a:t> travel and accommodation.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Conclusão: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pt-BR" sz="1400"/>
              <a:t>To sum up</a:t>
            </a:r>
            <a:r>
              <a:rPr lang="pt-BR" sz="1400"/>
              <a:t>, for a healthy heart you must take regular exercise and stop smoking.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Ênfase: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I’ve known Barbara for years. Since we were babies, </a:t>
            </a:r>
            <a:r>
              <a:rPr b="1" lang="pt-BR" sz="1400"/>
              <a:t>actually.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Comparação: 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1400"/>
              <a:t>The cost of living in the city is more expensive, but salaries are supposed to be </a:t>
            </a:r>
            <a:r>
              <a:rPr b="1" lang="pt-BR" sz="1400"/>
              <a:t>correspondingly</a:t>
            </a:r>
            <a:r>
              <a:rPr lang="pt-BR" sz="1400"/>
              <a:t> higher. </a:t>
            </a:r>
            <a:endParaRPr sz="1400"/>
          </a:p>
        </p:txBody>
      </p:sp>
      <p:pic>
        <p:nvPicPr>
          <p:cNvPr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590865">
            <a:off x="6830046" y="348157"/>
            <a:ext cx="2001107" cy="1873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/>
          <p:nvPr>
            <p:ph type="title"/>
          </p:nvPr>
        </p:nvSpPr>
        <p:spPr>
          <a:xfrm>
            <a:off x="311700" y="824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Conhecimento Prévio </a:t>
            </a:r>
            <a:endParaRPr/>
          </a:p>
        </p:txBody>
      </p:sp>
      <p:sp>
        <p:nvSpPr>
          <p:cNvPr id="109" name="Google Shape;109;p18"/>
          <p:cNvSpPr txBox="1"/>
          <p:nvPr>
            <p:ph idx="1" type="body"/>
          </p:nvPr>
        </p:nvSpPr>
        <p:spPr>
          <a:xfrm>
            <a:off x="311700" y="1396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t-BR" sz="1400"/>
              <a:t>O que um grupo de cientista está desenvolvendo?</a:t>
            </a:r>
            <a:endParaRPr sz="14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/>
              <a:t> </a:t>
            </a:r>
            <a:endParaRPr sz="1400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pt-BR" sz="1400"/>
              <a:t>Qual a ideia principal do projeto? </a:t>
            </a:r>
            <a:endParaRPr sz="14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pt-BR" sz="1400"/>
              <a:t>Como reduziram as populações bacterianas? </a:t>
            </a:r>
            <a:endParaRPr sz="14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110" name="Google Shape;1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8"/>
          <p:cNvSpPr txBox="1"/>
          <p:nvPr/>
        </p:nvSpPr>
        <p:spPr>
          <a:xfrm>
            <a:off x="972275" y="1801200"/>
            <a:ext cx="5996700" cy="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Está desenvolvendo  um filme antibacteriano transparente</a:t>
            </a:r>
            <a:endParaRPr/>
          </a:p>
        </p:txBody>
      </p:sp>
      <p:sp>
        <p:nvSpPr>
          <p:cNvPr id="112" name="Google Shape;112;p18"/>
          <p:cNvSpPr txBox="1"/>
          <p:nvPr/>
        </p:nvSpPr>
        <p:spPr>
          <a:xfrm>
            <a:off x="737250" y="2596650"/>
            <a:ext cx="8095200" cy="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ideia consiste em que pedaços de frutos do mar sejam mergulhados nesse gel- que subsequente seca em um filme flexível que se ajusta a forma- após a qual eles são embalados a vácuo e depois resfriados ou congelados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8"/>
          <p:cNvSpPr txBox="1"/>
          <p:nvPr/>
        </p:nvSpPr>
        <p:spPr>
          <a:xfrm>
            <a:off x="936700" y="4149425"/>
            <a:ext cx="7122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Quando eles foram analisados após o período de 90 dias ou sendo refrigerados a 4°C no período de um mês</a:t>
            </a:r>
            <a:endParaRPr/>
          </a:p>
        </p:txBody>
      </p:sp>
      <p:pic>
        <p:nvPicPr>
          <p:cNvPr id="114" name="Google Shape;11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2255751">
            <a:off x="5950625" y="150225"/>
            <a:ext cx="2990050" cy="168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idx="1" type="body"/>
          </p:nvPr>
        </p:nvSpPr>
        <p:spPr>
          <a:xfrm>
            <a:off x="138675" y="16690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rgbClr val="333333"/>
                </a:solidFill>
              </a:rPr>
              <a:t>Edible film kills bacteria in seafood</a:t>
            </a:r>
            <a:endParaRPr b="1" sz="2400">
              <a:solidFill>
                <a:srgbClr val="333333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1400">
                <a:solidFill>
                  <a:srgbClr val="333333"/>
                </a:solidFill>
                <a:highlight>
                  <a:srgbClr val="FFFFFF"/>
                </a:highlight>
              </a:rPr>
              <a:t>While it's </a:t>
            </a:r>
            <a:r>
              <a:rPr b="1" lang="pt-BR" sz="1400">
                <a:solidFill>
                  <a:srgbClr val="333333"/>
                </a:solidFill>
                <a:highlight>
                  <a:srgbClr val="FFFFFF"/>
                </a:highlight>
              </a:rPr>
              <a:t>important </a:t>
            </a:r>
            <a:r>
              <a:rPr lang="pt-BR" sz="1400">
                <a:solidFill>
                  <a:srgbClr val="333333"/>
                </a:solidFill>
                <a:highlight>
                  <a:srgbClr val="FFFFFF"/>
                </a:highlight>
              </a:rPr>
              <a:t>to keep </a:t>
            </a:r>
            <a:r>
              <a:rPr b="1" lang="pt-BR" sz="1400">
                <a:solidFill>
                  <a:srgbClr val="333333"/>
                </a:solidFill>
                <a:highlight>
                  <a:srgbClr val="FFFFFF"/>
                </a:highlight>
              </a:rPr>
              <a:t>food </a:t>
            </a:r>
            <a:r>
              <a:rPr lang="pt-BR" sz="1400">
                <a:solidFill>
                  <a:srgbClr val="333333"/>
                </a:solidFill>
                <a:highlight>
                  <a:srgbClr val="FFFFFF"/>
                </a:highlight>
              </a:rPr>
              <a:t>of any type </a:t>
            </a:r>
            <a:r>
              <a:rPr b="1" lang="pt-BR" sz="1400">
                <a:solidFill>
                  <a:srgbClr val="333333"/>
                </a:solidFill>
                <a:highlight>
                  <a:srgbClr val="FFFFFF"/>
                </a:highlight>
              </a:rPr>
              <a:t>fresh</a:t>
            </a:r>
            <a:r>
              <a:rPr lang="pt-BR" sz="1400">
                <a:solidFill>
                  <a:srgbClr val="333333"/>
                </a:solidFill>
                <a:highlight>
                  <a:srgbClr val="FFFFFF"/>
                </a:highlight>
              </a:rPr>
              <a:t>, it's </a:t>
            </a:r>
            <a:r>
              <a:rPr b="1" lang="pt-BR" sz="1400">
                <a:solidFill>
                  <a:srgbClr val="333333"/>
                </a:solidFill>
                <a:highlight>
                  <a:srgbClr val="FFFFFF"/>
                </a:highlight>
              </a:rPr>
              <a:t>particularly</a:t>
            </a:r>
            <a:r>
              <a:rPr lang="pt-BR" sz="1400">
                <a:solidFill>
                  <a:srgbClr val="333333"/>
                </a:solidFill>
                <a:highlight>
                  <a:srgbClr val="FFFFFF"/>
                </a:highlight>
              </a:rPr>
              <a:t> crucial with </a:t>
            </a:r>
            <a:r>
              <a:rPr b="1" lang="pt-BR" sz="1400">
                <a:solidFill>
                  <a:srgbClr val="333333"/>
                </a:solidFill>
                <a:highlight>
                  <a:srgbClr val="FFFFFF"/>
                </a:highlight>
              </a:rPr>
              <a:t>seafood</a:t>
            </a:r>
            <a:r>
              <a:rPr lang="pt-BR" sz="1400">
                <a:solidFill>
                  <a:srgbClr val="333333"/>
                </a:solidFill>
                <a:highlight>
                  <a:srgbClr val="FFFFFF"/>
                </a:highlight>
              </a:rPr>
              <a:t>, as it can become tainted with toxic</a:t>
            </a:r>
            <a:r>
              <a:rPr b="1" lang="pt-BR" sz="1400">
                <a:solidFill>
                  <a:srgbClr val="333333"/>
                </a:solidFill>
                <a:highlight>
                  <a:srgbClr val="FFFFFF"/>
                </a:highlight>
              </a:rPr>
              <a:t> bacteria</a:t>
            </a:r>
            <a:r>
              <a:rPr lang="pt-BR" sz="1400">
                <a:solidFill>
                  <a:srgbClr val="333333"/>
                </a:solidFill>
                <a:highlight>
                  <a:srgbClr val="FFFFFF"/>
                </a:highlight>
              </a:rPr>
              <a:t>. That's why an international group of scientists is developing a transparent </a:t>
            </a:r>
            <a:r>
              <a:rPr b="1" lang="pt-BR" sz="1400">
                <a:solidFill>
                  <a:srgbClr val="333333"/>
                </a:solidFill>
                <a:highlight>
                  <a:srgbClr val="FFFFFF"/>
                </a:highlight>
              </a:rPr>
              <a:t>antibacterial film</a:t>
            </a:r>
            <a:r>
              <a:rPr lang="pt-BR" sz="1400">
                <a:solidFill>
                  <a:srgbClr val="333333"/>
                </a:solidFill>
                <a:highlight>
                  <a:srgbClr val="FFFFFF"/>
                </a:highlight>
              </a:rPr>
              <a:t> that gets eaten along with the seafood it's covering.</a:t>
            </a:r>
            <a:endParaRPr sz="1400"/>
          </a:p>
        </p:txBody>
      </p:sp>
      <p:pic>
        <p:nvPicPr>
          <p:cNvPr id="120" name="Google Shape;12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9"/>
          <p:cNvSpPr txBox="1"/>
          <p:nvPr/>
        </p:nvSpPr>
        <p:spPr>
          <a:xfrm>
            <a:off x="221625" y="1100113"/>
            <a:ext cx="6079800" cy="4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/>
              <a:t>Skimming e Scanning </a:t>
            </a:r>
            <a:endParaRPr sz="3000"/>
          </a:p>
        </p:txBody>
      </p:sp>
      <p:pic>
        <p:nvPicPr>
          <p:cNvPr id="122" name="Google Shape;12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33450" y="0"/>
            <a:ext cx="3810550" cy="214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2255751">
            <a:off x="5950625" y="150225"/>
            <a:ext cx="2990050" cy="1684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0"/>
          <p:cNvSpPr txBox="1"/>
          <p:nvPr>
            <p:ph type="title"/>
          </p:nvPr>
        </p:nvSpPr>
        <p:spPr>
          <a:xfrm>
            <a:off x="311700" y="919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Cognatos/</a:t>
            </a:r>
            <a:r>
              <a:rPr lang="pt-BR">
                <a:solidFill>
                  <a:srgbClr val="FF0000"/>
                </a:solidFill>
              </a:rPr>
              <a:t>Falso cognato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311700" y="15791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400">
                <a:solidFill>
                  <a:srgbClr val="333333"/>
                </a:solidFill>
              </a:rPr>
              <a:t>The research is being </a:t>
            </a:r>
            <a:r>
              <a:rPr b="1" lang="pt-BR" sz="1400">
                <a:solidFill>
                  <a:srgbClr val="333333"/>
                </a:solidFill>
              </a:rPr>
              <a:t>conducted</a:t>
            </a:r>
            <a:r>
              <a:rPr lang="pt-BR" sz="1400">
                <a:solidFill>
                  <a:srgbClr val="333333"/>
                </a:solidFill>
              </a:rPr>
              <a:t> by </a:t>
            </a:r>
            <a:r>
              <a:rPr b="1" lang="pt-BR" sz="1400">
                <a:solidFill>
                  <a:srgbClr val="333333"/>
                </a:solidFill>
              </a:rPr>
              <a:t>scientists</a:t>
            </a:r>
            <a:r>
              <a:rPr lang="pt-BR" sz="1400">
                <a:solidFill>
                  <a:srgbClr val="333333"/>
                </a:solidFill>
              </a:rPr>
              <a:t> from Pennsylvania State University, along with colleagues from Thailand's Prince of Songkla University, Kasetsart University, and the Thailand Institute of Scientific and </a:t>
            </a:r>
            <a:r>
              <a:rPr b="1" lang="pt-BR" sz="1400">
                <a:solidFill>
                  <a:srgbClr val="000000"/>
                </a:solidFill>
              </a:rPr>
              <a:t>Technology</a:t>
            </a:r>
            <a:r>
              <a:rPr lang="pt-BR" sz="1400">
                <a:solidFill>
                  <a:srgbClr val="333333"/>
                </a:solidFill>
              </a:rPr>
              <a:t>.</a:t>
            </a:r>
            <a:endParaRPr sz="1400">
              <a:solidFill>
                <a:srgbClr val="333333"/>
              </a:solidFill>
            </a:endParaRPr>
          </a:p>
          <a:p>
            <a:pPr indent="0" lvl="0" marL="0" rtl="0" algn="l">
              <a:lnSpc>
                <a:spcPct val="180000"/>
              </a:lnSpc>
              <a:spcBef>
                <a:spcPts val="4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400">
                <a:solidFill>
                  <a:srgbClr val="333333"/>
                </a:solidFill>
              </a:rPr>
              <a:t>Their film starts out as a clear </a:t>
            </a:r>
            <a:r>
              <a:rPr b="1" lang="pt-BR" sz="1400">
                <a:solidFill>
                  <a:srgbClr val="333333"/>
                </a:solidFill>
              </a:rPr>
              <a:t>gelatine</a:t>
            </a:r>
            <a:r>
              <a:rPr lang="pt-BR" sz="1400">
                <a:solidFill>
                  <a:srgbClr val="333333"/>
                </a:solidFill>
              </a:rPr>
              <a:t> made up of </a:t>
            </a:r>
            <a:r>
              <a:rPr lang="pt-BR" sz="1400">
                <a:solidFill>
                  <a:srgbClr val="FF0000"/>
                </a:solidFill>
              </a:rPr>
              <a:t>cassava</a:t>
            </a:r>
            <a:r>
              <a:rPr lang="pt-BR" sz="1400">
                <a:solidFill>
                  <a:srgbClr val="333333"/>
                </a:solidFill>
              </a:rPr>
              <a:t>-derived starch and a </a:t>
            </a:r>
            <a:r>
              <a:rPr b="1" lang="pt-BR" sz="1400">
                <a:solidFill>
                  <a:srgbClr val="333333"/>
                </a:solidFill>
              </a:rPr>
              <a:t>biodegradable</a:t>
            </a:r>
            <a:r>
              <a:rPr lang="pt-BR" sz="1400">
                <a:solidFill>
                  <a:srgbClr val="333333"/>
                </a:solidFill>
              </a:rPr>
              <a:t> polymer known as polybutylene adipate-co-terephthalate (PBAT). Added to this </a:t>
            </a:r>
            <a:r>
              <a:rPr b="1" lang="pt-BR" sz="1400">
                <a:solidFill>
                  <a:srgbClr val="333333"/>
                </a:solidFill>
              </a:rPr>
              <a:t>mixture</a:t>
            </a:r>
            <a:r>
              <a:rPr lang="pt-BR" sz="1400">
                <a:solidFill>
                  <a:srgbClr val="333333"/>
                </a:solidFill>
              </a:rPr>
              <a:t> are the </a:t>
            </a:r>
            <a:r>
              <a:rPr b="1" lang="pt-BR" sz="1400">
                <a:solidFill>
                  <a:srgbClr val="333333"/>
                </a:solidFill>
              </a:rPr>
              <a:t>antibacterial agents </a:t>
            </a:r>
            <a:r>
              <a:rPr lang="pt-BR" sz="1400">
                <a:solidFill>
                  <a:srgbClr val="333333"/>
                </a:solidFill>
              </a:rPr>
              <a:t>Nisin Z and lauric arginate (LAE).</a:t>
            </a:r>
            <a:endParaRPr sz="1400">
              <a:solidFill>
                <a:srgbClr val="333333"/>
              </a:solidFill>
            </a:endParaRPr>
          </a:p>
          <a:p>
            <a:pPr indent="0" lvl="0" marL="0" rtl="0" algn="l">
              <a:spcBef>
                <a:spcPts val="48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0" name="Google Shape;13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2255751">
            <a:off x="5950625" y="150225"/>
            <a:ext cx="2990050" cy="168432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1"/>
          <p:cNvSpPr txBox="1"/>
          <p:nvPr>
            <p:ph type="title"/>
          </p:nvPr>
        </p:nvSpPr>
        <p:spPr>
          <a:xfrm>
            <a:off x="221625" y="1005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Inferência Contextual </a:t>
            </a:r>
            <a:endParaRPr/>
          </a:p>
        </p:txBody>
      </p:sp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221625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50">
                <a:solidFill>
                  <a:srgbClr val="333333"/>
                </a:solidFill>
                <a:highlight>
                  <a:srgbClr val="FFFFFF"/>
                </a:highlight>
              </a:rPr>
              <a:t>In lab tests, slices of big-eye snapper and tiger prawns were intentionally inoculated with </a:t>
            </a:r>
            <a:r>
              <a:rPr i="1" lang="pt-BR" sz="1350">
                <a:solidFill>
                  <a:srgbClr val="333333"/>
                </a:solidFill>
                <a:highlight>
                  <a:srgbClr val="FFFFFF"/>
                </a:highlight>
              </a:rPr>
              <a:t>E. coli</a:t>
            </a:r>
            <a:r>
              <a:rPr lang="pt-BR" sz="1350">
                <a:solidFill>
                  <a:srgbClr val="333333"/>
                </a:solidFill>
                <a:highlight>
                  <a:srgbClr val="FFFFFF"/>
                </a:highlight>
              </a:rPr>
              <a:t> and two types of </a:t>
            </a:r>
            <a:r>
              <a:rPr i="1" lang="pt-BR" sz="1350">
                <a:solidFill>
                  <a:srgbClr val="333333"/>
                </a:solidFill>
                <a:highlight>
                  <a:srgbClr val="FFFFFF"/>
                </a:highlight>
              </a:rPr>
              <a:t>Salmonella</a:t>
            </a:r>
            <a:r>
              <a:rPr lang="pt-BR" sz="1350">
                <a:solidFill>
                  <a:srgbClr val="333333"/>
                </a:solidFill>
                <a:highlight>
                  <a:srgbClr val="FFFFFF"/>
                </a:highlight>
              </a:rPr>
              <a:t> bacteria, then coated with the film, and </a:t>
            </a:r>
            <a:r>
              <a:rPr i="1" lang="pt-BR" sz="1350">
                <a:solidFill>
                  <a:srgbClr val="333333"/>
                </a:solidFill>
                <a:highlight>
                  <a:srgbClr val="FFFFFF"/>
                </a:highlight>
              </a:rPr>
              <a:t>then</a:t>
            </a:r>
            <a:r>
              <a:rPr lang="pt-BR" sz="1350">
                <a:solidFill>
                  <a:srgbClr val="333333"/>
                </a:solidFill>
                <a:highlight>
                  <a:srgbClr val="FFFFFF"/>
                </a:highlight>
              </a:rPr>
              <a:t> vacuum-packed. They were subsequently either left chilled at 4 ºC (39 ºF) for up to one month, or stored frozen for 90 __________. When they were analyzed after this period, the bacterial _______________were found to be greatly reduced.</a:t>
            </a:r>
            <a:endParaRPr sz="135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accent2"/>
                </a:solidFill>
                <a:highlight>
                  <a:srgbClr val="FFFFFF"/>
                </a:highlight>
              </a:rPr>
              <a:t>Em testes de laboratório, fatias de pargo e tigre foram intencionalmente inoculadas com E. coli e dois tipos de bactérias Salmonella, depois revestidas com o filme, e então embaladas a vácuo. Posteriormente, foram refrigerados a 4 ºC (39 ºF) por até um mês ou armazenados congelados por 90 ____________. Quando eles foram analisados ​​após esse período, as _______________ bacterianas foram reduzidas.</a:t>
            </a:r>
            <a:endParaRPr sz="1200">
              <a:solidFill>
                <a:schemeClr val="accent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35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pic>
        <p:nvPicPr>
          <p:cNvPr id="138" name="Google Shape;138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1625" y="196075"/>
            <a:ext cx="2142400" cy="80917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1"/>
          <p:cNvSpPr txBox="1"/>
          <p:nvPr/>
        </p:nvSpPr>
        <p:spPr>
          <a:xfrm>
            <a:off x="5665400" y="2229500"/>
            <a:ext cx="888900" cy="1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FF0000"/>
                </a:solidFill>
              </a:rPr>
              <a:t>days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40" name="Google Shape;140;p21"/>
          <p:cNvSpPr txBox="1"/>
          <p:nvPr/>
        </p:nvSpPr>
        <p:spPr>
          <a:xfrm>
            <a:off x="2726250" y="2388000"/>
            <a:ext cx="1683000" cy="3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3C78D8"/>
                </a:solidFill>
              </a:rPr>
              <a:t>populations</a:t>
            </a:r>
            <a:endParaRPr>
              <a:solidFill>
                <a:srgbClr val="3C78D8"/>
              </a:solidFill>
            </a:endParaRPr>
          </a:p>
        </p:txBody>
      </p:sp>
      <p:sp>
        <p:nvSpPr>
          <p:cNvPr id="141" name="Google Shape;141;p21"/>
          <p:cNvSpPr txBox="1"/>
          <p:nvPr/>
        </p:nvSpPr>
        <p:spPr>
          <a:xfrm>
            <a:off x="4124725" y="3675375"/>
            <a:ext cx="1102200" cy="2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FF0000"/>
                </a:solidFill>
              </a:rPr>
              <a:t>dias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42" name="Google Shape;142;p21"/>
          <p:cNvSpPr txBox="1"/>
          <p:nvPr/>
        </p:nvSpPr>
        <p:spPr>
          <a:xfrm>
            <a:off x="462675" y="3853125"/>
            <a:ext cx="1244400" cy="3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4A86E8"/>
                </a:solidFill>
              </a:rPr>
              <a:t>populações</a:t>
            </a:r>
            <a:endParaRPr>
              <a:solidFill>
                <a:srgbClr val="4A86E8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