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9" r:id="rId10"/>
    <p:sldId id="270" r:id="rId11"/>
    <p:sldId id="271" r:id="rId12"/>
    <p:sldId id="272" r:id="rId13"/>
    <p:sldId id="273" r:id="rId14"/>
    <p:sldId id="264" r:id="rId15"/>
    <p:sldId id="275" r:id="rId16"/>
    <p:sldId id="265" r:id="rId17"/>
    <p:sldId id="266" r:id="rId18"/>
    <p:sldId id="267" r:id="rId19"/>
    <p:sldId id="280" r:id="rId20"/>
    <p:sldId id="278" r:id="rId21"/>
    <p:sldId id="281" r:id="rId22"/>
    <p:sldId id="282" r:id="rId23"/>
    <p:sldId id="279" r:id="rId24"/>
    <p:sldId id="283" r:id="rId25"/>
    <p:sldId id="276" r:id="rId2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4" autoAdjust="0"/>
    <p:restoredTop sz="94660"/>
  </p:normalViewPr>
  <p:slideViewPr>
    <p:cSldViewPr snapToGrid="0">
      <p:cViewPr>
        <p:scale>
          <a:sx n="81" d="100"/>
          <a:sy n="81" d="100"/>
        </p:scale>
        <p:origin x="-29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7CCE7D82-BCC4-4CE1-8365-0134819F388A}" type="datetimeFigureOut">
              <a:rPr lang="pt-BR" smtClean="0"/>
              <a:t>02/04/2019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3925283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CCE7D82-BCC4-4CE1-8365-0134819F388A}" type="datetimeFigureOut">
              <a:rPr lang="pt-BR" smtClean="0"/>
              <a:t>02/04/2019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4131363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CCE7D82-BCC4-4CE1-8365-0134819F388A}" type="datetimeFigureOut">
              <a:rPr lang="pt-BR" smtClean="0"/>
              <a:t>02/04/2019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63317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CCE7D82-BCC4-4CE1-8365-0134819F388A}" type="datetimeFigureOut">
              <a:rPr lang="pt-BR" smtClean="0"/>
              <a:t>02/04/2019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1167041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Editar estilos de texto Mestre</a:t>
            </a:r>
          </a:p>
        </p:txBody>
      </p:sp>
      <p:sp>
        <p:nvSpPr>
          <p:cNvPr id="4" name="Espaço Reservado para Data 3"/>
          <p:cNvSpPr>
            <a:spLocks noGrp="1"/>
          </p:cNvSpPr>
          <p:nvPr>
            <p:ph type="dt" sz="half" idx="10"/>
          </p:nvPr>
        </p:nvSpPr>
        <p:spPr/>
        <p:txBody>
          <a:bodyPr/>
          <a:lstStyle/>
          <a:p>
            <a:fld id="{7CCE7D82-BCC4-4CE1-8365-0134819F388A}" type="datetimeFigureOut">
              <a:rPr lang="pt-BR" smtClean="0"/>
              <a:t>02/04/2019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3523225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CCE7D82-BCC4-4CE1-8365-0134819F388A}" type="datetimeFigureOut">
              <a:rPr lang="pt-BR" smtClean="0"/>
              <a:t>02/04/2019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2295438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7CCE7D82-BCC4-4CE1-8365-0134819F388A}" type="datetimeFigureOut">
              <a:rPr lang="pt-BR" smtClean="0"/>
              <a:t>02/04/2019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541558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7CCE7D82-BCC4-4CE1-8365-0134819F388A}" type="datetimeFigureOut">
              <a:rPr lang="pt-BR" smtClean="0"/>
              <a:t>02/04/2019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281242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CCE7D82-BCC4-4CE1-8365-0134819F388A}" type="datetimeFigureOut">
              <a:rPr lang="pt-BR" smtClean="0"/>
              <a:t>02/04/2019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3892526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Editar estilos de texto Mestre</a:t>
            </a:r>
          </a:p>
        </p:txBody>
      </p:sp>
      <p:sp>
        <p:nvSpPr>
          <p:cNvPr id="5" name="Espaço Reservado para Data 4"/>
          <p:cNvSpPr>
            <a:spLocks noGrp="1"/>
          </p:cNvSpPr>
          <p:nvPr>
            <p:ph type="dt" sz="half" idx="10"/>
          </p:nvPr>
        </p:nvSpPr>
        <p:spPr/>
        <p:txBody>
          <a:bodyPr/>
          <a:lstStyle/>
          <a:p>
            <a:fld id="{7CCE7D82-BCC4-4CE1-8365-0134819F388A}" type="datetimeFigureOut">
              <a:rPr lang="pt-BR" smtClean="0"/>
              <a:t>02/04/2019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1417755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Editar estilos de texto Mestre</a:t>
            </a:r>
          </a:p>
        </p:txBody>
      </p:sp>
      <p:sp>
        <p:nvSpPr>
          <p:cNvPr id="5" name="Espaço Reservado para Data 4"/>
          <p:cNvSpPr>
            <a:spLocks noGrp="1"/>
          </p:cNvSpPr>
          <p:nvPr>
            <p:ph type="dt" sz="half" idx="10"/>
          </p:nvPr>
        </p:nvSpPr>
        <p:spPr/>
        <p:txBody>
          <a:bodyPr/>
          <a:lstStyle/>
          <a:p>
            <a:fld id="{7CCE7D82-BCC4-4CE1-8365-0134819F388A}" type="datetimeFigureOut">
              <a:rPr lang="pt-BR" smtClean="0"/>
              <a:t>02/04/2019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CE0950F-172E-4AD0-81FE-77A85AC02313}" type="slidenum">
              <a:rPr lang="pt-BR" smtClean="0"/>
              <a:t>‹nº›</a:t>
            </a:fld>
            <a:endParaRPr lang="pt-BR"/>
          </a:p>
        </p:txBody>
      </p:sp>
    </p:spTree>
    <p:extLst>
      <p:ext uri="{BB962C8B-B14F-4D97-AF65-F5344CB8AC3E}">
        <p14:creationId xmlns:p14="http://schemas.microsoft.com/office/powerpoint/2010/main" val="1421345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CE7D82-BCC4-4CE1-8365-0134819F388A}" type="datetimeFigureOut">
              <a:rPr lang="pt-BR" smtClean="0"/>
              <a:t>02/04/2019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E0950F-172E-4AD0-81FE-77A85AC02313}" type="slidenum">
              <a:rPr lang="pt-BR" smtClean="0"/>
              <a:t>‹nº›</a:t>
            </a:fld>
            <a:endParaRPr lang="pt-BR"/>
          </a:p>
        </p:txBody>
      </p:sp>
    </p:spTree>
    <p:extLst>
      <p:ext uri="{BB962C8B-B14F-4D97-AF65-F5344CB8AC3E}">
        <p14:creationId xmlns:p14="http://schemas.microsoft.com/office/powerpoint/2010/main" val="3202553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newatlas.com/mumm-zero-gravity-champagne/54965/#p521779"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pt.wix.com/blog/2014/09/o-que-sao-palavras-chave/" TargetMode="External"/><Relationship Id="rId2" Type="http://schemas.openxmlformats.org/officeDocument/2006/relationships/hyperlink" Target="https://newatlas.com/mumm-zero-gravity-champagne/54965/" TargetMode="External"/><Relationship Id="rId1" Type="http://schemas.openxmlformats.org/officeDocument/2006/relationships/slideLayout" Target="../slideLayouts/slideLayout2.xml"/><Relationship Id="rId6" Type="http://schemas.openxmlformats.org/officeDocument/2006/relationships/hyperlink" Target="https://www.todamateria.com.br/prefixo-e-sufixo/" TargetMode="External"/><Relationship Id="rId5" Type="http://schemas.openxmlformats.org/officeDocument/2006/relationships/hyperlink" Target="https://brainly.com.br/tarefa/13001115" TargetMode="External"/><Relationship Id="rId4" Type="http://schemas.openxmlformats.org/officeDocument/2006/relationships/hyperlink" Target="https://inglesinstrumentalonline.com.br/scanning-e-skimming-os-metodos-de-leitura-do-ingles-instrumental/"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b="1" dirty="0" smtClean="0"/>
              <a:t>Língua Inglesa</a:t>
            </a:r>
            <a:endParaRPr lang="pt-BR" b="1" dirty="0"/>
          </a:p>
        </p:txBody>
      </p:sp>
      <p:sp>
        <p:nvSpPr>
          <p:cNvPr id="9" name="Subtítulo 8"/>
          <p:cNvSpPr>
            <a:spLocks noGrp="1"/>
          </p:cNvSpPr>
          <p:nvPr>
            <p:ph type="subTitle" idx="1"/>
          </p:nvPr>
        </p:nvSpPr>
        <p:spPr>
          <a:xfrm>
            <a:off x="1432560" y="5052015"/>
            <a:ext cx="9144000" cy="1655762"/>
          </a:xfrm>
        </p:spPr>
        <p:txBody>
          <a:bodyPr/>
          <a:lstStyle/>
          <a:p>
            <a:r>
              <a:rPr lang="pt-BR" dirty="0" smtClean="0"/>
              <a:t>Currais Novos - RN</a:t>
            </a:r>
          </a:p>
          <a:p>
            <a:r>
              <a:rPr lang="pt-BR" dirty="0" smtClean="0"/>
              <a:t>2019</a:t>
            </a:r>
            <a:endParaRPr lang="pt-BR" dirty="0"/>
          </a:p>
        </p:txBody>
      </p:sp>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9006" y="261258"/>
            <a:ext cx="2926079" cy="1789612"/>
          </a:xfrm>
          <a:prstGeom prst="rect">
            <a:avLst/>
          </a:prstGeom>
        </p:spPr>
      </p:pic>
    </p:spTree>
    <p:extLst>
      <p:ext uri="{BB962C8B-B14F-4D97-AF65-F5344CB8AC3E}">
        <p14:creationId xmlns:p14="http://schemas.microsoft.com/office/powerpoint/2010/main" val="38742182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err="1" smtClean="0">
                <a:solidFill>
                  <a:srgbClr val="00B050"/>
                </a:solidFill>
              </a:rPr>
              <a:t>Skimming</a:t>
            </a:r>
            <a:r>
              <a:rPr lang="pt-BR" dirty="0" smtClean="0"/>
              <a:t>:</a:t>
            </a:r>
            <a:endParaRPr lang="pt-BR" dirty="0"/>
          </a:p>
        </p:txBody>
      </p:sp>
      <p:sp>
        <p:nvSpPr>
          <p:cNvPr id="3" name="Espaço Reservado para Conteúdo 2"/>
          <p:cNvSpPr>
            <a:spLocks noGrp="1"/>
          </p:cNvSpPr>
          <p:nvPr>
            <p:ph idx="1"/>
          </p:nvPr>
        </p:nvSpPr>
        <p:spPr>
          <a:xfrm>
            <a:off x="470263" y="1690688"/>
            <a:ext cx="10883537" cy="4351338"/>
          </a:xfrm>
        </p:spPr>
        <p:txBody>
          <a:bodyPr/>
          <a:lstStyle/>
          <a:p>
            <a:pPr algn="just"/>
            <a:r>
              <a:rPr lang="pt-BR" dirty="0"/>
              <a:t>C</a:t>
            </a:r>
            <a:r>
              <a:rPr lang="pt-BR" dirty="0" smtClean="0"/>
              <a:t>onsiste </a:t>
            </a:r>
            <a:r>
              <a:rPr lang="pt-BR" dirty="0"/>
              <a:t>em observamos o texto rapidamente apenas para detectar o assunto geral do mesmo, sem nos preocuparmos com os detalhes. Para tanto, é necessário prestar atenção ao layout do texto, título, </a:t>
            </a:r>
            <a:r>
              <a:rPr lang="pt-BR" dirty="0" err="1"/>
              <a:t>sub-titulo</a:t>
            </a:r>
            <a:r>
              <a:rPr lang="pt-BR" dirty="0"/>
              <a:t>, cognatos, primeiras e/ou últimas linhas de </a:t>
            </a:r>
            <a:r>
              <a:rPr lang="pt-BR" dirty="0" smtClean="0"/>
              <a:t>cada parágrafo</a:t>
            </a:r>
            <a:r>
              <a:rPr lang="pt-BR" dirty="0"/>
              <a:t>, bem como à informação não-verbal(figuras, gráficos e tabelas). No contexto acadêmico a técnica de </a:t>
            </a:r>
            <a:r>
              <a:rPr lang="pt-BR" dirty="0" err="1"/>
              <a:t>skimming</a:t>
            </a:r>
            <a:r>
              <a:rPr lang="pt-BR" dirty="0"/>
              <a:t> é bastante empregada na seleção de </a:t>
            </a:r>
            <a:r>
              <a:rPr lang="pt-BR" dirty="0" smtClean="0"/>
              <a:t>material bibliográfico </a:t>
            </a:r>
            <a:r>
              <a:rPr lang="pt-BR" dirty="0"/>
              <a:t>para </a:t>
            </a:r>
            <a:r>
              <a:rPr lang="pt-BR" dirty="0" smtClean="0"/>
              <a:t>trabalhos de pesquisa. </a:t>
            </a:r>
            <a:r>
              <a:rPr lang="pt-BR" dirty="0"/>
              <a:t/>
            </a:r>
            <a:br>
              <a:rPr lang="pt-BR" dirty="0"/>
            </a:br>
            <a:endParaRPr lang="pt-BR" dirty="0"/>
          </a:p>
        </p:txBody>
      </p:sp>
    </p:spTree>
    <p:extLst>
      <p:ext uri="{BB962C8B-B14F-4D97-AF65-F5344CB8AC3E}">
        <p14:creationId xmlns:p14="http://schemas.microsoft.com/office/powerpoint/2010/main" val="30814876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err="1" smtClean="0">
                <a:solidFill>
                  <a:srgbClr val="00B050"/>
                </a:solidFill>
              </a:rPr>
              <a:t>Scanning</a:t>
            </a:r>
            <a:r>
              <a:rPr lang="pt-BR" dirty="0" smtClean="0"/>
              <a:t>:</a:t>
            </a:r>
            <a:endParaRPr lang="pt-BR" dirty="0"/>
          </a:p>
        </p:txBody>
      </p:sp>
      <p:sp>
        <p:nvSpPr>
          <p:cNvPr id="3" name="Espaço Reservado para Conteúdo 2"/>
          <p:cNvSpPr>
            <a:spLocks noGrp="1"/>
          </p:cNvSpPr>
          <p:nvPr>
            <p:ph idx="1"/>
          </p:nvPr>
        </p:nvSpPr>
        <p:spPr>
          <a:xfrm>
            <a:off x="838200" y="1825625"/>
            <a:ext cx="10515600" cy="4810306"/>
          </a:xfrm>
        </p:spPr>
        <p:txBody>
          <a:bodyPr>
            <a:normAutofit/>
          </a:bodyPr>
          <a:lstStyle/>
          <a:p>
            <a:pPr algn="just"/>
            <a:r>
              <a:rPr lang="pt-BR" dirty="0" err="1"/>
              <a:t>Scanning</a:t>
            </a:r>
            <a:r>
              <a:rPr lang="pt-BR" dirty="0"/>
              <a:t> é uma técnica de leitura que consiste em correr rapidamente os olhos pelo texto até localizar a informação específica desejada. O </a:t>
            </a:r>
            <a:r>
              <a:rPr lang="pt-BR" dirty="0" err="1"/>
              <a:t>scanning</a:t>
            </a:r>
            <a:r>
              <a:rPr lang="pt-BR" dirty="0"/>
              <a:t> é prática rotineira na vida das pessoas. Alguns exemplos típicos são o uso do dicionário para obter informação sobre o significado de palavras ou a utilização do índice de um livro para encontrar um artigo ou capítulo de interesse. Essa técnica não exige leitura completa nem detalha do texto</a:t>
            </a:r>
            <a:r>
              <a:rPr lang="pt-BR" dirty="0" smtClean="0"/>
              <a:t>.</a:t>
            </a:r>
          </a:p>
          <a:p>
            <a:pPr marL="0" indent="0" algn="just">
              <a:buNone/>
            </a:pPr>
            <a:r>
              <a:rPr lang="pt-BR" dirty="0"/>
              <a:t/>
            </a:r>
            <a:br>
              <a:rPr lang="pt-BR" dirty="0"/>
            </a:br>
            <a:r>
              <a:rPr lang="pt-BR" dirty="0"/>
              <a:t/>
            </a:r>
            <a:br>
              <a:rPr lang="pt-BR" dirty="0"/>
            </a:br>
            <a:endParaRPr lang="pt-BR" dirty="0"/>
          </a:p>
        </p:txBody>
      </p:sp>
    </p:spTree>
    <p:extLst>
      <p:ext uri="{BB962C8B-B14F-4D97-AF65-F5344CB8AC3E}">
        <p14:creationId xmlns:p14="http://schemas.microsoft.com/office/powerpoint/2010/main" val="28361714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solidFill>
                  <a:srgbClr val="00B050"/>
                </a:solidFill>
              </a:rPr>
              <a:t>Cognatos/false cognatos</a:t>
            </a:r>
            <a:endParaRPr lang="pt-BR" b="1" dirty="0">
              <a:solidFill>
                <a:srgbClr val="00B050"/>
              </a:solidFill>
            </a:endParaRPr>
          </a:p>
        </p:txBody>
      </p:sp>
      <p:sp>
        <p:nvSpPr>
          <p:cNvPr id="3" name="Espaço Reservado para Conteúdo 2"/>
          <p:cNvSpPr>
            <a:spLocks noGrp="1"/>
          </p:cNvSpPr>
          <p:nvPr>
            <p:ph idx="1"/>
          </p:nvPr>
        </p:nvSpPr>
        <p:spPr>
          <a:xfrm>
            <a:off x="838200" y="1541417"/>
            <a:ext cx="10515600" cy="5434149"/>
          </a:xfrm>
        </p:spPr>
        <p:txBody>
          <a:bodyPr>
            <a:normAutofit fontScale="70000" lnSpcReduction="20000"/>
          </a:bodyPr>
          <a:lstStyle/>
          <a:p>
            <a:pPr marL="0" indent="0" algn="just">
              <a:buNone/>
            </a:pPr>
            <a:r>
              <a:rPr lang="pt-BR" sz="3600" dirty="0" smtClean="0"/>
              <a:t>Cognatos são </a:t>
            </a:r>
            <a:r>
              <a:rPr lang="pt-BR" sz="3600" dirty="0"/>
              <a:t>as palavras cognatas do idioma, juntamente com aquelas que até parecem cognatas mas não </a:t>
            </a:r>
            <a:r>
              <a:rPr lang="pt-BR" sz="3600" dirty="0" smtClean="0"/>
              <a:t>são. As palavras </a:t>
            </a:r>
            <a:r>
              <a:rPr lang="pt-BR" sz="3600" dirty="0"/>
              <a:t>cognatas são aquelas que têm o mesmo significado e uma grafia semelhante em dois </a:t>
            </a:r>
            <a:r>
              <a:rPr lang="pt-BR" sz="3600" dirty="0" smtClean="0"/>
              <a:t>idiomas.</a:t>
            </a:r>
          </a:p>
          <a:p>
            <a:pPr marL="0" indent="0" algn="just">
              <a:buNone/>
            </a:pPr>
            <a:r>
              <a:rPr lang="pt-BR" sz="4000" dirty="0" smtClean="0"/>
              <a:t>Exemplos</a:t>
            </a:r>
            <a:r>
              <a:rPr lang="pt-BR" dirty="0" smtClean="0"/>
              <a:t>: </a:t>
            </a:r>
          </a:p>
          <a:p>
            <a:r>
              <a:rPr lang="pt-BR" sz="4000" dirty="0" err="1" smtClean="0">
                <a:solidFill>
                  <a:srgbClr val="333333"/>
                </a:solidFill>
                <a:latin typeface="Montserrat"/>
              </a:rPr>
              <a:t>Comedy</a:t>
            </a:r>
            <a:r>
              <a:rPr lang="pt-BR" sz="4000" dirty="0" smtClean="0">
                <a:solidFill>
                  <a:srgbClr val="333333"/>
                </a:solidFill>
                <a:latin typeface="Montserrat"/>
              </a:rPr>
              <a:t> </a:t>
            </a:r>
            <a:r>
              <a:rPr lang="pt-BR" sz="4000" dirty="0">
                <a:solidFill>
                  <a:srgbClr val="333333"/>
                </a:solidFill>
                <a:latin typeface="Montserrat"/>
              </a:rPr>
              <a:t>– </a:t>
            </a:r>
            <a:r>
              <a:rPr lang="pt-BR" sz="4000" i="1" dirty="0">
                <a:solidFill>
                  <a:srgbClr val="333333"/>
                </a:solidFill>
                <a:latin typeface="Montserrat"/>
              </a:rPr>
              <a:t>comédia</a:t>
            </a:r>
            <a:endParaRPr lang="pt-BR" sz="4000" dirty="0">
              <a:solidFill>
                <a:srgbClr val="333333"/>
              </a:solidFill>
              <a:latin typeface="Montserrat"/>
            </a:endParaRPr>
          </a:p>
          <a:p>
            <a:r>
              <a:rPr lang="pt-BR" sz="4000" dirty="0"/>
              <a:t>Future – </a:t>
            </a:r>
            <a:r>
              <a:rPr lang="pt-BR" sz="4000" i="1" dirty="0"/>
              <a:t>futuro</a:t>
            </a:r>
            <a:endParaRPr lang="pt-BR" sz="4000" dirty="0"/>
          </a:p>
          <a:p>
            <a:r>
              <a:rPr lang="pt-BR" sz="4000" dirty="0"/>
              <a:t>Music – </a:t>
            </a:r>
            <a:r>
              <a:rPr lang="pt-BR" sz="4000" i="1" dirty="0" smtClean="0"/>
              <a:t>música</a:t>
            </a:r>
          </a:p>
          <a:p>
            <a:r>
              <a:rPr lang="pt-BR" sz="4500" dirty="0" err="1"/>
              <a:t>Emotion</a:t>
            </a:r>
            <a:r>
              <a:rPr lang="pt-BR" sz="4500" dirty="0"/>
              <a:t> – </a:t>
            </a:r>
            <a:r>
              <a:rPr lang="pt-BR" sz="4500" i="1" dirty="0"/>
              <a:t>emoção</a:t>
            </a:r>
            <a:endParaRPr lang="pt-BR" sz="4500" dirty="0"/>
          </a:p>
          <a:p>
            <a:r>
              <a:rPr lang="pt-BR" sz="4500" dirty="0" err="1"/>
              <a:t>Present</a:t>
            </a:r>
            <a:r>
              <a:rPr lang="pt-BR" sz="4500" dirty="0"/>
              <a:t> – </a:t>
            </a:r>
            <a:r>
              <a:rPr lang="pt-BR" sz="4500" i="1" dirty="0"/>
              <a:t>presente</a:t>
            </a:r>
            <a:endParaRPr lang="pt-BR" sz="4500" dirty="0"/>
          </a:p>
          <a:p>
            <a:r>
              <a:rPr lang="pt-BR" sz="4500" dirty="0" err="1"/>
              <a:t>Television</a:t>
            </a:r>
            <a:r>
              <a:rPr lang="pt-BR" sz="4500" dirty="0"/>
              <a:t> – </a:t>
            </a:r>
            <a:r>
              <a:rPr lang="pt-BR" sz="4500" i="1" dirty="0"/>
              <a:t>televisão</a:t>
            </a:r>
            <a:endParaRPr lang="pt-BR" sz="4500" dirty="0"/>
          </a:p>
          <a:p>
            <a:pPr marL="0" indent="0">
              <a:buNone/>
            </a:pPr>
            <a:endParaRPr lang="pt-BR" dirty="0"/>
          </a:p>
          <a:p>
            <a:endParaRPr lang="pt-BR" dirty="0" smtClean="0"/>
          </a:p>
          <a:p>
            <a:pPr marL="0" indent="0">
              <a:buNone/>
            </a:pPr>
            <a:r>
              <a:rPr lang="pt-BR" dirty="0"/>
              <a:t/>
            </a:r>
            <a:br>
              <a:rPr lang="pt-BR" dirty="0"/>
            </a:br>
            <a:endParaRPr lang="pt-BR" dirty="0"/>
          </a:p>
        </p:txBody>
      </p:sp>
    </p:spTree>
    <p:extLst>
      <p:ext uri="{BB962C8B-B14F-4D97-AF65-F5344CB8AC3E}">
        <p14:creationId xmlns:p14="http://schemas.microsoft.com/office/powerpoint/2010/main" val="34148212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1149530"/>
            <a:ext cx="10515600" cy="404947"/>
          </a:xfrm>
        </p:spPr>
        <p:txBody>
          <a:bodyPr>
            <a:normAutofit fontScale="90000"/>
          </a:bodyPr>
          <a:lstStyle/>
          <a:p>
            <a:endParaRPr lang="pt-BR" dirty="0"/>
          </a:p>
        </p:txBody>
      </p:sp>
      <p:sp>
        <p:nvSpPr>
          <p:cNvPr id="3" name="Espaço Reservado para Conteúdo 2"/>
          <p:cNvSpPr>
            <a:spLocks noGrp="1"/>
          </p:cNvSpPr>
          <p:nvPr>
            <p:ph idx="1"/>
          </p:nvPr>
        </p:nvSpPr>
        <p:spPr>
          <a:xfrm>
            <a:off x="838200" y="391886"/>
            <a:ext cx="10515600" cy="5785077"/>
          </a:xfrm>
        </p:spPr>
        <p:txBody>
          <a:bodyPr/>
          <a:lstStyle/>
          <a:p>
            <a:pPr marL="0" indent="0">
              <a:buNone/>
            </a:pPr>
            <a:r>
              <a:rPr lang="pt-BR" dirty="0" smtClean="0"/>
              <a:t>- Já </a:t>
            </a:r>
            <a:r>
              <a:rPr lang="pt-BR" dirty="0"/>
              <a:t>os falsos cognatos não têm o mesmo significado nos dois idiomas, mas possuem grafias semelhantes. </a:t>
            </a:r>
          </a:p>
          <a:p>
            <a:pPr marL="0" indent="0">
              <a:buNone/>
            </a:pPr>
            <a:r>
              <a:rPr lang="pt-BR" dirty="0" smtClean="0"/>
              <a:t>Exemplos: </a:t>
            </a:r>
          </a:p>
          <a:p>
            <a:r>
              <a:rPr lang="pt-BR" dirty="0" err="1"/>
              <a:t>Shoot</a:t>
            </a:r>
            <a:r>
              <a:rPr lang="pt-BR" dirty="0"/>
              <a:t> – estrutura similar a “chute”, mas significa “</a:t>
            </a:r>
            <a:r>
              <a:rPr lang="pt-BR" i="1" dirty="0"/>
              <a:t>atirar</a:t>
            </a:r>
            <a:r>
              <a:rPr lang="pt-BR" dirty="0"/>
              <a:t>” ou “</a:t>
            </a:r>
            <a:r>
              <a:rPr lang="pt-BR" i="1" dirty="0"/>
              <a:t>fotografar/filmar</a:t>
            </a:r>
            <a:r>
              <a:rPr lang="pt-BR" dirty="0"/>
              <a:t>”.</a:t>
            </a:r>
          </a:p>
          <a:p>
            <a:r>
              <a:rPr lang="pt-BR" dirty="0" err="1"/>
              <a:t>Application</a:t>
            </a:r>
            <a:r>
              <a:rPr lang="pt-BR" dirty="0"/>
              <a:t> – estrutura similar a “aplicação”, mas significa “</a:t>
            </a:r>
            <a:r>
              <a:rPr lang="pt-BR" i="1" dirty="0"/>
              <a:t>inscrição</a:t>
            </a:r>
            <a:r>
              <a:rPr lang="pt-BR" dirty="0" smtClean="0"/>
              <a:t>”.</a:t>
            </a:r>
          </a:p>
          <a:p>
            <a:r>
              <a:rPr lang="pt-BR" dirty="0" err="1"/>
              <a:t>Fabric</a:t>
            </a:r>
            <a:r>
              <a:rPr lang="pt-BR" dirty="0"/>
              <a:t> – estrutura similar a “fábrica”, mas significa “</a:t>
            </a:r>
            <a:r>
              <a:rPr lang="pt-BR" i="1" dirty="0"/>
              <a:t>tecido</a:t>
            </a:r>
            <a:r>
              <a:rPr lang="pt-BR" dirty="0"/>
              <a:t>”.</a:t>
            </a:r>
          </a:p>
          <a:p>
            <a:r>
              <a:rPr lang="pt-BR" dirty="0" err="1"/>
              <a:t>Actual</a:t>
            </a:r>
            <a:r>
              <a:rPr lang="pt-BR" dirty="0"/>
              <a:t> – estrutura similar a “atual”, mas significa “</a:t>
            </a:r>
            <a:r>
              <a:rPr lang="pt-BR" i="1" dirty="0"/>
              <a:t>verdadeiro</a:t>
            </a:r>
            <a:r>
              <a:rPr lang="pt-BR" dirty="0"/>
              <a:t>”.</a:t>
            </a:r>
          </a:p>
          <a:p>
            <a:pPr marL="0" indent="0">
              <a:buNone/>
            </a:pPr>
            <a:endParaRPr lang="pt-BR" dirty="0"/>
          </a:p>
          <a:p>
            <a:pPr marL="0" indent="0">
              <a:buNone/>
            </a:pPr>
            <a:r>
              <a:rPr lang="pt-BR" dirty="0"/>
              <a:t/>
            </a:r>
            <a:br>
              <a:rPr lang="pt-BR" dirty="0"/>
            </a:br>
            <a:endParaRPr lang="pt-BR" dirty="0" smtClean="0"/>
          </a:p>
          <a:p>
            <a:endParaRPr lang="pt-BR" dirty="0" smtClean="0"/>
          </a:p>
          <a:p>
            <a:pPr marL="0" indent="0">
              <a:buNone/>
            </a:pPr>
            <a:endParaRPr lang="pt-BR" dirty="0"/>
          </a:p>
        </p:txBody>
      </p:sp>
    </p:spTree>
    <p:extLst>
      <p:ext uri="{BB962C8B-B14F-4D97-AF65-F5344CB8AC3E}">
        <p14:creationId xmlns:p14="http://schemas.microsoft.com/office/powerpoint/2010/main" val="34444988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53646" y="914400"/>
            <a:ext cx="10515600" cy="916744"/>
          </a:xfrm>
        </p:spPr>
        <p:txBody>
          <a:bodyPr>
            <a:normAutofit fontScale="90000"/>
          </a:bodyPr>
          <a:lstStyle/>
          <a:p>
            <a:r>
              <a:rPr lang="en-US" b="1" dirty="0"/>
              <a:t>Zero-gravity champagne caters for out-of-this-world </a:t>
            </a:r>
            <a:r>
              <a:rPr lang="en-US" b="1" dirty="0" smtClean="0"/>
              <a:t>celebrations</a:t>
            </a:r>
            <a:br>
              <a:rPr lang="en-US" b="1" dirty="0" smtClean="0"/>
            </a:br>
            <a:endParaRPr lang="pt-BR" dirty="0"/>
          </a:p>
        </p:txBody>
      </p:sp>
      <p:sp>
        <p:nvSpPr>
          <p:cNvPr id="3" name="Espaço Reservado para Conteúdo 2"/>
          <p:cNvSpPr>
            <a:spLocks noGrp="1"/>
          </p:cNvSpPr>
          <p:nvPr>
            <p:ph idx="1"/>
          </p:nvPr>
        </p:nvSpPr>
        <p:spPr>
          <a:xfrm>
            <a:off x="838200" y="2050869"/>
            <a:ext cx="10515600" cy="4126094"/>
          </a:xfrm>
        </p:spPr>
        <p:txBody>
          <a:bodyPr/>
          <a:lstStyle/>
          <a:p>
            <a:pPr marL="0" indent="0">
              <a:buNone/>
            </a:pPr>
            <a:r>
              <a:rPr lang="en-US" dirty="0" smtClean="0"/>
              <a:t/>
            </a:r>
            <a:br>
              <a:rPr lang="en-US" dirty="0" smtClean="0"/>
            </a:br>
            <a:endParaRPr lang="pt-BR"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6032" y="1465384"/>
            <a:ext cx="5707128" cy="4739081"/>
          </a:xfrm>
          <a:prstGeom prst="rect">
            <a:avLst/>
          </a:prstGeom>
        </p:spPr>
      </p:pic>
      <p:pic>
        <p:nvPicPr>
          <p:cNvPr id="5" name="Image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487" y="2389143"/>
            <a:ext cx="4403210" cy="4225630"/>
          </a:xfrm>
          <a:prstGeom prst="rect">
            <a:avLst/>
          </a:prstGeom>
        </p:spPr>
      </p:pic>
    </p:spTree>
    <p:extLst>
      <p:ext uri="{BB962C8B-B14F-4D97-AF65-F5344CB8AC3E}">
        <p14:creationId xmlns:p14="http://schemas.microsoft.com/office/powerpoint/2010/main" val="128745955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5"/>
                                        </p:tgtEl>
                                        <p:attrNameLst>
                                          <p:attrName>r</p:attrName>
                                        </p:attrNameLst>
                                      </p:cBhvr>
                                    </p:animRot>
                                    <p:animRot by="-240000">
                                      <p:cBhvr>
                                        <p:cTn id="7" dur="200" fill="hold">
                                          <p:stCondLst>
                                            <p:cond delay="200"/>
                                          </p:stCondLst>
                                        </p:cTn>
                                        <p:tgtEl>
                                          <p:spTgt spid="5"/>
                                        </p:tgtEl>
                                        <p:attrNameLst>
                                          <p:attrName>r</p:attrName>
                                        </p:attrNameLst>
                                      </p:cBhvr>
                                    </p:animRot>
                                    <p:animRot by="240000">
                                      <p:cBhvr>
                                        <p:cTn id="8" dur="200" fill="hold">
                                          <p:stCondLst>
                                            <p:cond delay="400"/>
                                          </p:stCondLst>
                                        </p:cTn>
                                        <p:tgtEl>
                                          <p:spTgt spid="5"/>
                                        </p:tgtEl>
                                        <p:attrNameLst>
                                          <p:attrName>r</p:attrName>
                                        </p:attrNameLst>
                                      </p:cBhvr>
                                    </p:animRot>
                                    <p:animRot by="-240000">
                                      <p:cBhvr>
                                        <p:cTn id="9" dur="200" fill="hold">
                                          <p:stCondLst>
                                            <p:cond delay="600"/>
                                          </p:stCondLst>
                                        </p:cTn>
                                        <p:tgtEl>
                                          <p:spTgt spid="5"/>
                                        </p:tgtEl>
                                        <p:attrNameLst>
                                          <p:attrName>r</p:attrName>
                                        </p:attrNameLst>
                                      </p:cBhvr>
                                    </p:animRot>
                                    <p:animRot by="120000">
                                      <p:cBhvr>
                                        <p:cTn id="10" dur="200" fill="hold">
                                          <p:stCondLst>
                                            <p:cond delay="80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1371600"/>
            <a:ext cx="10515600" cy="410308"/>
          </a:xfrm>
        </p:spPr>
        <p:txBody>
          <a:bodyPr>
            <a:normAutofit fontScale="90000"/>
          </a:bodyPr>
          <a:lstStyle/>
          <a:p>
            <a:endParaRPr lang="pt-BR" dirty="0"/>
          </a:p>
        </p:txBody>
      </p:sp>
      <p:pic>
        <p:nvPicPr>
          <p:cNvPr id="1026" name="Picture 2" descr="C:\Users\Usuario\Desktop\INGLÊS\Screenshot_2019-03-28-07-12-13-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88123" y="375138"/>
            <a:ext cx="9132276" cy="5965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61391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1162594"/>
            <a:ext cx="10515600" cy="404948"/>
          </a:xfrm>
        </p:spPr>
        <p:txBody>
          <a:bodyPr>
            <a:normAutofit fontScale="90000"/>
          </a:bodyPr>
          <a:lstStyle/>
          <a:p>
            <a:endParaRPr lang="pt-BR" dirty="0"/>
          </a:p>
        </p:txBody>
      </p:sp>
      <p:sp>
        <p:nvSpPr>
          <p:cNvPr id="3" name="Espaço Reservado para Conteúdo 2"/>
          <p:cNvSpPr>
            <a:spLocks noGrp="1"/>
          </p:cNvSpPr>
          <p:nvPr>
            <p:ph idx="1"/>
          </p:nvPr>
        </p:nvSpPr>
        <p:spPr>
          <a:xfrm>
            <a:off x="281354" y="937846"/>
            <a:ext cx="11582400" cy="6330462"/>
          </a:xfrm>
        </p:spPr>
        <p:txBody>
          <a:bodyPr>
            <a:normAutofit fontScale="55000" lnSpcReduction="20000"/>
          </a:bodyPr>
          <a:lstStyle/>
          <a:p>
            <a:pPr marL="0" indent="0" algn="just">
              <a:buNone/>
            </a:pPr>
            <a:r>
              <a:rPr lang="en-US" sz="4000" dirty="0" smtClean="0">
                <a:latin typeface="Arial" pitchFamily="34" charset="0"/>
                <a:cs typeface="Arial" pitchFamily="34" charset="0"/>
              </a:rPr>
              <a:t>    </a:t>
            </a:r>
            <a:r>
              <a:rPr lang="en-US" sz="4400" dirty="0" smtClean="0">
                <a:latin typeface="Arial" pitchFamily="34" charset="0"/>
                <a:cs typeface="Arial" pitchFamily="34" charset="0"/>
              </a:rPr>
              <a:t>One </a:t>
            </a:r>
            <a:r>
              <a:rPr lang="en-US" sz="4400" dirty="0" smtClean="0">
                <a:solidFill>
                  <a:srgbClr val="FF0066"/>
                </a:solidFill>
                <a:latin typeface="Arial" pitchFamily="34" charset="0"/>
                <a:cs typeface="Arial" pitchFamily="34" charset="0"/>
              </a:rPr>
              <a:t>problem(COGNATO)</a:t>
            </a:r>
            <a:r>
              <a:rPr lang="en-US" sz="4400" dirty="0" smtClean="0">
                <a:latin typeface="Arial" pitchFamily="34" charset="0"/>
                <a:cs typeface="Arial" pitchFamily="34" charset="0"/>
              </a:rPr>
              <a:t> </a:t>
            </a:r>
            <a:r>
              <a:rPr lang="en-US" sz="4400" dirty="0">
                <a:latin typeface="Arial" pitchFamily="34" charset="0"/>
                <a:cs typeface="Arial" pitchFamily="34" charset="0"/>
              </a:rPr>
              <a:t>with spaceflight is that when </a:t>
            </a:r>
            <a:r>
              <a:rPr lang="en-US" sz="4400" dirty="0" smtClean="0">
                <a:solidFill>
                  <a:srgbClr val="FF0066"/>
                </a:solidFill>
                <a:latin typeface="Arial" pitchFamily="34" charset="0"/>
                <a:cs typeface="Arial" pitchFamily="34" charset="0"/>
              </a:rPr>
              <a:t>astronauts(COGNATO)</a:t>
            </a:r>
            <a:r>
              <a:rPr lang="en-US" sz="4400" dirty="0" smtClean="0">
                <a:latin typeface="Arial" pitchFamily="34" charset="0"/>
                <a:cs typeface="Arial" pitchFamily="34" charset="0"/>
              </a:rPr>
              <a:t> </a:t>
            </a:r>
            <a:r>
              <a:rPr lang="en-US" sz="4400" dirty="0">
                <a:latin typeface="Arial" pitchFamily="34" charset="0"/>
                <a:cs typeface="Arial" pitchFamily="34" charset="0"/>
              </a:rPr>
              <a:t>do something </a:t>
            </a:r>
            <a:r>
              <a:rPr lang="en-US" sz="4400" dirty="0" smtClean="0">
                <a:solidFill>
                  <a:srgbClr val="660066"/>
                </a:solidFill>
                <a:latin typeface="Arial" pitchFamily="34" charset="0"/>
                <a:cs typeface="Arial" pitchFamily="34" charset="0"/>
              </a:rPr>
              <a:t>incredible(FALSO CONGNATO)</a:t>
            </a:r>
            <a:r>
              <a:rPr lang="en-US" sz="4400" dirty="0" smtClean="0">
                <a:latin typeface="Arial" pitchFamily="34" charset="0"/>
                <a:cs typeface="Arial" pitchFamily="34" charset="0"/>
              </a:rPr>
              <a:t> like </a:t>
            </a:r>
            <a:r>
              <a:rPr lang="en-US" sz="4400" dirty="0">
                <a:latin typeface="Arial" pitchFamily="34" charset="0"/>
                <a:cs typeface="Arial" pitchFamily="34" charset="0"/>
              </a:rPr>
              <a:t>walk on the Moon, all they have to toast their achievement with is warmish </a:t>
            </a:r>
            <a:r>
              <a:rPr lang="en-US" sz="4400" dirty="0" smtClean="0">
                <a:solidFill>
                  <a:srgbClr val="FF0000"/>
                </a:solidFill>
                <a:latin typeface="Arial" pitchFamily="34" charset="0"/>
                <a:cs typeface="Arial" pitchFamily="34" charset="0"/>
              </a:rPr>
              <a:t>powder</a:t>
            </a:r>
            <a:r>
              <a:rPr lang="en-US" sz="4400" dirty="0" smtClean="0">
                <a:solidFill>
                  <a:srgbClr val="00B050"/>
                </a:solidFill>
                <a:latin typeface="Arial" pitchFamily="34" charset="0"/>
                <a:cs typeface="Arial" pitchFamily="34" charset="0"/>
              </a:rPr>
              <a:t>ed(SUFIXO)</a:t>
            </a:r>
            <a:r>
              <a:rPr lang="en-US" sz="4400" dirty="0" smtClean="0">
                <a:latin typeface="Arial" pitchFamily="34" charset="0"/>
                <a:cs typeface="Arial" pitchFamily="34" charset="0"/>
              </a:rPr>
              <a:t> </a:t>
            </a:r>
            <a:r>
              <a:rPr lang="en-US" sz="4400" dirty="0">
                <a:latin typeface="Arial" pitchFamily="34" charset="0"/>
                <a:cs typeface="Arial" pitchFamily="34" charset="0"/>
              </a:rPr>
              <a:t>orange juice sucked out of a </a:t>
            </a:r>
            <a:r>
              <a:rPr lang="en-US" sz="4400" dirty="0" smtClean="0">
                <a:solidFill>
                  <a:srgbClr val="FF0066"/>
                </a:solidFill>
                <a:latin typeface="Arial" pitchFamily="34" charset="0"/>
                <a:cs typeface="Arial" pitchFamily="34" charset="0"/>
              </a:rPr>
              <a:t>plastic(COGNATO)</a:t>
            </a:r>
            <a:r>
              <a:rPr lang="en-US" sz="4400" dirty="0" smtClean="0">
                <a:latin typeface="Arial" pitchFamily="34" charset="0"/>
                <a:cs typeface="Arial" pitchFamily="34" charset="0"/>
              </a:rPr>
              <a:t> </a:t>
            </a:r>
            <a:r>
              <a:rPr lang="en-US" sz="4400" dirty="0">
                <a:latin typeface="Arial" pitchFamily="34" charset="0"/>
                <a:cs typeface="Arial" pitchFamily="34" charset="0"/>
              </a:rPr>
              <a:t>bag. </a:t>
            </a:r>
            <a:r>
              <a:rPr lang="en-US" sz="4400" dirty="0" err="1">
                <a:latin typeface="Arial" pitchFamily="34" charset="0"/>
                <a:cs typeface="Arial" pitchFamily="34" charset="0"/>
              </a:rPr>
              <a:t>Vinter</a:t>
            </a:r>
            <a:r>
              <a:rPr lang="en-US" sz="4400" dirty="0">
                <a:latin typeface="Arial" pitchFamily="34" charset="0"/>
                <a:cs typeface="Arial" pitchFamily="34" charset="0"/>
              </a:rPr>
              <a:t> </a:t>
            </a:r>
            <a:r>
              <a:rPr lang="en-US" sz="4400" dirty="0" err="1">
                <a:latin typeface="Arial" pitchFamily="34" charset="0"/>
                <a:cs typeface="Arial" pitchFamily="34" charset="0"/>
              </a:rPr>
              <a:t>Maison</a:t>
            </a:r>
            <a:r>
              <a:rPr lang="en-US" sz="4400" dirty="0">
                <a:latin typeface="Arial" pitchFamily="34" charset="0"/>
                <a:cs typeface="Arial" pitchFamily="34" charset="0"/>
              </a:rPr>
              <a:t> Mumm wants to change that with its Mumm Grand Cordon Stellar, the first champagne </a:t>
            </a:r>
            <a:r>
              <a:rPr lang="en-US" sz="4400" dirty="0" smtClean="0">
                <a:solidFill>
                  <a:srgbClr val="FF0000"/>
                </a:solidFill>
                <a:latin typeface="Arial" pitchFamily="34" charset="0"/>
                <a:cs typeface="Arial" pitchFamily="34" charset="0"/>
              </a:rPr>
              <a:t>design</a:t>
            </a:r>
            <a:r>
              <a:rPr lang="en-US" sz="4400" dirty="0" smtClean="0">
                <a:solidFill>
                  <a:srgbClr val="00B050"/>
                </a:solidFill>
                <a:latin typeface="Arial" pitchFamily="34" charset="0"/>
                <a:cs typeface="Arial" pitchFamily="34" charset="0"/>
              </a:rPr>
              <a:t>ed(SUFIXO)</a:t>
            </a:r>
            <a:r>
              <a:rPr lang="en-US" sz="4400" dirty="0" smtClean="0">
                <a:latin typeface="Arial" pitchFamily="34" charset="0"/>
                <a:cs typeface="Arial" pitchFamily="34" charset="0"/>
              </a:rPr>
              <a:t> </a:t>
            </a:r>
            <a:r>
              <a:rPr lang="en-US" sz="4400" dirty="0">
                <a:latin typeface="Arial" pitchFamily="34" charset="0"/>
                <a:cs typeface="Arial" pitchFamily="34" charset="0"/>
              </a:rPr>
              <a:t>to be drunk in </a:t>
            </a:r>
            <a:r>
              <a:rPr lang="en-US" sz="4400" dirty="0" smtClean="0">
                <a:solidFill>
                  <a:srgbClr val="FF0066"/>
                </a:solidFill>
                <a:latin typeface="Arial" pitchFamily="34" charset="0"/>
                <a:cs typeface="Arial" pitchFamily="34" charset="0"/>
              </a:rPr>
              <a:t>space(COGNATO)</a:t>
            </a:r>
            <a:r>
              <a:rPr lang="en-US" sz="4400" dirty="0" smtClean="0">
                <a:latin typeface="Arial" pitchFamily="34" charset="0"/>
                <a:cs typeface="Arial" pitchFamily="34" charset="0"/>
              </a:rPr>
              <a:t>. </a:t>
            </a:r>
            <a:r>
              <a:rPr lang="en-US" sz="4400" dirty="0">
                <a:latin typeface="Arial" pitchFamily="34" charset="0"/>
                <a:cs typeface="Arial" pitchFamily="34" charset="0"/>
              </a:rPr>
              <a:t>The </a:t>
            </a:r>
            <a:r>
              <a:rPr lang="en-US" sz="4400" dirty="0" smtClean="0">
                <a:solidFill>
                  <a:srgbClr val="FF0066"/>
                </a:solidFill>
                <a:latin typeface="Arial" pitchFamily="34" charset="0"/>
                <a:cs typeface="Arial" pitchFamily="34" charset="0"/>
              </a:rPr>
              <a:t>result(COGNATO)</a:t>
            </a:r>
            <a:r>
              <a:rPr lang="en-US" sz="4400" dirty="0" smtClean="0">
                <a:latin typeface="Arial" pitchFamily="34" charset="0"/>
                <a:cs typeface="Arial" pitchFamily="34" charset="0"/>
              </a:rPr>
              <a:t> </a:t>
            </a:r>
            <a:r>
              <a:rPr lang="en-US" sz="4400" dirty="0">
                <a:latin typeface="Arial" pitchFamily="34" charset="0"/>
                <a:cs typeface="Arial" pitchFamily="34" charset="0"/>
              </a:rPr>
              <a:t>of three years of work with space design firm Spade, the new sparkling wine and its high-tech bottle and glasses are specially </a:t>
            </a:r>
            <a:r>
              <a:rPr lang="en-US" sz="4400" dirty="0" smtClean="0">
                <a:solidFill>
                  <a:srgbClr val="FF0000"/>
                </a:solidFill>
                <a:latin typeface="Arial" pitchFamily="34" charset="0"/>
                <a:cs typeface="Arial" pitchFamily="34" charset="0"/>
              </a:rPr>
              <a:t>engineer</a:t>
            </a:r>
            <a:r>
              <a:rPr lang="en-US" sz="4400" dirty="0" smtClean="0">
                <a:solidFill>
                  <a:srgbClr val="00B050"/>
                </a:solidFill>
                <a:latin typeface="Arial" pitchFamily="34" charset="0"/>
                <a:cs typeface="Arial" pitchFamily="34" charset="0"/>
              </a:rPr>
              <a:t>ed(SUFIXO)</a:t>
            </a:r>
            <a:r>
              <a:rPr lang="en-US" sz="4400" dirty="0" smtClean="0">
                <a:latin typeface="Arial" pitchFamily="34" charset="0"/>
                <a:cs typeface="Arial" pitchFamily="34" charset="0"/>
              </a:rPr>
              <a:t> </a:t>
            </a:r>
            <a:r>
              <a:rPr lang="en-US" sz="4400" dirty="0">
                <a:latin typeface="Arial" pitchFamily="34" charset="0"/>
                <a:cs typeface="Arial" pitchFamily="34" charset="0"/>
              </a:rPr>
              <a:t>for </a:t>
            </a:r>
            <a:r>
              <a:rPr lang="en-US" sz="4400" dirty="0" smtClean="0">
                <a:solidFill>
                  <a:srgbClr val="660066"/>
                </a:solidFill>
                <a:latin typeface="Arial" pitchFamily="34" charset="0"/>
                <a:cs typeface="Arial" pitchFamily="34" charset="0"/>
              </a:rPr>
              <a:t>celebrating(FALSO CONGNATO)</a:t>
            </a:r>
            <a:r>
              <a:rPr lang="en-US" sz="4400" dirty="0" smtClean="0">
                <a:latin typeface="Arial" pitchFamily="34" charset="0"/>
                <a:cs typeface="Arial" pitchFamily="34" charset="0"/>
              </a:rPr>
              <a:t> </a:t>
            </a:r>
            <a:r>
              <a:rPr lang="en-US" sz="4400" dirty="0">
                <a:latin typeface="Arial" pitchFamily="34" charset="0"/>
                <a:cs typeface="Arial" pitchFamily="34" charset="0"/>
              </a:rPr>
              <a:t>in </a:t>
            </a:r>
            <a:r>
              <a:rPr lang="en-US" sz="4400" dirty="0" smtClean="0">
                <a:latin typeface="Arial" pitchFamily="34" charset="0"/>
                <a:cs typeface="Arial" pitchFamily="34" charset="0"/>
              </a:rPr>
              <a:t>zero </a:t>
            </a:r>
            <a:r>
              <a:rPr lang="en-US" sz="4400" dirty="0" smtClean="0">
                <a:solidFill>
                  <a:srgbClr val="FF0066"/>
                </a:solidFill>
                <a:latin typeface="Arial" pitchFamily="34" charset="0"/>
                <a:cs typeface="Arial" pitchFamily="34" charset="0"/>
              </a:rPr>
              <a:t>gravity(COGNA)</a:t>
            </a:r>
            <a:r>
              <a:rPr lang="en-US" sz="4400" dirty="0" smtClean="0">
                <a:latin typeface="Arial" pitchFamily="34" charset="0"/>
                <a:cs typeface="Arial" pitchFamily="34" charset="0"/>
              </a:rPr>
              <a:t>.</a:t>
            </a:r>
            <a:endParaRPr lang="en-US" sz="4400" dirty="0">
              <a:latin typeface="Arial" pitchFamily="34" charset="0"/>
              <a:cs typeface="Arial" pitchFamily="34" charset="0"/>
            </a:endParaRPr>
          </a:p>
          <a:p>
            <a:pPr marL="0" indent="0" algn="just">
              <a:buNone/>
            </a:pPr>
            <a:r>
              <a:rPr lang="en-US" sz="4400" dirty="0" smtClean="0">
                <a:latin typeface="Arial" pitchFamily="34" charset="0"/>
                <a:cs typeface="Arial" pitchFamily="34" charset="0"/>
              </a:rPr>
              <a:t>   So </a:t>
            </a:r>
            <a:r>
              <a:rPr lang="en-US" sz="4400" dirty="0">
                <a:latin typeface="Arial" pitchFamily="34" charset="0"/>
                <a:cs typeface="Arial" pitchFamily="34" charset="0"/>
              </a:rPr>
              <a:t>far, we've seen space espresso, space beer, and even space whisky, so why </a:t>
            </a:r>
            <a:r>
              <a:rPr lang="en-US" sz="4400" dirty="0" smtClean="0">
                <a:latin typeface="Arial" pitchFamily="34" charset="0"/>
                <a:cs typeface="Arial" pitchFamily="34" charset="0"/>
              </a:rPr>
              <a:t>     not </a:t>
            </a:r>
            <a:r>
              <a:rPr lang="en-US" sz="4400" dirty="0">
                <a:latin typeface="Arial" pitchFamily="34" charset="0"/>
                <a:cs typeface="Arial" pitchFamily="34" charset="0"/>
              </a:rPr>
              <a:t>a space champagne? Set to be officially launched in September as part of a digital advertising campaign, Mumm Grand Cordon Stellar seeks to overcome the problems of enjoying bubbly in a weightless </a:t>
            </a:r>
            <a:r>
              <a:rPr lang="en-US" sz="4400" dirty="0" smtClean="0">
                <a:solidFill>
                  <a:srgbClr val="00B050"/>
                </a:solidFill>
                <a:latin typeface="Arial" pitchFamily="34" charset="0"/>
                <a:cs typeface="Arial" pitchFamily="34" charset="0"/>
              </a:rPr>
              <a:t>en</a:t>
            </a:r>
            <a:r>
              <a:rPr lang="en-US" sz="4400" dirty="0" smtClean="0">
                <a:solidFill>
                  <a:srgbClr val="FF0000"/>
                </a:solidFill>
                <a:latin typeface="Arial" pitchFamily="34" charset="0"/>
                <a:cs typeface="Arial" pitchFamily="34" charset="0"/>
              </a:rPr>
              <a:t>vironment(PREFIXO)</a:t>
            </a:r>
            <a:r>
              <a:rPr lang="en-US" sz="4400" dirty="0" smtClean="0">
                <a:latin typeface="Arial" pitchFamily="34" charset="0"/>
                <a:cs typeface="Arial" pitchFamily="34" charset="0"/>
              </a:rPr>
              <a:t> </a:t>
            </a:r>
            <a:r>
              <a:rPr lang="en-US" sz="4400" dirty="0">
                <a:latin typeface="Arial" pitchFamily="34" charset="0"/>
                <a:cs typeface="Arial" pitchFamily="34" charset="0"/>
              </a:rPr>
              <a:t>– not the least of which is that wine won't pour.</a:t>
            </a:r>
          </a:p>
          <a:p>
            <a:pPr marL="0" indent="0" algn="just">
              <a:buNone/>
            </a:pPr>
            <a:r>
              <a:rPr lang="en-US" sz="4400" dirty="0" smtClean="0">
                <a:latin typeface="Arial" pitchFamily="34" charset="0"/>
                <a:cs typeface="Arial" pitchFamily="34" charset="0"/>
              </a:rPr>
              <a:t>  "</a:t>
            </a:r>
            <a:r>
              <a:rPr lang="en-US" sz="4400" dirty="0">
                <a:latin typeface="Arial" pitchFamily="34" charset="0"/>
                <a:cs typeface="Arial" pitchFamily="34" charset="0"/>
              </a:rPr>
              <a:t>For the last 40 years, space travel has been shaped by engineers rather than designers," says Spade founder Octave de Gaulle. "Instead of seeing zero gravity as a problem to be solved, we look at it as a design possibility. The big design challenge for Mumm Grand Cordon Stellar was actually getting the liquid out of the bottle."</a:t>
            </a:r>
          </a:p>
          <a:p>
            <a:pPr marL="0" indent="0" algn="just">
              <a:buNone/>
            </a:pPr>
            <a:endParaRPr lang="en-US" sz="4400" dirty="0" smtClean="0">
              <a:latin typeface="Arial" pitchFamily="34" charset="0"/>
              <a:cs typeface="Arial" pitchFamily="34" charset="0"/>
            </a:endParaRPr>
          </a:p>
          <a:p>
            <a:pPr marL="0" indent="0">
              <a:buNone/>
            </a:pPr>
            <a:r>
              <a:rPr lang="en-US" dirty="0"/>
              <a:t/>
            </a:r>
            <a:br>
              <a:rPr lang="en-US" dirty="0"/>
            </a:br>
            <a:r>
              <a:rPr lang="en-US" dirty="0" smtClean="0"/>
              <a:t/>
            </a:r>
            <a:br>
              <a:rPr lang="en-US" dirty="0" smtClean="0"/>
            </a:br>
            <a:endParaRPr lang="pt-BR" dirty="0"/>
          </a:p>
        </p:txBody>
      </p:sp>
    </p:spTree>
    <p:extLst>
      <p:ext uri="{BB962C8B-B14F-4D97-AF65-F5344CB8AC3E}">
        <p14:creationId xmlns:p14="http://schemas.microsoft.com/office/powerpoint/2010/main" val="7618775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48640"/>
            <a:ext cx="10515600" cy="261574"/>
          </a:xfrm>
        </p:spPr>
        <p:txBody>
          <a:bodyPr>
            <a:normAutofit fontScale="90000"/>
          </a:bodyPr>
          <a:lstStyle/>
          <a:p>
            <a:endParaRPr lang="pt-BR"/>
          </a:p>
        </p:txBody>
      </p:sp>
      <p:sp>
        <p:nvSpPr>
          <p:cNvPr id="3" name="Espaço Reservado para Conteúdo 2"/>
          <p:cNvSpPr>
            <a:spLocks noGrp="1"/>
          </p:cNvSpPr>
          <p:nvPr>
            <p:ph idx="1"/>
          </p:nvPr>
        </p:nvSpPr>
        <p:spPr>
          <a:xfrm>
            <a:off x="779584" y="1073833"/>
            <a:ext cx="10515600" cy="6048104"/>
          </a:xfrm>
        </p:spPr>
        <p:txBody>
          <a:bodyPr>
            <a:normAutofit fontScale="77500" lnSpcReduction="20000"/>
          </a:bodyPr>
          <a:lstStyle/>
          <a:p>
            <a:pPr marL="0" indent="0" algn="just">
              <a:buNone/>
            </a:pPr>
            <a:r>
              <a:rPr lang="en-US" sz="3300" b="0" i="0" dirty="0" smtClean="0">
                <a:solidFill>
                  <a:srgbClr val="333333"/>
                </a:solidFill>
                <a:effectLst/>
                <a:latin typeface="PublicoText"/>
              </a:rPr>
              <a:t>  </a:t>
            </a:r>
            <a:r>
              <a:rPr lang="en-US" sz="3400" b="0" i="0" dirty="0" smtClean="0">
                <a:solidFill>
                  <a:srgbClr val="333333"/>
                </a:solidFill>
                <a:effectLst/>
                <a:latin typeface="PublicoText"/>
              </a:rPr>
              <a:t>The culprit in this case is surface tension. On Earth, gravity pulls at the liquid, drawing it down the neck of the bottle and into the glass. In space, the lack of gravity means that surface tension makes wine about as pourable cold treacle as it sticks to the side of the bottle.</a:t>
            </a:r>
          </a:p>
          <a:p>
            <a:pPr marL="0" indent="0" algn="just">
              <a:buNone/>
            </a:pPr>
            <a:r>
              <a:rPr lang="en-US" sz="3400" dirty="0" smtClean="0"/>
              <a:t>   Mumm </a:t>
            </a:r>
            <a:r>
              <a:rPr lang="en-US" sz="3400" dirty="0"/>
              <a:t>is keeping mum about the details, but the Grand Cordon </a:t>
            </a:r>
            <a:r>
              <a:rPr lang="en-US" sz="3400" dirty="0" err="1"/>
              <a:t>Stellar's</a:t>
            </a:r>
            <a:r>
              <a:rPr lang="en-US" sz="3400" dirty="0"/>
              <a:t> secret is in its high tech bottle. It may look like an ordinary champagne bottle with a metal ring stuck on the neck, but inside there's a mechanism that uses the carbon dioxide that makes the champagne fizz to force the wine out of the bottle. This doesn't come out as a stream of liquid, but as a kind of foam.</a:t>
            </a:r>
          </a:p>
          <a:p>
            <a:pPr marL="0" indent="0" algn="just">
              <a:buNone/>
            </a:pPr>
            <a:r>
              <a:rPr lang="en-US" sz="3400" dirty="0" smtClean="0"/>
              <a:t>  This </a:t>
            </a:r>
            <a:r>
              <a:rPr lang="en-US" sz="3400" dirty="0"/>
              <a:t>foam is </a:t>
            </a:r>
            <a:r>
              <a:rPr lang="en-US" sz="3400" dirty="0" smtClean="0">
                <a:solidFill>
                  <a:srgbClr val="FF0000"/>
                </a:solidFill>
              </a:rPr>
              <a:t>trapp</a:t>
            </a:r>
            <a:r>
              <a:rPr lang="en-US" sz="3400" dirty="0" smtClean="0">
                <a:solidFill>
                  <a:srgbClr val="00B050"/>
                </a:solidFill>
              </a:rPr>
              <a:t>ed(SUFIXO)</a:t>
            </a:r>
            <a:r>
              <a:rPr lang="en-US" sz="3400" dirty="0" smtClean="0"/>
              <a:t> </a:t>
            </a:r>
            <a:r>
              <a:rPr lang="en-US" sz="3400" dirty="0"/>
              <a:t>by the ring on the neck of the bottle. It's then </a:t>
            </a:r>
            <a:r>
              <a:rPr lang="en-US" sz="3400" dirty="0" smtClean="0">
                <a:solidFill>
                  <a:srgbClr val="00B050"/>
                </a:solidFill>
              </a:rPr>
              <a:t>re</a:t>
            </a:r>
            <a:r>
              <a:rPr lang="en-US" sz="3400" dirty="0" smtClean="0">
                <a:solidFill>
                  <a:srgbClr val="FF0000"/>
                </a:solidFill>
              </a:rPr>
              <a:t>leased(PREFIXO)</a:t>
            </a:r>
            <a:r>
              <a:rPr lang="en-US" sz="3400" dirty="0" smtClean="0"/>
              <a:t> </a:t>
            </a:r>
            <a:r>
              <a:rPr lang="en-US" sz="3400" dirty="0"/>
              <a:t>and, as it floats in the air like a ball of bubbles, it's caught by the </a:t>
            </a:r>
            <a:r>
              <a:rPr lang="en-US" sz="3400" dirty="0" smtClean="0">
                <a:solidFill>
                  <a:srgbClr val="FF0000"/>
                </a:solidFill>
              </a:rPr>
              <a:t>drink</a:t>
            </a:r>
            <a:r>
              <a:rPr lang="en-US" sz="3400" dirty="0" smtClean="0">
                <a:solidFill>
                  <a:srgbClr val="00B050"/>
                </a:solidFill>
              </a:rPr>
              <a:t>er(SUFIXO)</a:t>
            </a:r>
            <a:r>
              <a:rPr lang="en-US" sz="3400" dirty="0" smtClean="0"/>
              <a:t> </a:t>
            </a:r>
            <a:r>
              <a:rPr lang="en-US" sz="3400" dirty="0"/>
              <a:t>using a special glass with a concave cup about 5 cm (2 in) in diameter. There, the surface tension holds it in place until the drinker has a chance to taste it. The glass also has a </a:t>
            </a:r>
            <a:r>
              <a:rPr lang="en-US" sz="3400" dirty="0" smtClean="0">
                <a:solidFill>
                  <a:srgbClr val="FF0000"/>
                </a:solidFill>
              </a:rPr>
              <a:t>point</a:t>
            </a:r>
            <a:r>
              <a:rPr lang="en-US" sz="3400" dirty="0" smtClean="0">
                <a:solidFill>
                  <a:srgbClr val="00B050"/>
                </a:solidFill>
              </a:rPr>
              <a:t>ed(SUFIXO)</a:t>
            </a:r>
            <a:r>
              <a:rPr lang="en-US" sz="3400" dirty="0" smtClean="0"/>
              <a:t> </a:t>
            </a:r>
            <a:r>
              <a:rPr lang="en-US" sz="3400" dirty="0"/>
              <a:t>stem rather than a base because there's no way to put it down.</a:t>
            </a:r>
          </a:p>
          <a:p>
            <a:pPr marL="0" indent="0">
              <a:buNone/>
            </a:pPr>
            <a:r>
              <a:rPr lang="en-US" dirty="0">
                <a:hlinkClick r:id="rId2"/>
              </a:rPr>
              <a:t/>
            </a:r>
            <a:br>
              <a:rPr lang="en-US" dirty="0">
                <a:hlinkClick r:id="rId2"/>
              </a:rPr>
            </a:br>
            <a:r>
              <a:rPr lang="en-US" dirty="0">
                <a:hlinkClick r:id="rId2"/>
              </a:rPr>
              <a:t/>
            </a:r>
            <a:br>
              <a:rPr lang="en-US" dirty="0">
                <a:hlinkClick r:id="rId2"/>
              </a:rPr>
            </a:br>
            <a:r>
              <a:rPr lang="en-US" dirty="0"/>
              <a:t/>
            </a:r>
            <a:br>
              <a:rPr lang="en-US" dirty="0"/>
            </a:br>
            <a:r>
              <a:rPr lang="en-US" b="0" i="0" dirty="0" smtClean="0">
                <a:solidFill>
                  <a:srgbClr val="333333"/>
                </a:solidFill>
                <a:effectLst/>
                <a:latin typeface="PublicoText"/>
              </a:rPr>
              <a:t/>
            </a:r>
            <a:br>
              <a:rPr lang="en-US" b="0" i="0" dirty="0" smtClean="0">
                <a:solidFill>
                  <a:srgbClr val="333333"/>
                </a:solidFill>
                <a:effectLst/>
                <a:latin typeface="PublicoText"/>
              </a:rPr>
            </a:br>
            <a:endParaRPr lang="pt-BR" dirty="0"/>
          </a:p>
        </p:txBody>
      </p:sp>
    </p:spTree>
    <p:extLst>
      <p:ext uri="{BB962C8B-B14F-4D97-AF65-F5344CB8AC3E}">
        <p14:creationId xmlns:p14="http://schemas.microsoft.com/office/powerpoint/2010/main" val="18883046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74767"/>
            <a:ext cx="10515600" cy="404949"/>
          </a:xfrm>
        </p:spPr>
        <p:txBody>
          <a:bodyPr>
            <a:normAutofit fontScale="90000"/>
          </a:bodyPr>
          <a:lstStyle/>
          <a:p>
            <a:endParaRPr lang="pt-BR" dirty="0"/>
          </a:p>
        </p:txBody>
      </p:sp>
      <p:sp>
        <p:nvSpPr>
          <p:cNvPr id="3" name="Espaço Reservado para Conteúdo 2"/>
          <p:cNvSpPr>
            <a:spLocks noGrp="1"/>
          </p:cNvSpPr>
          <p:nvPr>
            <p:ph idx="1"/>
          </p:nvPr>
        </p:nvSpPr>
        <p:spPr>
          <a:xfrm>
            <a:off x="838200" y="940525"/>
            <a:ext cx="10515600" cy="6505303"/>
          </a:xfrm>
        </p:spPr>
        <p:txBody>
          <a:bodyPr>
            <a:normAutofit fontScale="92500" lnSpcReduction="20000"/>
          </a:bodyPr>
          <a:lstStyle/>
          <a:p>
            <a:pPr marL="0" indent="0" algn="just">
              <a:buNone/>
            </a:pPr>
            <a:r>
              <a:rPr lang="en-US" sz="3000" dirty="0" smtClean="0"/>
              <a:t>   According </a:t>
            </a:r>
            <a:r>
              <a:rPr lang="en-US" sz="3000" dirty="0"/>
              <a:t>to Mumm's Cellar Master Didier </a:t>
            </a:r>
            <a:r>
              <a:rPr lang="en-US" sz="3000" dirty="0" err="1"/>
              <a:t>Mariotti</a:t>
            </a:r>
            <a:r>
              <a:rPr lang="en-US" sz="3000" dirty="0"/>
              <a:t>, drinking champagne in space is more than a stunt, it provides a new sensation quite unlike drinking it on Earth, resulting in an explosion of ripe and juicy fruit aromas.</a:t>
            </a:r>
          </a:p>
          <a:p>
            <a:pPr marL="0" indent="0" algn="just">
              <a:buNone/>
            </a:pPr>
            <a:r>
              <a:rPr lang="en-US" sz="3000" dirty="0" smtClean="0"/>
              <a:t>  "</a:t>
            </a:r>
            <a:r>
              <a:rPr lang="en-US" sz="3000" dirty="0"/>
              <a:t>It's a very surprising feeling," says </a:t>
            </a:r>
            <a:r>
              <a:rPr lang="en-US" sz="3000" dirty="0" err="1"/>
              <a:t>Mariotti</a:t>
            </a:r>
            <a:r>
              <a:rPr lang="en-US" sz="3000" dirty="0"/>
              <a:t>. "Because of zero gravity, the liquid instantly coats the entire </a:t>
            </a:r>
            <a:r>
              <a:rPr lang="en-US" sz="3000" dirty="0" smtClean="0">
                <a:solidFill>
                  <a:srgbClr val="00B050"/>
                </a:solidFill>
              </a:rPr>
              <a:t>in</a:t>
            </a:r>
            <a:r>
              <a:rPr lang="en-US" sz="3000" dirty="0" smtClean="0">
                <a:solidFill>
                  <a:srgbClr val="FF0000"/>
                </a:solidFill>
              </a:rPr>
              <a:t>side(PREFIXO)</a:t>
            </a:r>
            <a:r>
              <a:rPr lang="en-US" sz="3000" dirty="0" smtClean="0"/>
              <a:t> </a:t>
            </a:r>
            <a:r>
              <a:rPr lang="en-US" sz="3000" dirty="0"/>
              <a:t>of the mouth, magnifying the taste sensations. There's less fizziness and </a:t>
            </a:r>
            <a:r>
              <a:rPr lang="en-US" sz="3000" dirty="0" smtClean="0"/>
              <a:t>more </a:t>
            </a:r>
            <a:r>
              <a:rPr lang="en-US" sz="3000" dirty="0" smtClean="0">
                <a:solidFill>
                  <a:srgbClr val="FF0000"/>
                </a:solidFill>
              </a:rPr>
              <a:t>round</a:t>
            </a:r>
            <a:r>
              <a:rPr lang="en-US" sz="3000" dirty="0" smtClean="0">
                <a:solidFill>
                  <a:srgbClr val="00B050"/>
                </a:solidFill>
              </a:rPr>
              <a:t>ness(SUFIXO)</a:t>
            </a:r>
            <a:r>
              <a:rPr lang="en-US" sz="3000" dirty="0" smtClean="0"/>
              <a:t> and </a:t>
            </a:r>
            <a:r>
              <a:rPr lang="en-US" sz="3000" dirty="0"/>
              <a:t>generosity, enabling the wine to express itself fully."</a:t>
            </a:r>
          </a:p>
          <a:p>
            <a:pPr marL="0" indent="0" algn="just">
              <a:buNone/>
            </a:pPr>
            <a:r>
              <a:rPr lang="en-US" sz="3000" dirty="0" smtClean="0"/>
              <a:t>  Though </a:t>
            </a:r>
            <a:r>
              <a:rPr lang="en-US" sz="3000" dirty="0"/>
              <a:t>Mumm says that it is in talks about including Grand Cordon Stellar on future space missions or at orbiting hotels, it's also using it as a way of taking wine tasting out of dusty cellars and into the Space Age. The company is organizing zero-gravity parabolic flights on special aircraft run by </a:t>
            </a:r>
            <a:r>
              <a:rPr lang="en-US" sz="3000" dirty="0" err="1"/>
              <a:t>Novespace</a:t>
            </a:r>
            <a:r>
              <a:rPr lang="en-US" sz="3000" dirty="0"/>
              <a:t>, where customers can taste the champagne under </a:t>
            </a:r>
            <a:r>
              <a:rPr lang="en-US" sz="3000" dirty="0" smtClean="0">
                <a:solidFill>
                  <a:srgbClr val="FF0000"/>
                </a:solidFill>
              </a:rPr>
              <a:t>weight</a:t>
            </a:r>
            <a:r>
              <a:rPr lang="en-US" sz="3000" dirty="0" smtClean="0">
                <a:solidFill>
                  <a:srgbClr val="00B050"/>
                </a:solidFill>
              </a:rPr>
              <a:t>less(SUFIXO)</a:t>
            </a:r>
            <a:r>
              <a:rPr lang="en-US" sz="3000" dirty="0" smtClean="0"/>
              <a:t> </a:t>
            </a:r>
            <a:r>
              <a:rPr lang="en-US" sz="3000" dirty="0"/>
              <a:t>conditions. In addition, it is soliciting proposals for new innovation projects.</a:t>
            </a:r>
          </a:p>
          <a:p>
            <a:pPr marL="0" indent="0">
              <a:buNone/>
            </a:pPr>
            <a:r>
              <a:rPr lang="en-US" dirty="0"/>
              <a:t/>
            </a:r>
            <a:br>
              <a:rPr lang="en-US" dirty="0"/>
            </a:br>
            <a:r>
              <a:rPr lang="en-US" dirty="0"/>
              <a:t/>
            </a:r>
            <a:br>
              <a:rPr lang="en-US" dirty="0"/>
            </a:br>
            <a:r>
              <a:rPr lang="en-US" dirty="0"/>
              <a:t/>
            </a:r>
            <a:br>
              <a:rPr lang="en-US" dirty="0"/>
            </a:br>
            <a:endParaRPr lang="pt-BR" dirty="0"/>
          </a:p>
        </p:txBody>
      </p:sp>
    </p:spTree>
    <p:extLst>
      <p:ext uri="{BB962C8B-B14F-4D97-AF65-F5344CB8AC3E}">
        <p14:creationId xmlns:p14="http://schemas.microsoft.com/office/powerpoint/2010/main" val="3113113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a:xfrm>
            <a:off x="920261" y="2189040"/>
            <a:ext cx="10515600" cy="4351338"/>
          </a:xfrm>
        </p:spPr>
        <p:txBody>
          <a:bodyPr/>
          <a:lstStyle/>
          <a:p>
            <a:pPr marL="0" indent="0">
              <a:buNone/>
            </a:pPr>
            <a:r>
              <a:rPr lang="en-US" dirty="0"/>
              <a:t>"By rising to this new challenge, </a:t>
            </a:r>
            <a:r>
              <a:rPr lang="en-US" dirty="0" err="1"/>
              <a:t>Mumm</a:t>
            </a:r>
            <a:r>
              <a:rPr lang="en-US" dirty="0"/>
              <a:t> defies gravity and once again pushes the limits of innovation," says Louis de </a:t>
            </a:r>
            <a:r>
              <a:rPr lang="en-US" dirty="0" err="1"/>
              <a:t>Fautereau</a:t>
            </a:r>
            <a:r>
              <a:rPr lang="en-US" dirty="0"/>
              <a:t>, Global Brand Director of </a:t>
            </a:r>
            <a:r>
              <a:rPr lang="en-US" dirty="0" err="1"/>
              <a:t>Mumm</a:t>
            </a:r>
            <a:r>
              <a:rPr lang="en-US" dirty="0"/>
              <a:t>. "This revolutionary bottle illustrates the </a:t>
            </a:r>
            <a:r>
              <a:rPr lang="en-US" dirty="0" err="1"/>
              <a:t>Maison's</a:t>
            </a:r>
            <a:r>
              <a:rPr lang="en-US" dirty="0"/>
              <a:t> status as an icon of the avant-garde</a:t>
            </a:r>
            <a:r>
              <a:rPr lang="en-US" dirty="0" smtClean="0"/>
              <a:t>.“</a:t>
            </a:r>
          </a:p>
          <a:p>
            <a:pPr marL="0" indent="0">
              <a:buNone/>
            </a:pPr>
            <a:r>
              <a:rPr lang="en-US" dirty="0"/>
              <a:t>The video shows the </a:t>
            </a:r>
            <a:r>
              <a:rPr lang="en-US" dirty="0" err="1"/>
              <a:t>Mumm</a:t>
            </a:r>
            <a:r>
              <a:rPr lang="en-US" dirty="0"/>
              <a:t> Grand Cordon Stellar being tasted in zero gravity.</a:t>
            </a:r>
          </a:p>
        </p:txBody>
      </p:sp>
    </p:spTree>
    <p:extLst>
      <p:ext uri="{BB962C8B-B14F-4D97-AF65-F5344CB8AC3E}">
        <p14:creationId xmlns:p14="http://schemas.microsoft.com/office/powerpoint/2010/main" val="16408322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6858000"/>
          </a:xfrm>
          <a:solidFill>
            <a:schemeClr val="accent4">
              <a:lumMod val="20000"/>
              <a:lumOff val="80000"/>
            </a:schemeClr>
          </a:solidFill>
        </p:spPr>
        <p:txBody>
          <a:bodyPr>
            <a:noAutofit/>
          </a:bodyPr>
          <a:lstStyle/>
          <a:p>
            <a:r>
              <a:rPr lang="pt-BR" sz="2800" b="1" dirty="0" smtClean="0"/>
              <a:t>                   </a:t>
            </a:r>
            <a:br>
              <a:rPr lang="pt-BR" sz="2800" b="1" dirty="0" smtClean="0"/>
            </a:br>
            <a:r>
              <a:rPr lang="pt-BR" sz="2800" b="1" dirty="0"/>
              <a:t> </a:t>
            </a:r>
            <a:r>
              <a:rPr lang="pt-BR" sz="2800" b="1" dirty="0" smtClean="0"/>
              <a:t>                                    </a:t>
            </a:r>
            <a:r>
              <a:rPr lang="pt-BR" sz="2800" b="1" dirty="0"/>
              <a:t> </a:t>
            </a:r>
            <a:r>
              <a:rPr lang="pt-BR" sz="2800" b="1" dirty="0" smtClean="0"/>
              <a:t>             Tecnologia em Alimentos</a:t>
            </a:r>
            <a:br>
              <a:rPr lang="pt-BR" sz="2800" b="1" dirty="0" smtClean="0"/>
            </a:br>
            <a:r>
              <a:rPr lang="pt-BR" sz="2800" b="1" dirty="0"/>
              <a:t> </a:t>
            </a:r>
            <a:r>
              <a:rPr lang="pt-BR" sz="2800" b="1" dirty="0" smtClean="0"/>
              <a:t>                </a:t>
            </a:r>
            <a:br>
              <a:rPr lang="pt-BR" sz="2800" b="1" dirty="0" smtClean="0"/>
            </a:br>
            <a:r>
              <a:rPr lang="pt-BR" sz="2800" b="1" dirty="0"/>
              <a:t> </a:t>
            </a:r>
            <a:r>
              <a:rPr lang="pt-BR" sz="2800" b="1" dirty="0" smtClean="0"/>
              <a:t>                          </a:t>
            </a:r>
            <a:br>
              <a:rPr lang="pt-BR" sz="2800" b="1" dirty="0" smtClean="0"/>
            </a:br>
            <a:r>
              <a:rPr lang="pt-BR" sz="2800" b="1" dirty="0"/>
              <a:t> </a:t>
            </a:r>
            <a:r>
              <a:rPr lang="pt-BR" sz="2800" b="1" dirty="0" smtClean="0"/>
              <a:t>                                 </a:t>
            </a:r>
            <a:r>
              <a:rPr lang="pt-BR" sz="2800" b="1" dirty="0">
                <a:effectLst>
                  <a:outerShdw blurRad="38100" dist="38100" dir="2700000" algn="tl">
                    <a:srgbClr val="000000">
                      <a:alpha val="43137"/>
                    </a:srgbClr>
                  </a:outerShdw>
                </a:effectLst>
              </a:rPr>
              <a:t> </a:t>
            </a:r>
            <a:r>
              <a:rPr lang="pt-BR" sz="2800" b="1" dirty="0" smtClean="0">
                <a:effectLst>
                  <a:outerShdw blurRad="38100" dist="38100" dir="2700000" algn="tl">
                    <a:srgbClr val="000000">
                      <a:alpha val="43137"/>
                    </a:srgbClr>
                  </a:outerShdw>
                </a:effectLst>
              </a:rPr>
              <a:t>    </a:t>
            </a:r>
            <a:br>
              <a:rPr lang="pt-BR" sz="2800" b="1" dirty="0" smtClean="0">
                <a:effectLst>
                  <a:outerShdw blurRad="38100" dist="38100" dir="2700000" algn="tl">
                    <a:srgbClr val="000000">
                      <a:alpha val="43137"/>
                    </a:srgbClr>
                  </a:outerShdw>
                </a:effectLst>
              </a:rPr>
            </a:br>
            <a:r>
              <a:rPr lang="pt-BR" sz="2800" b="1" dirty="0">
                <a:effectLst>
                  <a:outerShdw blurRad="38100" dist="38100" dir="2700000" algn="tl">
                    <a:srgbClr val="000000">
                      <a:alpha val="43137"/>
                    </a:srgbClr>
                  </a:outerShdw>
                </a:effectLst>
              </a:rPr>
              <a:t> </a:t>
            </a:r>
            <a:r>
              <a:rPr lang="pt-BR" sz="2800" b="1" dirty="0" smtClean="0">
                <a:effectLst>
                  <a:outerShdw blurRad="38100" dist="38100" dir="2700000" algn="tl">
                    <a:srgbClr val="000000">
                      <a:alpha val="43137"/>
                    </a:srgbClr>
                  </a:outerShdw>
                </a:effectLst>
              </a:rPr>
              <a:t>                                                                                                                                                     </a:t>
            </a:r>
            <a:br>
              <a:rPr lang="pt-BR" sz="2800" b="1" dirty="0" smtClean="0">
                <a:effectLst>
                  <a:outerShdw blurRad="38100" dist="38100" dir="2700000" algn="tl">
                    <a:srgbClr val="000000">
                      <a:alpha val="43137"/>
                    </a:srgbClr>
                  </a:outerShdw>
                </a:effectLst>
              </a:rPr>
            </a:br>
            <a:r>
              <a:rPr lang="pt-BR" sz="2800" b="1" dirty="0">
                <a:effectLst>
                  <a:outerShdw blurRad="38100" dist="38100" dir="2700000" algn="tl">
                    <a:srgbClr val="000000">
                      <a:alpha val="43137"/>
                    </a:srgbClr>
                  </a:outerShdw>
                </a:effectLst>
              </a:rPr>
              <a:t/>
            </a:r>
            <a:br>
              <a:rPr lang="pt-BR" sz="2800" b="1" dirty="0">
                <a:effectLst>
                  <a:outerShdw blurRad="38100" dist="38100" dir="2700000" algn="tl">
                    <a:srgbClr val="000000">
                      <a:alpha val="43137"/>
                    </a:srgbClr>
                  </a:outerShdw>
                </a:effectLst>
              </a:rPr>
            </a:br>
            <a:r>
              <a:rPr lang="pt-BR" sz="2800" b="1" dirty="0" smtClean="0">
                <a:effectLst>
                  <a:outerShdw blurRad="38100" dist="38100" dir="2700000" algn="tl">
                    <a:srgbClr val="000000">
                      <a:alpha val="43137"/>
                    </a:srgbClr>
                  </a:outerShdw>
                </a:effectLst>
              </a:rPr>
              <a:t>                                         </a:t>
            </a:r>
            <a:r>
              <a:rPr lang="en-US" sz="2800" b="1" u="sng" dirty="0" err="1" smtClean="0">
                <a:effectLst>
                  <a:outerShdw blurRad="38100" dist="38100" dir="2700000" algn="tl">
                    <a:srgbClr val="000000">
                      <a:alpha val="43137"/>
                    </a:srgbClr>
                  </a:outerShdw>
                </a:effectLst>
              </a:rPr>
              <a:t>Formação</a:t>
            </a:r>
            <a:r>
              <a:rPr lang="en-US" sz="2800" b="1" u="sng" dirty="0" smtClean="0">
                <a:effectLst>
                  <a:outerShdw blurRad="38100" dist="38100" dir="2700000" algn="tl">
                    <a:srgbClr val="000000">
                      <a:alpha val="43137"/>
                    </a:srgbClr>
                  </a:outerShdw>
                </a:effectLst>
              </a:rPr>
              <a:t> de </a:t>
            </a:r>
            <a:r>
              <a:rPr lang="en-US" sz="2800" b="1" u="sng" dirty="0" err="1" smtClean="0">
                <a:effectLst>
                  <a:outerShdw blurRad="38100" dist="38100" dir="2700000" algn="tl">
                    <a:srgbClr val="000000">
                      <a:alpha val="43137"/>
                    </a:srgbClr>
                  </a:outerShdw>
                </a:effectLst>
              </a:rPr>
              <a:t>palavras</a:t>
            </a:r>
            <a:r>
              <a:rPr lang="en-US" sz="2800" b="1" u="sng" dirty="0" smtClean="0">
                <a:effectLst>
                  <a:outerShdw blurRad="38100" dist="38100" dir="2700000" algn="tl">
                    <a:srgbClr val="000000">
                      <a:alpha val="43137"/>
                    </a:srgbClr>
                  </a:outerShdw>
                </a:effectLst>
              </a:rPr>
              <a:t> </a:t>
            </a:r>
            <a:r>
              <a:rPr lang="en-US" sz="2800" b="1" u="sng" dirty="0" err="1" smtClean="0">
                <a:effectLst>
                  <a:outerShdw blurRad="38100" dist="38100" dir="2700000" algn="tl">
                    <a:srgbClr val="000000">
                      <a:alpha val="43137"/>
                    </a:srgbClr>
                  </a:outerShdw>
                </a:effectLst>
              </a:rPr>
              <a:t>na</a:t>
            </a:r>
            <a:r>
              <a:rPr lang="en-US" sz="2800" b="1" u="sng" dirty="0" smtClean="0">
                <a:effectLst>
                  <a:outerShdw blurRad="38100" dist="38100" dir="2700000" algn="tl">
                    <a:srgbClr val="000000">
                      <a:alpha val="43137"/>
                    </a:srgbClr>
                  </a:outerShdw>
                </a:effectLst>
              </a:rPr>
              <a:t> </a:t>
            </a:r>
            <a:r>
              <a:rPr lang="en-US" sz="2800" b="1" u="sng" dirty="0" err="1" smtClean="0">
                <a:effectLst>
                  <a:outerShdw blurRad="38100" dist="38100" dir="2700000" algn="tl">
                    <a:srgbClr val="000000">
                      <a:alpha val="43137"/>
                    </a:srgbClr>
                  </a:outerShdw>
                </a:effectLst>
              </a:rPr>
              <a:t>língua</a:t>
            </a:r>
            <a:r>
              <a:rPr lang="en-US" sz="2800" b="1" u="sng" dirty="0" smtClean="0">
                <a:effectLst>
                  <a:outerShdw blurRad="38100" dist="38100" dir="2700000" algn="tl">
                    <a:srgbClr val="000000">
                      <a:alpha val="43137"/>
                    </a:srgbClr>
                  </a:outerShdw>
                </a:effectLst>
              </a:rPr>
              <a:t> </a:t>
            </a:r>
            <a:r>
              <a:rPr lang="en-US" sz="2800" b="1" u="sng" dirty="0" err="1" smtClean="0">
                <a:effectLst>
                  <a:outerShdw blurRad="38100" dist="38100" dir="2700000" algn="tl">
                    <a:srgbClr val="000000">
                      <a:alpha val="43137"/>
                    </a:srgbClr>
                  </a:outerShdw>
                </a:effectLst>
              </a:rPr>
              <a:t>inglesa</a:t>
            </a:r>
            <a:r>
              <a:rPr lang="en-US" sz="2800" b="1" dirty="0"/>
              <a:t/>
            </a:r>
            <a:br>
              <a:rPr lang="en-US" sz="2800" b="1" dirty="0"/>
            </a:br>
            <a:r>
              <a:rPr lang="pt-BR" sz="2800" b="1" dirty="0" smtClean="0"/>
              <a:t/>
            </a:r>
            <a:br>
              <a:rPr lang="pt-BR" sz="2800" b="1" dirty="0" smtClean="0"/>
            </a:br>
            <a:r>
              <a:rPr lang="pt-BR" sz="2800" b="1" dirty="0" smtClean="0"/>
              <a:t/>
            </a:r>
            <a:br>
              <a:rPr lang="pt-BR" sz="2800" b="1" dirty="0" smtClean="0"/>
            </a:br>
            <a:r>
              <a:rPr lang="pt-BR" sz="2400" u="sng" dirty="0" smtClean="0">
                <a:latin typeface="Arial" pitchFamily="34" charset="0"/>
                <a:cs typeface="Arial" pitchFamily="34" charset="0"/>
              </a:rPr>
              <a:t>Componentes</a:t>
            </a:r>
            <a:r>
              <a:rPr lang="pt-BR" sz="2400" dirty="0" smtClean="0">
                <a:latin typeface="Arial" pitchFamily="34" charset="0"/>
                <a:cs typeface="Arial" pitchFamily="34" charset="0"/>
              </a:rPr>
              <a:t>: </a:t>
            </a:r>
            <a:br>
              <a:rPr lang="pt-BR" sz="2400" dirty="0" smtClean="0">
                <a:latin typeface="Arial" pitchFamily="34" charset="0"/>
                <a:cs typeface="Arial" pitchFamily="34" charset="0"/>
              </a:rPr>
            </a:br>
            <a:r>
              <a:rPr lang="pt-BR" sz="2400" dirty="0" smtClean="0">
                <a:latin typeface="Arial" pitchFamily="34" charset="0"/>
                <a:cs typeface="Arial" pitchFamily="34" charset="0"/>
              </a:rPr>
              <a:t>Jussara Fernanda</a:t>
            </a:r>
            <a:br>
              <a:rPr lang="pt-BR" sz="2400" dirty="0" smtClean="0">
                <a:latin typeface="Arial" pitchFamily="34" charset="0"/>
                <a:cs typeface="Arial" pitchFamily="34" charset="0"/>
              </a:rPr>
            </a:br>
            <a:r>
              <a:rPr lang="pt-BR" sz="2400" dirty="0" smtClean="0">
                <a:latin typeface="Arial" pitchFamily="34" charset="0"/>
                <a:cs typeface="Arial" pitchFamily="34" charset="0"/>
              </a:rPr>
              <a:t>Maria Idália </a:t>
            </a:r>
            <a:br>
              <a:rPr lang="pt-BR" sz="2400" dirty="0" smtClean="0">
                <a:latin typeface="Arial" pitchFamily="34" charset="0"/>
                <a:cs typeface="Arial" pitchFamily="34" charset="0"/>
              </a:rPr>
            </a:br>
            <a:r>
              <a:rPr lang="pt-BR" sz="2400" dirty="0" smtClean="0">
                <a:latin typeface="Arial" pitchFamily="34" charset="0"/>
                <a:cs typeface="Arial" pitchFamily="34" charset="0"/>
              </a:rPr>
              <a:t>Severina Heloisa</a:t>
            </a:r>
            <a:br>
              <a:rPr lang="pt-BR" sz="2400" dirty="0" smtClean="0">
                <a:latin typeface="Arial" pitchFamily="34" charset="0"/>
                <a:cs typeface="Arial" pitchFamily="34" charset="0"/>
              </a:rPr>
            </a:br>
            <a:r>
              <a:rPr lang="pt-BR" sz="2400" dirty="0" err="1" smtClean="0">
                <a:latin typeface="Arial" pitchFamily="34" charset="0"/>
                <a:cs typeface="Arial" pitchFamily="34" charset="0"/>
              </a:rPr>
              <a:t>Simara</a:t>
            </a:r>
            <a:r>
              <a:rPr lang="pt-BR" sz="2400" dirty="0" smtClean="0">
                <a:latin typeface="Arial" pitchFamily="34" charset="0"/>
                <a:cs typeface="Arial" pitchFamily="34" charset="0"/>
              </a:rPr>
              <a:t> de Morais </a:t>
            </a:r>
            <a:br>
              <a:rPr lang="pt-BR" sz="2400" dirty="0" smtClean="0">
                <a:latin typeface="Arial" pitchFamily="34" charset="0"/>
                <a:cs typeface="Arial" pitchFamily="34" charset="0"/>
              </a:rPr>
            </a:br>
            <a:r>
              <a:rPr lang="pt-BR" sz="2400" dirty="0" err="1" smtClean="0">
                <a:latin typeface="Arial" pitchFamily="34" charset="0"/>
                <a:cs typeface="Arial" pitchFamily="34" charset="0"/>
              </a:rPr>
              <a:t>Vanusia</a:t>
            </a:r>
            <a:r>
              <a:rPr lang="pt-BR" sz="2400" dirty="0" smtClean="0">
                <a:latin typeface="Arial" pitchFamily="34" charset="0"/>
                <a:cs typeface="Arial" pitchFamily="34" charset="0"/>
              </a:rPr>
              <a:t> Kelly </a:t>
            </a:r>
            <a:r>
              <a:rPr lang="pt-BR" sz="2800" dirty="0" smtClean="0">
                <a:latin typeface="Arial" pitchFamily="34" charset="0"/>
                <a:cs typeface="Arial" pitchFamily="34" charset="0"/>
              </a:rPr>
              <a:t/>
            </a:r>
            <a:br>
              <a:rPr lang="pt-BR" sz="2800" dirty="0" smtClean="0">
                <a:latin typeface="Arial" pitchFamily="34" charset="0"/>
                <a:cs typeface="Arial" pitchFamily="34" charset="0"/>
              </a:rPr>
            </a:br>
            <a:r>
              <a:rPr lang="pt-BR" sz="2800" dirty="0" smtClean="0"/>
              <a:t>                                                                            </a:t>
            </a:r>
            <a:r>
              <a:rPr lang="pt-BR" sz="2800" b="1" u="sng" dirty="0" smtClean="0"/>
              <a:t>Professora</a:t>
            </a:r>
            <a:r>
              <a:rPr lang="pt-BR" sz="2800" b="1" dirty="0" smtClean="0"/>
              <a:t>: Cristiane de Brito Cruz                                                        </a:t>
            </a:r>
            <a:endParaRPr lang="pt-BR" sz="2800" b="1" dirty="0"/>
          </a:p>
        </p:txBody>
      </p:sp>
      <p:pic>
        <p:nvPicPr>
          <p:cNvPr id="4" name="Espaço Reservado para Conteúd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532" y="154746"/>
            <a:ext cx="1789612" cy="1776548"/>
          </a:xfrm>
        </p:spPr>
      </p:pic>
    </p:spTree>
    <p:extLst>
      <p:ext uri="{BB962C8B-B14F-4D97-AF65-F5344CB8AC3E}">
        <p14:creationId xmlns:p14="http://schemas.microsoft.com/office/powerpoint/2010/main" val="12389232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solidFill>
                  <a:srgbClr val="00B050"/>
                </a:solidFill>
              </a:rPr>
              <a:t>Inferência contextual  </a:t>
            </a:r>
            <a:endParaRPr lang="pt-BR" b="1" dirty="0">
              <a:solidFill>
                <a:srgbClr val="00B050"/>
              </a:solidFill>
            </a:endParaRPr>
          </a:p>
        </p:txBody>
      </p:sp>
      <p:sp>
        <p:nvSpPr>
          <p:cNvPr id="3" name="Espaço Reservado para Conteúdo 2"/>
          <p:cNvSpPr>
            <a:spLocks noGrp="1"/>
          </p:cNvSpPr>
          <p:nvPr>
            <p:ph idx="1"/>
          </p:nvPr>
        </p:nvSpPr>
        <p:spPr>
          <a:xfrm>
            <a:off x="803031" y="1532548"/>
            <a:ext cx="10515600" cy="4351338"/>
          </a:xfrm>
        </p:spPr>
        <p:txBody>
          <a:bodyPr>
            <a:normAutofit fontScale="92500" lnSpcReduction="10000"/>
          </a:bodyPr>
          <a:lstStyle/>
          <a:p>
            <a:pPr lvl="0"/>
            <a:r>
              <a:rPr lang="pt-BR" dirty="0">
                <a:solidFill>
                  <a:prstClr val="black"/>
                </a:solidFill>
              </a:rPr>
              <a:t>Raciocínio concluído ou desenvolvido a partir de indícios: a dedução é um tipo de inferência.</a:t>
            </a:r>
          </a:p>
          <a:p>
            <a:pPr lvl="0"/>
            <a:r>
              <a:rPr lang="pt-BR" dirty="0">
                <a:solidFill>
                  <a:prstClr val="black"/>
                </a:solidFill>
              </a:rPr>
              <a:t>É o processo de adivinhar o contexto em que a palavra está inserida</a:t>
            </a:r>
          </a:p>
          <a:p>
            <a:pPr lvl="0"/>
            <a:r>
              <a:rPr lang="pt-BR" dirty="0">
                <a:solidFill>
                  <a:prstClr val="black"/>
                </a:solidFill>
              </a:rPr>
              <a:t>É pressupor o significado de um vocábulo desconhecido através do contexto.</a:t>
            </a:r>
          </a:p>
          <a:p>
            <a:pPr marL="0" lvl="0" indent="0">
              <a:buNone/>
            </a:pPr>
            <a:r>
              <a:rPr lang="pt-BR" dirty="0">
                <a:solidFill>
                  <a:prstClr val="black"/>
                </a:solidFill>
              </a:rPr>
              <a:t>Exemplo: </a:t>
            </a:r>
          </a:p>
          <a:p>
            <a:pPr>
              <a:buFont typeface="Wingdings" pitchFamily="2" charset="2"/>
              <a:buChar char="Ø"/>
            </a:pPr>
            <a:r>
              <a:rPr lang="en-US" sz="2600" dirty="0">
                <a:solidFill>
                  <a:prstClr val="black"/>
                </a:solidFill>
              </a:rPr>
              <a:t> </a:t>
            </a:r>
            <a:r>
              <a:rPr lang="en-US" sz="2600" dirty="0" err="1">
                <a:solidFill>
                  <a:prstClr val="black"/>
                </a:solidFill>
              </a:rPr>
              <a:t>Mumm</a:t>
            </a:r>
            <a:r>
              <a:rPr lang="en-US" sz="2600" dirty="0">
                <a:solidFill>
                  <a:prstClr val="black"/>
                </a:solidFill>
              </a:rPr>
              <a:t> is keeping mum about the details, but the Grand Cordon </a:t>
            </a:r>
            <a:r>
              <a:rPr lang="en-US" sz="2600" dirty="0" err="1">
                <a:solidFill>
                  <a:prstClr val="black"/>
                </a:solidFill>
              </a:rPr>
              <a:t>Stellar's</a:t>
            </a:r>
            <a:r>
              <a:rPr lang="en-US" sz="2600" dirty="0">
                <a:solidFill>
                  <a:prstClr val="black"/>
                </a:solidFill>
              </a:rPr>
              <a:t> secret is in its high tech </a:t>
            </a:r>
            <a:r>
              <a:rPr lang="en-US" sz="2600" dirty="0">
                <a:solidFill>
                  <a:srgbClr val="FF0000"/>
                </a:solidFill>
              </a:rPr>
              <a:t>bottle</a:t>
            </a:r>
            <a:r>
              <a:rPr lang="en-US" sz="2600" dirty="0">
                <a:solidFill>
                  <a:prstClr val="black"/>
                </a:solidFill>
              </a:rPr>
              <a:t>. It may look like an ordinary champagne bottle with a metal ring stuck on the neck, but inside there's a mechanism that uses the carbon dioxide that makes the champagne fizz to force the wine out of the bottle. This doesn't come out as a stream of liquid, but as a kind of </a:t>
            </a:r>
            <a:r>
              <a:rPr lang="en-US" sz="2600" dirty="0">
                <a:solidFill>
                  <a:srgbClr val="0070C0"/>
                </a:solidFill>
              </a:rPr>
              <a:t>foam</a:t>
            </a:r>
            <a:r>
              <a:rPr lang="en-US" sz="2600" dirty="0">
                <a:solidFill>
                  <a:prstClr val="black"/>
                </a:solidFill>
              </a:rPr>
              <a:t>.</a:t>
            </a:r>
            <a:endParaRPr lang="pt-BR" dirty="0"/>
          </a:p>
        </p:txBody>
      </p:sp>
    </p:spTree>
    <p:extLst>
      <p:ext uri="{BB962C8B-B14F-4D97-AF65-F5344CB8AC3E}">
        <p14:creationId xmlns:p14="http://schemas.microsoft.com/office/powerpoint/2010/main" val="29717052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idx="4294967295"/>
          </p:nvPr>
        </p:nvSpPr>
        <p:spPr>
          <a:xfrm>
            <a:off x="644769" y="266579"/>
            <a:ext cx="9144000" cy="2387600"/>
          </a:xfrm>
        </p:spPr>
        <p:txBody>
          <a:bodyPr/>
          <a:lstStyle/>
          <a:p>
            <a:pPr algn="just"/>
            <a:r>
              <a:rPr lang="pt-BR" sz="3000" b="1" dirty="0">
                <a:solidFill>
                  <a:srgbClr val="00B050"/>
                </a:solidFill>
                <a:latin typeface="Trebuchet MS"/>
              </a:rPr>
              <a:t>QUAL É O SIGNIFICADO CORRETO DAS PALAVRAS EM DESTAQUE?</a:t>
            </a:r>
            <a:endParaRPr lang="pt-BR" dirty="0">
              <a:solidFill>
                <a:srgbClr val="00B050"/>
              </a:solidFill>
            </a:endParaRPr>
          </a:p>
        </p:txBody>
      </p:sp>
      <p:sp>
        <p:nvSpPr>
          <p:cNvPr id="3" name="Espaço Reservado para Conteúdo 2"/>
          <p:cNvSpPr>
            <a:spLocks noGrp="1"/>
          </p:cNvSpPr>
          <p:nvPr>
            <p:ph type="subTitle" idx="4294967295"/>
          </p:nvPr>
        </p:nvSpPr>
        <p:spPr>
          <a:xfrm>
            <a:off x="351692" y="2063261"/>
            <a:ext cx="11512062" cy="3077308"/>
          </a:xfrm>
        </p:spPr>
        <p:txBody>
          <a:bodyPr>
            <a:normAutofit fontScale="25000" lnSpcReduction="20000"/>
          </a:bodyPr>
          <a:lstStyle/>
          <a:p>
            <a:pPr algn="just"/>
            <a:r>
              <a:rPr lang="pt-BR" sz="9600" dirty="0" err="1"/>
              <a:t>Mumm</a:t>
            </a:r>
            <a:r>
              <a:rPr lang="pt-BR" sz="9600" dirty="0"/>
              <a:t> está se preocupando com os detalhes, mas o segredo do Grand </a:t>
            </a:r>
            <a:r>
              <a:rPr lang="pt-BR" sz="9600" dirty="0" err="1"/>
              <a:t>Cordon</a:t>
            </a:r>
            <a:r>
              <a:rPr lang="pt-BR" sz="9600" dirty="0"/>
              <a:t> </a:t>
            </a:r>
            <a:r>
              <a:rPr lang="pt-BR" sz="9600" dirty="0" err="1"/>
              <a:t>Stellar</a:t>
            </a:r>
            <a:r>
              <a:rPr lang="pt-BR" sz="9600" dirty="0"/>
              <a:t> está em sua </a:t>
            </a:r>
            <a:r>
              <a:rPr lang="pt-BR" sz="9600" dirty="0" smtClean="0">
                <a:solidFill>
                  <a:srgbClr val="FF0000"/>
                </a:solidFill>
              </a:rPr>
              <a:t>_______</a:t>
            </a:r>
            <a:r>
              <a:rPr lang="pt-BR" sz="9600" dirty="0" smtClean="0"/>
              <a:t>de </a:t>
            </a:r>
            <a:r>
              <a:rPr lang="pt-BR" sz="9600" dirty="0"/>
              <a:t>alta tecnologia. Pode parecer uma </a:t>
            </a:r>
            <a:r>
              <a:rPr lang="pt-BR" sz="9600" dirty="0" smtClean="0">
                <a:solidFill>
                  <a:srgbClr val="FF0000"/>
                </a:solidFill>
              </a:rPr>
              <a:t>________</a:t>
            </a:r>
            <a:r>
              <a:rPr lang="pt-BR" sz="9600" dirty="0" smtClean="0"/>
              <a:t>de </a:t>
            </a:r>
            <a:r>
              <a:rPr lang="pt-BR" sz="9600" dirty="0"/>
              <a:t>champanhe comum com um anel de metal grudado no pescoço, mas por dentro há um mecanismo que usa o dióxido de carbono que faz o </a:t>
            </a:r>
            <a:r>
              <a:rPr lang="pt-BR" sz="9600" dirty="0" err="1" smtClean="0"/>
              <a:t>champagne</a:t>
            </a:r>
            <a:r>
              <a:rPr lang="pt-BR" sz="9600" dirty="0" smtClean="0"/>
              <a:t> </a:t>
            </a:r>
            <a:r>
              <a:rPr lang="pt-BR" sz="9600" dirty="0"/>
              <a:t>espirrar para forçar o vinho a sair da garrafa. Isso não sai como uma corrente de líquido, mas como uma espécie </a:t>
            </a:r>
            <a:r>
              <a:rPr lang="pt-BR" sz="9600" dirty="0" smtClean="0"/>
              <a:t>de </a:t>
            </a:r>
            <a:r>
              <a:rPr lang="pt-BR" sz="9600" dirty="0" smtClean="0">
                <a:solidFill>
                  <a:srgbClr val="0070C0"/>
                </a:solidFill>
              </a:rPr>
              <a:t>__________</a:t>
            </a:r>
            <a:r>
              <a:rPr lang="pt-BR" sz="9600" dirty="0" smtClean="0"/>
              <a:t>.</a:t>
            </a:r>
          </a:p>
          <a:p>
            <a:pPr marL="0" indent="0">
              <a:buNone/>
            </a:pPr>
            <a:r>
              <a:rPr lang="pt-BR" sz="8600" dirty="0" smtClean="0"/>
              <a:t>Resposta correta: </a:t>
            </a:r>
          </a:p>
          <a:p>
            <a:pPr marL="514350" indent="-514350">
              <a:buAutoNum type="alphaUcParenR"/>
            </a:pPr>
            <a:r>
              <a:rPr lang="pt-BR" sz="8600" dirty="0" smtClean="0">
                <a:solidFill>
                  <a:srgbClr val="FF0000"/>
                </a:solidFill>
              </a:rPr>
              <a:t>BOLSA                                                          </a:t>
            </a:r>
            <a:r>
              <a:rPr lang="pt-BR" sz="8600" dirty="0" smtClean="0">
                <a:solidFill>
                  <a:srgbClr val="0070C0"/>
                </a:solidFill>
              </a:rPr>
              <a:t>A) ÁGUA</a:t>
            </a:r>
            <a:endParaRPr lang="pt-BR" sz="8600" dirty="0" smtClean="0">
              <a:solidFill>
                <a:srgbClr val="FF0000"/>
              </a:solidFill>
            </a:endParaRPr>
          </a:p>
          <a:p>
            <a:pPr marL="514350" indent="-514350">
              <a:buAutoNum type="alphaUcParenR"/>
            </a:pPr>
            <a:r>
              <a:rPr lang="pt-BR" sz="8600" dirty="0" smtClean="0">
                <a:solidFill>
                  <a:srgbClr val="FF0000"/>
                </a:solidFill>
              </a:rPr>
              <a:t>GRAVIDADE                                                 </a:t>
            </a:r>
            <a:r>
              <a:rPr lang="pt-BR" sz="8600" dirty="0" smtClean="0">
                <a:solidFill>
                  <a:srgbClr val="0070C0"/>
                </a:solidFill>
              </a:rPr>
              <a:t>B) VINHO</a:t>
            </a:r>
            <a:endParaRPr lang="pt-BR" sz="8600" dirty="0" smtClean="0">
              <a:solidFill>
                <a:srgbClr val="FF0000"/>
              </a:solidFill>
            </a:endParaRPr>
          </a:p>
          <a:p>
            <a:pPr marL="514350" indent="-514350">
              <a:buAutoNum type="alphaUcParenR"/>
            </a:pPr>
            <a:r>
              <a:rPr lang="pt-BR" sz="8600" dirty="0" smtClean="0">
                <a:solidFill>
                  <a:srgbClr val="FF0000"/>
                </a:solidFill>
              </a:rPr>
              <a:t>GARRAFA                                                     </a:t>
            </a:r>
            <a:r>
              <a:rPr lang="pt-BR" sz="8600" dirty="0" smtClean="0">
                <a:solidFill>
                  <a:srgbClr val="0070C0"/>
                </a:solidFill>
              </a:rPr>
              <a:t>C) AR</a:t>
            </a:r>
            <a:endParaRPr lang="pt-BR" sz="8600" dirty="0" smtClean="0">
              <a:solidFill>
                <a:srgbClr val="FF0000"/>
              </a:solidFill>
            </a:endParaRPr>
          </a:p>
          <a:p>
            <a:pPr marL="514350" indent="-514350">
              <a:buAutoNum type="alphaUcParenR"/>
            </a:pPr>
            <a:r>
              <a:rPr lang="pt-BR" sz="8600" dirty="0" smtClean="0">
                <a:solidFill>
                  <a:srgbClr val="FF0000"/>
                </a:solidFill>
              </a:rPr>
              <a:t>TECNOLOGIA                                               </a:t>
            </a:r>
            <a:r>
              <a:rPr lang="pt-BR" sz="8600" dirty="0" smtClean="0">
                <a:solidFill>
                  <a:srgbClr val="0070C0"/>
                </a:solidFill>
              </a:rPr>
              <a:t>D) ESPUMA</a:t>
            </a:r>
            <a:endParaRPr lang="pt-BR" sz="8600" dirty="0" smtClean="0">
              <a:solidFill>
                <a:srgbClr val="FF0000"/>
              </a:solidFill>
            </a:endParaRPr>
          </a:p>
          <a:p>
            <a:pPr marL="0" indent="0">
              <a:buNone/>
            </a:pPr>
            <a:endParaRPr lang="pt-BR" dirty="0" smtClean="0">
              <a:solidFill>
                <a:srgbClr val="FF0000"/>
              </a:solidFill>
            </a:endParaRPr>
          </a:p>
          <a:p>
            <a:pPr marL="514350" indent="-514350">
              <a:buAutoNum type="alphaUcParenR"/>
            </a:pPr>
            <a:endParaRPr lang="pt-BR" dirty="0" smtClean="0">
              <a:solidFill>
                <a:srgbClr val="FF0000"/>
              </a:solidFill>
            </a:endParaRPr>
          </a:p>
          <a:p>
            <a:pPr marL="514350" indent="-514350">
              <a:buAutoNum type="alphaUcParenR"/>
            </a:pPr>
            <a:endParaRPr lang="pt-BR" dirty="0">
              <a:solidFill>
                <a:srgbClr val="FF0000"/>
              </a:solidFill>
            </a:endParaRPr>
          </a:p>
        </p:txBody>
      </p:sp>
    </p:spTree>
    <p:extLst>
      <p:ext uri="{BB962C8B-B14F-4D97-AF65-F5344CB8AC3E}">
        <p14:creationId xmlns:p14="http://schemas.microsoft.com/office/powerpoint/2010/main" val="4207871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b="1" dirty="0" smtClean="0">
                <a:solidFill>
                  <a:srgbClr val="00B050"/>
                </a:solidFill>
              </a:rPr>
              <a:t>Palavras-Chave</a:t>
            </a:r>
            <a:endParaRPr lang="pt-BR" b="1" dirty="0">
              <a:solidFill>
                <a:srgbClr val="00B050"/>
              </a:solidFill>
            </a:endParaRPr>
          </a:p>
        </p:txBody>
      </p:sp>
      <p:sp>
        <p:nvSpPr>
          <p:cNvPr id="5" name="Espaço Reservado para Conteúdo 4"/>
          <p:cNvSpPr>
            <a:spLocks noGrp="1"/>
          </p:cNvSpPr>
          <p:nvPr>
            <p:ph idx="1"/>
          </p:nvPr>
        </p:nvSpPr>
        <p:spPr/>
        <p:txBody>
          <a:bodyPr/>
          <a:lstStyle/>
          <a:p>
            <a:r>
              <a:rPr lang="pt-BR" dirty="0"/>
              <a:t>Palavras-chave são termos compostos por uma ou mais palavras que resumem do que se trata um artigo ou </a:t>
            </a:r>
            <a:r>
              <a:rPr lang="pt-BR" dirty="0" smtClean="0"/>
              <a:t>conteúdo. </a:t>
            </a:r>
          </a:p>
          <a:p>
            <a:r>
              <a:rPr lang="en-US" dirty="0">
                <a:latin typeface="Arial" pitchFamily="34" charset="0"/>
                <a:cs typeface="Arial" pitchFamily="34" charset="0"/>
              </a:rPr>
              <a:t>One </a:t>
            </a:r>
            <a:r>
              <a:rPr lang="en-US" dirty="0">
                <a:solidFill>
                  <a:srgbClr val="FF0000"/>
                </a:solidFill>
                <a:latin typeface="Arial" pitchFamily="34" charset="0"/>
                <a:cs typeface="Arial" pitchFamily="34" charset="0"/>
              </a:rPr>
              <a:t>problem</a:t>
            </a:r>
            <a:r>
              <a:rPr lang="en-US" dirty="0">
                <a:latin typeface="Arial" pitchFamily="34" charset="0"/>
                <a:cs typeface="Arial" pitchFamily="34" charset="0"/>
              </a:rPr>
              <a:t> with spaceflight is that when </a:t>
            </a:r>
            <a:r>
              <a:rPr lang="en-US" dirty="0">
                <a:solidFill>
                  <a:srgbClr val="FF0000"/>
                </a:solidFill>
                <a:latin typeface="Arial" pitchFamily="34" charset="0"/>
                <a:cs typeface="Arial" pitchFamily="34" charset="0"/>
              </a:rPr>
              <a:t>astronauts</a:t>
            </a:r>
            <a:r>
              <a:rPr lang="en-US" dirty="0">
                <a:latin typeface="Arial" pitchFamily="34" charset="0"/>
                <a:cs typeface="Arial" pitchFamily="34" charset="0"/>
              </a:rPr>
              <a:t> do something incredible </a:t>
            </a:r>
            <a:r>
              <a:rPr lang="en-US" dirty="0">
                <a:solidFill>
                  <a:srgbClr val="FF0000"/>
                </a:solidFill>
                <a:latin typeface="Arial" pitchFamily="34" charset="0"/>
                <a:cs typeface="Arial" pitchFamily="34" charset="0"/>
              </a:rPr>
              <a:t>like walk on the Moon</a:t>
            </a:r>
            <a:r>
              <a:rPr lang="en-US" dirty="0">
                <a:latin typeface="Arial" pitchFamily="34" charset="0"/>
                <a:cs typeface="Arial" pitchFamily="34" charset="0"/>
              </a:rPr>
              <a:t>, all they have to toast their achievement with is warmish powdered </a:t>
            </a:r>
            <a:r>
              <a:rPr lang="en-US" dirty="0">
                <a:solidFill>
                  <a:srgbClr val="FF0000"/>
                </a:solidFill>
                <a:latin typeface="Arial" pitchFamily="34" charset="0"/>
                <a:cs typeface="Arial" pitchFamily="34" charset="0"/>
              </a:rPr>
              <a:t>orange</a:t>
            </a:r>
            <a:r>
              <a:rPr lang="en-US" dirty="0">
                <a:latin typeface="Arial" pitchFamily="34" charset="0"/>
                <a:cs typeface="Arial" pitchFamily="34" charset="0"/>
              </a:rPr>
              <a:t> juice sucked out of a plastic bag.</a:t>
            </a:r>
            <a:endParaRPr lang="pt-BR" dirty="0" smtClean="0"/>
          </a:p>
          <a:p>
            <a:r>
              <a:rPr lang="pt-BR" dirty="0" smtClean="0"/>
              <a:t>Um </a:t>
            </a:r>
            <a:r>
              <a:rPr lang="pt-BR" dirty="0">
                <a:solidFill>
                  <a:srgbClr val="00B050"/>
                </a:solidFill>
              </a:rPr>
              <a:t>problema</a:t>
            </a:r>
            <a:r>
              <a:rPr lang="pt-BR" dirty="0"/>
              <a:t> com voos espaciais é que quando os </a:t>
            </a:r>
            <a:r>
              <a:rPr lang="pt-BR" dirty="0">
                <a:solidFill>
                  <a:srgbClr val="00B050"/>
                </a:solidFill>
              </a:rPr>
              <a:t>astronautas</a:t>
            </a:r>
            <a:r>
              <a:rPr lang="pt-BR" dirty="0"/>
              <a:t> fazem algo incrível </a:t>
            </a:r>
            <a:r>
              <a:rPr lang="pt-BR" dirty="0">
                <a:solidFill>
                  <a:srgbClr val="00B050"/>
                </a:solidFill>
              </a:rPr>
              <a:t>como caminhar na Lua</a:t>
            </a:r>
            <a:r>
              <a:rPr lang="pt-BR" dirty="0"/>
              <a:t>, tudo o que precisam para brindar é o sumo de </a:t>
            </a:r>
            <a:r>
              <a:rPr lang="pt-BR" dirty="0">
                <a:solidFill>
                  <a:srgbClr val="00B050"/>
                </a:solidFill>
              </a:rPr>
              <a:t>laranja</a:t>
            </a:r>
            <a:r>
              <a:rPr lang="pt-BR" dirty="0"/>
              <a:t> em pó quente sugado de um saco </a:t>
            </a:r>
            <a:r>
              <a:rPr lang="pt-BR" dirty="0" smtClean="0"/>
              <a:t>plástico.</a:t>
            </a:r>
            <a:endParaRPr lang="pt-BR" dirty="0"/>
          </a:p>
        </p:txBody>
      </p:sp>
    </p:spTree>
    <p:extLst>
      <p:ext uri="{BB962C8B-B14F-4D97-AF65-F5344CB8AC3E}">
        <p14:creationId xmlns:p14="http://schemas.microsoft.com/office/powerpoint/2010/main" val="1874205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solidFill>
                  <a:srgbClr val="00B050"/>
                </a:solidFill>
              </a:rPr>
              <a:t>Referentes textuais</a:t>
            </a:r>
            <a:endParaRPr lang="pt-BR" b="1" dirty="0">
              <a:solidFill>
                <a:srgbClr val="00B050"/>
              </a:solidFill>
            </a:endParaRPr>
          </a:p>
        </p:txBody>
      </p:sp>
      <p:sp>
        <p:nvSpPr>
          <p:cNvPr id="3" name="Espaço Reservado para Conteúdo 2"/>
          <p:cNvSpPr>
            <a:spLocks noGrp="1"/>
          </p:cNvSpPr>
          <p:nvPr>
            <p:ph idx="1"/>
          </p:nvPr>
        </p:nvSpPr>
        <p:spPr/>
        <p:txBody>
          <a:bodyPr>
            <a:normAutofit fontScale="92500" lnSpcReduction="10000"/>
          </a:bodyPr>
          <a:lstStyle/>
          <a:p>
            <a:pPr algn="just"/>
            <a:r>
              <a:rPr lang="pt-BR" dirty="0"/>
              <a:t>Os referentes textuais são os mecanismos linguísticos que estabelecem a conectividade e a retomada de ideias, garantindo a coesão textual. Podemos definir coesão como a ligação de natureza gramatical ou lexical entre os elementos de uma frase ou texto. </a:t>
            </a:r>
          </a:p>
          <a:p>
            <a:r>
              <a:rPr lang="pt-BR" dirty="0"/>
              <a:t>Exemplos: </a:t>
            </a:r>
          </a:p>
          <a:p>
            <a:r>
              <a:rPr lang="pt-BR" dirty="0"/>
              <a:t>- </a:t>
            </a:r>
            <a:r>
              <a:rPr lang="pt-BR" dirty="0" err="1"/>
              <a:t>It´s</a:t>
            </a:r>
            <a:r>
              <a:rPr lang="pt-BR" dirty="0"/>
              <a:t> a </a:t>
            </a:r>
            <a:r>
              <a:rPr lang="pt-BR" dirty="0" err="1"/>
              <a:t>very</a:t>
            </a:r>
            <a:r>
              <a:rPr lang="pt-BR" dirty="0"/>
              <a:t> </a:t>
            </a:r>
            <a:r>
              <a:rPr lang="pt-BR" dirty="0" err="1"/>
              <a:t>surprising</a:t>
            </a:r>
            <a:r>
              <a:rPr lang="pt-BR" dirty="0"/>
              <a:t> feeling. </a:t>
            </a:r>
            <a:r>
              <a:rPr lang="pt-BR" dirty="0" err="1"/>
              <a:t>Says</a:t>
            </a:r>
            <a:r>
              <a:rPr lang="pt-BR" dirty="0"/>
              <a:t> </a:t>
            </a:r>
            <a:r>
              <a:rPr lang="pt-BR" dirty="0" err="1"/>
              <a:t>Mariotti</a:t>
            </a:r>
            <a:endParaRPr lang="pt-BR" dirty="0"/>
          </a:p>
          <a:p>
            <a:r>
              <a:rPr lang="pt-BR" dirty="0"/>
              <a:t>             (Faz referência ao mestre da adega) </a:t>
            </a:r>
          </a:p>
          <a:p>
            <a:r>
              <a:rPr lang="pt-BR" dirty="0"/>
              <a:t>- </a:t>
            </a:r>
            <a:r>
              <a:rPr lang="pt-BR" dirty="0" err="1"/>
              <a:t>Though</a:t>
            </a:r>
            <a:r>
              <a:rPr lang="pt-BR" dirty="0"/>
              <a:t> </a:t>
            </a:r>
            <a:r>
              <a:rPr lang="pt-BR" dirty="0" err="1"/>
              <a:t>Mumm</a:t>
            </a:r>
            <a:r>
              <a:rPr lang="pt-BR" dirty="0"/>
              <a:t> </a:t>
            </a:r>
            <a:r>
              <a:rPr lang="pt-BR" dirty="0" err="1"/>
              <a:t>says</a:t>
            </a:r>
            <a:r>
              <a:rPr lang="pt-BR" dirty="0"/>
              <a:t> </a:t>
            </a:r>
            <a:r>
              <a:rPr lang="pt-BR" dirty="0" err="1"/>
              <a:t>that</a:t>
            </a:r>
            <a:r>
              <a:rPr lang="pt-BR" dirty="0"/>
              <a:t> it </a:t>
            </a:r>
            <a:r>
              <a:rPr lang="pt-BR" dirty="0" err="1"/>
              <a:t>is</a:t>
            </a:r>
            <a:r>
              <a:rPr lang="pt-BR" dirty="0"/>
              <a:t> in </a:t>
            </a:r>
            <a:r>
              <a:rPr lang="pt-BR" dirty="0" err="1"/>
              <a:t>talks</a:t>
            </a:r>
            <a:r>
              <a:rPr lang="pt-BR" dirty="0"/>
              <a:t> </a:t>
            </a:r>
            <a:r>
              <a:rPr lang="pt-BR" dirty="0" err="1"/>
              <a:t>about</a:t>
            </a:r>
            <a:r>
              <a:rPr lang="pt-BR" dirty="0"/>
              <a:t> </a:t>
            </a:r>
            <a:r>
              <a:rPr lang="pt-BR" dirty="0" err="1"/>
              <a:t>including</a:t>
            </a:r>
            <a:r>
              <a:rPr lang="pt-BR" dirty="0"/>
              <a:t> Grand </a:t>
            </a:r>
            <a:r>
              <a:rPr lang="pt-BR" dirty="0" err="1"/>
              <a:t>Cordon</a:t>
            </a:r>
            <a:r>
              <a:rPr lang="pt-BR" dirty="0"/>
              <a:t> </a:t>
            </a:r>
            <a:r>
              <a:rPr lang="pt-BR" dirty="0" err="1"/>
              <a:t>Stellar</a:t>
            </a:r>
            <a:r>
              <a:rPr lang="pt-BR" dirty="0"/>
              <a:t> </a:t>
            </a:r>
            <a:r>
              <a:rPr lang="pt-BR" dirty="0" err="1"/>
              <a:t>on</a:t>
            </a:r>
            <a:r>
              <a:rPr lang="pt-BR" dirty="0"/>
              <a:t> future </a:t>
            </a:r>
            <a:r>
              <a:rPr lang="pt-BR" dirty="0" err="1"/>
              <a:t>space</a:t>
            </a:r>
            <a:r>
              <a:rPr lang="pt-BR" dirty="0"/>
              <a:t> </a:t>
            </a:r>
            <a:r>
              <a:rPr lang="pt-BR" dirty="0" err="1"/>
              <a:t>missions</a:t>
            </a:r>
            <a:r>
              <a:rPr lang="pt-BR" dirty="0"/>
              <a:t> </a:t>
            </a:r>
            <a:r>
              <a:rPr lang="pt-BR" dirty="0" err="1"/>
              <a:t>or</a:t>
            </a:r>
            <a:r>
              <a:rPr lang="pt-BR" dirty="0"/>
              <a:t> </a:t>
            </a:r>
            <a:r>
              <a:rPr lang="pt-BR" dirty="0" err="1"/>
              <a:t>at</a:t>
            </a:r>
            <a:r>
              <a:rPr lang="pt-BR" dirty="0"/>
              <a:t> </a:t>
            </a:r>
            <a:r>
              <a:rPr lang="pt-BR" dirty="0" err="1"/>
              <a:t>orbiting</a:t>
            </a:r>
            <a:r>
              <a:rPr lang="pt-BR" dirty="0"/>
              <a:t> hotel, </a:t>
            </a:r>
            <a:r>
              <a:rPr lang="pt-BR" dirty="0" err="1"/>
              <a:t>it´s</a:t>
            </a:r>
            <a:r>
              <a:rPr lang="pt-BR" dirty="0"/>
              <a:t> </a:t>
            </a:r>
            <a:r>
              <a:rPr lang="pt-BR" dirty="0" err="1"/>
              <a:t>also</a:t>
            </a:r>
            <a:r>
              <a:rPr lang="pt-BR" dirty="0"/>
              <a:t> </a:t>
            </a:r>
            <a:r>
              <a:rPr lang="pt-BR" dirty="0" err="1"/>
              <a:t>using</a:t>
            </a:r>
            <a:r>
              <a:rPr lang="pt-BR" dirty="0"/>
              <a:t> it as a </a:t>
            </a:r>
            <a:r>
              <a:rPr lang="pt-BR" dirty="0" err="1"/>
              <a:t>was</a:t>
            </a:r>
            <a:r>
              <a:rPr lang="pt-BR" dirty="0"/>
              <a:t> </a:t>
            </a:r>
            <a:r>
              <a:rPr lang="pt-BR" dirty="0" err="1"/>
              <a:t>of</a:t>
            </a:r>
            <a:r>
              <a:rPr lang="pt-BR" dirty="0"/>
              <a:t> </a:t>
            </a:r>
            <a:r>
              <a:rPr lang="pt-BR" dirty="0" err="1"/>
              <a:t>taking</a:t>
            </a:r>
            <a:r>
              <a:rPr lang="pt-BR" dirty="0"/>
              <a:t> out </a:t>
            </a:r>
            <a:r>
              <a:rPr lang="pt-BR" dirty="0" err="1"/>
              <a:t>of</a:t>
            </a:r>
            <a:r>
              <a:rPr lang="pt-BR" dirty="0"/>
              <a:t> </a:t>
            </a:r>
            <a:r>
              <a:rPr lang="pt-BR" dirty="0" err="1"/>
              <a:t>dusty</a:t>
            </a:r>
            <a:r>
              <a:rPr lang="pt-BR" dirty="0"/>
              <a:t> </a:t>
            </a:r>
            <a:r>
              <a:rPr lang="pt-BR" dirty="0" err="1"/>
              <a:t>cellars</a:t>
            </a:r>
            <a:r>
              <a:rPr lang="pt-BR" dirty="0"/>
              <a:t> </a:t>
            </a:r>
            <a:r>
              <a:rPr lang="pt-BR" dirty="0" err="1"/>
              <a:t>and</a:t>
            </a:r>
            <a:r>
              <a:rPr lang="pt-BR" dirty="0"/>
              <a:t> </a:t>
            </a:r>
            <a:r>
              <a:rPr lang="pt-BR" dirty="0" err="1"/>
              <a:t>into</a:t>
            </a:r>
            <a:r>
              <a:rPr lang="pt-BR" dirty="0"/>
              <a:t> </a:t>
            </a:r>
            <a:r>
              <a:rPr lang="pt-BR" dirty="0" err="1"/>
              <a:t>tere</a:t>
            </a:r>
            <a:r>
              <a:rPr lang="pt-BR" dirty="0"/>
              <a:t> Space age. </a:t>
            </a:r>
          </a:p>
          <a:p>
            <a:r>
              <a:rPr lang="pt-BR" dirty="0"/>
              <a:t>             ( </a:t>
            </a:r>
            <a:r>
              <a:rPr lang="pt-BR" dirty="0" err="1"/>
              <a:t>It´s</a:t>
            </a:r>
            <a:r>
              <a:rPr lang="pt-BR" dirty="0"/>
              <a:t> se refere a </a:t>
            </a:r>
            <a:r>
              <a:rPr lang="pt-BR" dirty="0" err="1"/>
              <a:t>Mumm</a:t>
            </a:r>
            <a:r>
              <a:rPr lang="pt-BR" dirty="0"/>
              <a:t>)</a:t>
            </a:r>
          </a:p>
          <a:p>
            <a:pPr marL="0" indent="0">
              <a:buNone/>
            </a:pPr>
            <a:endParaRPr lang="pt-BR" dirty="0"/>
          </a:p>
        </p:txBody>
      </p:sp>
    </p:spTree>
    <p:extLst>
      <p:ext uri="{BB962C8B-B14F-4D97-AF65-F5344CB8AC3E}">
        <p14:creationId xmlns:p14="http://schemas.microsoft.com/office/powerpoint/2010/main" val="36783592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solidFill>
                  <a:srgbClr val="00B050"/>
                </a:solidFill>
              </a:rPr>
              <a:t>Referências Bibliográficas </a:t>
            </a:r>
            <a:endParaRPr lang="pt-BR" b="1" dirty="0">
              <a:solidFill>
                <a:srgbClr val="00B050"/>
              </a:solidFill>
            </a:endParaRPr>
          </a:p>
        </p:txBody>
      </p:sp>
      <p:sp>
        <p:nvSpPr>
          <p:cNvPr id="3" name="Espaço Reservado para Conteúdo 2"/>
          <p:cNvSpPr>
            <a:spLocks noGrp="1"/>
          </p:cNvSpPr>
          <p:nvPr>
            <p:ph idx="1"/>
          </p:nvPr>
        </p:nvSpPr>
        <p:spPr/>
        <p:txBody>
          <a:bodyPr/>
          <a:lstStyle/>
          <a:p>
            <a:r>
              <a:rPr lang="pt-BR" dirty="0">
                <a:hlinkClick r:id="rId2"/>
              </a:rPr>
              <a:t>https://newatlas.com/mumm-zero-gravity-champagne/54965/</a:t>
            </a:r>
            <a:endParaRPr lang="pt-BR" u="sng" dirty="0" smtClean="0">
              <a:hlinkClick r:id="rId3"/>
            </a:endParaRPr>
          </a:p>
          <a:p>
            <a:r>
              <a:rPr lang="pt-BR" u="sng" dirty="0" smtClean="0">
                <a:hlinkClick r:id="rId3"/>
              </a:rPr>
              <a:t>https</a:t>
            </a:r>
            <a:r>
              <a:rPr lang="pt-BR" u="sng" dirty="0">
                <a:hlinkClick r:id="rId3"/>
              </a:rPr>
              <a:t>://pt.wix.com/blog/2014/09/o-que-sao-palavras-chave/</a:t>
            </a:r>
            <a:endParaRPr lang="pt-BR" dirty="0"/>
          </a:p>
          <a:p>
            <a:r>
              <a:rPr lang="pt-BR" dirty="0">
                <a:hlinkClick r:id="rId4"/>
              </a:rPr>
              <a:t>https://inglesinstrumentalonline.com.br/scanning-e-skimming-os-metodos-de-leitura-do-ingles-instrumental</a:t>
            </a:r>
            <a:r>
              <a:rPr lang="pt-BR" dirty="0" smtClean="0">
                <a:hlinkClick r:id="rId4"/>
              </a:rPr>
              <a:t>/</a:t>
            </a:r>
            <a:endParaRPr lang="pt-BR" dirty="0" smtClean="0"/>
          </a:p>
          <a:p>
            <a:r>
              <a:rPr lang="pt-BR" dirty="0">
                <a:hlinkClick r:id="rId5"/>
              </a:rPr>
              <a:t>https://</a:t>
            </a:r>
            <a:r>
              <a:rPr lang="pt-BR" dirty="0" smtClean="0">
                <a:hlinkClick r:id="rId5"/>
              </a:rPr>
              <a:t>brainly.com.br/tarefa/13001115</a:t>
            </a:r>
            <a:endParaRPr lang="pt-BR" dirty="0" smtClean="0"/>
          </a:p>
          <a:p>
            <a:r>
              <a:rPr lang="pt-BR" dirty="0">
                <a:hlinkClick r:id="rId6"/>
              </a:rPr>
              <a:t>https://www.todamateria.com.br/prefixo-e-sufixo/</a:t>
            </a:r>
            <a:endParaRPr lang="pt-BR" dirty="0" smtClean="0"/>
          </a:p>
          <a:p>
            <a:endParaRPr lang="pt-BR" dirty="0" smtClean="0"/>
          </a:p>
          <a:p>
            <a:endParaRPr lang="pt-BR" dirty="0"/>
          </a:p>
        </p:txBody>
      </p:sp>
    </p:spTree>
    <p:extLst>
      <p:ext uri="{BB962C8B-B14F-4D97-AF65-F5344CB8AC3E}">
        <p14:creationId xmlns:p14="http://schemas.microsoft.com/office/powerpoint/2010/main" val="180629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838200" y="-1137139"/>
            <a:ext cx="10515600" cy="45719"/>
          </a:xfrm>
        </p:spPr>
        <p:txBody>
          <a:bodyPr>
            <a:normAutofit fontScale="90000"/>
          </a:bodyPr>
          <a:lstStyle/>
          <a:p>
            <a:endParaRPr lang="pt-BR" dirty="0"/>
          </a:p>
        </p:txBody>
      </p:sp>
      <p:sp>
        <p:nvSpPr>
          <p:cNvPr id="3" name="Espaço Reservado para Conteúdo 2"/>
          <p:cNvSpPr>
            <a:spLocks noGrp="1"/>
          </p:cNvSpPr>
          <p:nvPr>
            <p:ph idx="1"/>
          </p:nvPr>
        </p:nvSpPr>
        <p:spPr>
          <a:xfrm>
            <a:off x="0" y="-1"/>
            <a:ext cx="12192000" cy="6858001"/>
          </a:xfrm>
          <a:ln w="19050">
            <a:solidFill>
              <a:schemeClr val="accent6"/>
            </a:solidFill>
          </a:ln>
        </p:spPr>
        <p:txBody>
          <a:bodyPr>
            <a:normAutofit/>
          </a:bodyPr>
          <a:lstStyle/>
          <a:p>
            <a:pPr marL="0" indent="0">
              <a:buNone/>
            </a:pPr>
            <a:r>
              <a:rPr lang="pt-BR" sz="4400" dirty="0"/>
              <a:t>                           </a:t>
            </a:r>
            <a:endParaRPr lang="pt-BR" sz="4400" dirty="0" smtClean="0"/>
          </a:p>
          <a:p>
            <a:pPr marL="0" indent="0">
              <a:buNone/>
            </a:pPr>
            <a:endParaRPr lang="pt-BR" sz="4400" dirty="0"/>
          </a:p>
          <a:p>
            <a:pPr marL="0" indent="0">
              <a:buNone/>
            </a:pPr>
            <a:endParaRPr lang="pt-BR" sz="4400" dirty="0" smtClean="0"/>
          </a:p>
          <a:p>
            <a:pPr marL="0" indent="0">
              <a:buNone/>
            </a:pPr>
            <a:r>
              <a:rPr lang="pt-BR" sz="4400" dirty="0"/>
              <a:t> </a:t>
            </a:r>
            <a:r>
              <a:rPr lang="pt-BR" sz="4400" dirty="0" smtClean="0"/>
              <a:t>                                              </a:t>
            </a:r>
          </a:p>
          <a:p>
            <a:pPr marL="0" indent="0">
              <a:buNone/>
            </a:pPr>
            <a:endParaRPr lang="pt-BR" sz="4400" dirty="0"/>
          </a:p>
          <a:p>
            <a:pPr marL="0" indent="0">
              <a:buNone/>
            </a:pPr>
            <a:r>
              <a:rPr lang="pt-BR" sz="4400" dirty="0"/>
              <a:t> </a:t>
            </a:r>
            <a:r>
              <a:rPr lang="pt-BR" sz="4400" dirty="0" smtClean="0"/>
              <a:t>                                                      </a:t>
            </a:r>
            <a:r>
              <a:rPr lang="pt-BR" sz="4400" dirty="0" err="1" smtClean="0">
                <a:latin typeface="Arial Narrow" pitchFamily="34" charset="0"/>
              </a:rPr>
              <a:t>Thanks</a:t>
            </a:r>
            <a:r>
              <a:rPr lang="pt-BR" sz="4400" dirty="0" smtClean="0">
                <a:latin typeface="Arial Narrow" pitchFamily="34" charset="0"/>
              </a:rPr>
              <a:t> </a:t>
            </a:r>
            <a:r>
              <a:rPr lang="pt-BR" sz="4400" dirty="0">
                <a:latin typeface="Arial Narrow" pitchFamily="34" charset="0"/>
              </a:rPr>
              <a:t>for </a:t>
            </a:r>
            <a:r>
              <a:rPr lang="pt-BR" sz="4400" dirty="0" err="1">
                <a:latin typeface="Arial Narrow" pitchFamily="34" charset="0"/>
              </a:rPr>
              <a:t>listening</a:t>
            </a:r>
            <a:endParaRPr lang="pt-BR" sz="4400" dirty="0">
              <a:latin typeface="Arial Narrow" pitchFamily="34" charset="0"/>
            </a:endParaRPr>
          </a:p>
        </p:txBody>
      </p:sp>
      <p:pic>
        <p:nvPicPr>
          <p:cNvPr id="3074" name="Picture 2" descr="C:\Users\Usuario\Pictures\Jussara\SEMINÁRIO\menschen-0177.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3865" y="3610706"/>
            <a:ext cx="3433396" cy="3012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5935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1966" y="365125"/>
            <a:ext cx="10711542" cy="1325563"/>
          </a:xfrm>
        </p:spPr>
        <p:txBody>
          <a:bodyPr/>
          <a:lstStyle/>
          <a:p>
            <a:r>
              <a:rPr lang="pt-BR" b="1" dirty="0" smtClean="0"/>
              <a:t>Formação de Palavras – Prefixos e sufixos </a:t>
            </a:r>
            <a:endParaRPr lang="pt-BR" b="1" dirty="0"/>
          </a:p>
        </p:txBody>
      </p:sp>
      <p:sp>
        <p:nvSpPr>
          <p:cNvPr id="3" name="Espaço Reservado para Conteúdo 2"/>
          <p:cNvSpPr>
            <a:spLocks noGrp="1"/>
          </p:cNvSpPr>
          <p:nvPr>
            <p:ph idx="1"/>
          </p:nvPr>
        </p:nvSpPr>
        <p:spPr/>
        <p:txBody>
          <a:bodyPr/>
          <a:lstStyle/>
          <a:p>
            <a:pPr algn="just"/>
            <a:r>
              <a:rPr lang="pt-PT" dirty="0"/>
              <a:t> </a:t>
            </a:r>
            <a:r>
              <a:rPr lang="pt-PT" dirty="0" smtClean="0"/>
              <a:t>  </a:t>
            </a:r>
            <a:r>
              <a:rPr lang="pt-PT" dirty="0"/>
              <a:t>O estudo da morfologia, ou seja, da formação de palavras, serve para demonstrar a flexibilidade da língua, flexibilidade esta que permite ao falante nativo transferir palavras de uma categoria a outra, através da adição de afixos.</a:t>
            </a:r>
            <a:endParaRPr lang="pt-BR" dirty="0"/>
          </a:p>
          <a:p>
            <a:pPr algn="just"/>
            <a:r>
              <a:rPr lang="pt-PT" dirty="0"/>
              <a:t> </a:t>
            </a:r>
            <a:r>
              <a:rPr lang="pt-PT" dirty="0" smtClean="0"/>
              <a:t> A </a:t>
            </a:r>
            <a:r>
              <a:rPr lang="pt-PT" dirty="0"/>
              <a:t>utilidade de se conhecer as principais regras de formação de palavras, do ponto de vista daquele que está desenvolvendo familiaridade com inglês, está no fato de que este conhecimento permite a identificação da provável categoria gramatical mesmo quando não se conhece a palavra no seu significado, o que é de grande utilidade na interpretação de textos.</a:t>
            </a:r>
            <a:endParaRPr lang="pt-BR" dirty="0"/>
          </a:p>
          <a:p>
            <a:pPr marL="0" indent="0">
              <a:buNone/>
            </a:pPr>
            <a:endParaRPr lang="pt-BR" dirty="0"/>
          </a:p>
        </p:txBody>
      </p:sp>
    </p:spTree>
    <p:extLst>
      <p:ext uri="{BB962C8B-B14F-4D97-AF65-F5344CB8AC3E}">
        <p14:creationId xmlns:p14="http://schemas.microsoft.com/office/powerpoint/2010/main" val="1442953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52697"/>
            <a:ext cx="10515600" cy="2043385"/>
          </a:xfrm>
        </p:spPr>
        <p:txBody>
          <a:bodyPr/>
          <a:lstStyle/>
          <a:p>
            <a:r>
              <a:rPr lang="pt-BR" b="1" dirty="0"/>
              <a:t/>
            </a:r>
            <a:br>
              <a:rPr lang="pt-BR" b="1" dirty="0"/>
            </a:br>
            <a:r>
              <a:rPr lang="pt-BR" b="1" dirty="0" smtClean="0"/>
              <a:t>Prefixos: </a:t>
            </a:r>
            <a:endParaRPr lang="pt-BR" b="1" dirty="0"/>
          </a:p>
        </p:txBody>
      </p:sp>
      <p:sp>
        <p:nvSpPr>
          <p:cNvPr id="3" name="Espaço Reservado para Conteúdo 2"/>
          <p:cNvSpPr>
            <a:spLocks noGrp="1"/>
          </p:cNvSpPr>
          <p:nvPr>
            <p:ph idx="1"/>
          </p:nvPr>
        </p:nvSpPr>
        <p:spPr>
          <a:xfrm>
            <a:off x="838200" y="1541417"/>
            <a:ext cx="10515600" cy="2926080"/>
          </a:xfrm>
          <a:ln w="3175">
            <a:noFill/>
          </a:ln>
        </p:spPr>
        <p:txBody>
          <a:bodyPr/>
          <a:lstStyle/>
          <a:p>
            <a:pPr algn="just">
              <a:buFont typeface="Wingdings" panose="05000000000000000000" pitchFamily="2" charset="2"/>
              <a:buChar char="Ø"/>
            </a:pPr>
            <a:r>
              <a:rPr lang="pt-PT" dirty="0" smtClean="0"/>
              <a:t>  Trata-se </a:t>
            </a:r>
            <a:r>
              <a:rPr lang="pt-PT" dirty="0"/>
              <a:t>de um tipo de afixo, isto é, um elemento que pode ser anexado à palavra, mais especificamente à base dela, para modificar o seu significado. O prefixo sempre é colocado no início da palavra. Os prefixos em inglês, em sua maioria, têm origem latina ou grega. </a:t>
            </a:r>
            <a:endParaRPr lang="pt-PT" dirty="0" smtClean="0"/>
          </a:p>
          <a:p>
            <a:pPr marL="0" indent="0" algn="just">
              <a:buNone/>
            </a:pPr>
            <a:r>
              <a:rPr lang="pt-PT" dirty="0"/>
              <a:t>Os prefixos mais usados da língua inglesa são</a:t>
            </a:r>
            <a:r>
              <a:rPr lang="pt-PT" dirty="0" smtClean="0"/>
              <a:t>:</a:t>
            </a:r>
          </a:p>
          <a:p>
            <a:pPr marL="0" indent="0" algn="just">
              <a:buNone/>
            </a:pPr>
            <a:r>
              <a:rPr lang="pt-PT" dirty="0" smtClean="0"/>
              <a:t> </a:t>
            </a:r>
            <a:r>
              <a:rPr lang="pt-PT" dirty="0">
                <a:solidFill>
                  <a:srgbClr val="00B050"/>
                </a:solidFill>
              </a:rPr>
              <a:t>UN-</a:t>
            </a:r>
            <a:r>
              <a:rPr lang="pt-PT" dirty="0"/>
              <a:t>, </a:t>
            </a:r>
            <a:r>
              <a:rPr lang="pt-PT" dirty="0">
                <a:solidFill>
                  <a:srgbClr val="00B050"/>
                </a:solidFill>
              </a:rPr>
              <a:t>IN-</a:t>
            </a:r>
            <a:r>
              <a:rPr lang="pt-PT" dirty="0"/>
              <a:t>, </a:t>
            </a:r>
            <a:r>
              <a:rPr lang="pt-PT" dirty="0">
                <a:solidFill>
                  <a:srgbClr val="00B050"/>
                </a:solidFill>
              </a:rPr>
              <a:t>IM-</a:t>
            </a:r>
            <a:r>
              <a:rPr lang="pt-PT" dirty="0"/>
              <a:t>, </a:t>
            </a:r>
            <a:r>
              <a:rPr lang="pt-PT" dirty="0">
                <a:solidFill>
                  <a:srgbClr val="00B050"/>
                </a:solidFill>
              </a:rPr>
              <a:t>IL-</a:t>
            </a:r>
            <a:r>
              <a:rPr lang="pt-PT" dirty="0"/>
              <a:t>, </a:t>
            </a:r>
            <a:r>
              <a:rPr lang="pt-PT" dirty="0">
                <a:solidFill>
                  <a:srgbClr val="00B050"/>
                </a:solidFill>
              </a:rPr>
              <a:t>DIS-</a:t>
            </a:r>
            <a:r>
              <a:rPr lang="pt-PT" dirty="0"/>
              <a:t>, </a:t>
            </a:r>
            <a:r>
              <a:rPr lang="pt-PT" dirty="0">
                <a:solidFill>
                  <a:srgbClr val="00B050"/>
                </a:solidFill>
              </a:rPr>
              <a:t>IR-</a:t>
            </a:r>
            <a:r>
              <a:rPr lang="pt-PT" dirty="0"/>
              <a:t>.</a:t>
            </a:r>
            <a:endParaRPr lang="pt-BR" dirty="0"/>
          </a:p>
          <a:p>
            <a:pPr marL="0" indent="0" algn="just">
              <a:buNone/>
            </a:pPr>
            <a:endParaRPr lang="pt-PT" dirty="0" smtClean="0"/>
          </a:p>
          <a:p>
            <a:pPr marL="0" indent="0">
              <a:buNone/>
            </a:pPr>
            <a:endParaRPr lang="pt-BR" dirty="0"/>
          </a:p>
          <a:p>
            <a:pPr marL="0" indent="0">
              <a:buNone/>
            </a:pPr>
            <a:endParaRPr lang="pt-BR" dirty="0"/>
          </a:p>
        </p:txBody>
      </p:sp>
    </p:spTree>
    <p:extLst>
      <p:ext uri="{BB962C8B-B14F-4D97-AF65-F5344CB8AC3E}">
        <p14:creationId xmlns:p14="http://schemas.microsoft.com/office/powerpoint/2010/main" val="380931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 Exemplos: </a:t>
            </a:r>
            <a:endParaRPr lang="pt-BR" b="1" dirty="0"/>
          </a:p>
        </p:txBody>
      </p:sp>
      <p:sp>
        <p:nvSpPr>
          <p:cNvPr id="3" name="Espaço Reservado para Conteúdo 2"/>
          <p:cNvSpPr>
            <a:spLocks noGrp="1"/>
          </p:cNvSpPr>
          <p:nvPr>
            <p:ph idx="1"/>
          </p:nvPr>
        </p:nvSpPr>
        <p:spPr/>
        <p:txBody>
          <a:bodyPr/>
          <a:lstStyle/>
          <a:p>
            <a:r>
              <a:rPr lang="pt-PT" dirty="0" smtClean="0"/>
              <a:t>RELIABLE</a:t>
            </a:r>
            <a:r>
              <a:rPr lang="pt-PT" dirty="0"/>
              <a:t>: confiável. </a:t>
            </a:r>
            <a:r>
              <a:rPr lang="pt-PT" dirty="0" smtClean="0">
                <a:solidFill>
                  <a:srgbClr val="FF0000"/>
                </a:solidFill>
              </a:rPr>
              <a:t>UN</a:t>
            </a:r>
            <a:r>
              <a:rPr lang="pt-PT" dirty="0" smtClean="0"/>
              <a:t>RELIABLE</a:t>
            </a:r>
            <a:r>
              <a:rPr lang="pt-PT" dirty="0"/>
              <a:t>: não confiável. </a:t>
            </a:r>
            <a:endParaRPr lang="pt-PT" dirty="0" smtClean="0"/>
          </a:p>
          <a:p>
            <a:r>
              <a:rPr lang="pt-PT" dirty="0" smtClean="0"/>
              <a:t>RESPECT: respeitar. </a:t>
            </a:r>
            <a:r>
              <a:rPr lang="pt-PT" dirty="0" smtClean="0">
                <a:solidFill>
                  <a:srgbClr val="FF0000"/>
                </a:solidFill>
              </a:rPr>
              <a:t>DIS</a:t>
            </a:r>
            <a:r>
              <a:rPr lang="pt-PT" dirty="0" smtClean="0"/>
              <a:t>RESPECT: </a:t>
            </a:r>
            <a:r>
              <a:rPr lang="pt-PT" dirty="0"/>
              <a:t>desrespeitar</a:t>
            </a:r>
            <a:r>
              <a:rPr lang="pt-PT" dirty="0" smtClean="0"/>
              <a:t>.</a:t>
            </a:r>
            <a:r>
              <a:rPr lang="pt-PT" dirty="0"/>
              <a:t> </a:t>
            </a:r>
            <a:endParaRPr lang="pt-PT" dirty="0" smtClean="0"/>
          </a:p>
          <a:p>
            <a:r>
              <a:rPr lang="pt-PT" dirty="0" smtClean="0"/>
              <a:t>DO</a:t>
            </a:r>
            <a:r>
              <a:rPr lang="pt-PT" dirty="0"/>
              <a:t>: fazer. </a:t>
            </a:r>
            <a:r>
              <a:rPr lang="pt-PT" dirty="0" smtClean="0">
                <a:solidFill>
                  <a:srgbClr val="FF0000"/>
                </a:solidFill>
              </a:rPr>
              <a:t>RE</a:t>
            </a:r>
            <a:r>
              <a:rPr lang="pt-PT" dirty="0" smtClean="0"/>
              <a:t>DO</a:t>
            </a:r>
            <a:r>
              <a:rPr lang="pt-PT" dirty="0"/>
              <a:t>: refazer</a:t>
            </a:r>
            <a:r>
              <a:rPr lang="pt-PT" dirty="0" smtClean="0"/>
              <a:t>.</a:t>
            </a:r>
          </a:p>
          <a:p>
            <a:r>
              <a:rPr lang="pt-PT" dirty="0" smtClean="0"/>
              <a:t>READ</a:t>
            </a:r>
            <a:r>
              <a:rPr lang="pt-PT" dirty="0"/>
              <a:t>: ler. </a:t>
            </a:r>
            <a:r>
              <a:rPr lang="pt-PT" dirty="0" smtClean="0">
                <a:solidFill>
                  <a:srgbClr val="FF0000"/>
                </a:solidFill>
              </a:rPr>
              <a:t>RE</a:t>
            </a:r>
            <a:r>
              <a:rPr lang="pt-PT" dirty="0" smtClean="0"/>
              <a:t>READ</a:t>
            </a:r>
            <a:r>
              <a:rPr lang="pt-PT" dirty="0"/>
              <a:t>: reler.</a:t>
            </a: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287442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Sufixos</a:t>
            </a:r>
            <a:r>
              <a:rPr lang="pt-BR" dirty="0" smtClean="0"/>
              <a:t>:</a:t>
            </a:r>
            <a:endParaRPr lang="pt-BR" dirty="0"/>
          </a:p>
        </p:txBody>
      </p:sp>
      <p:sp>
        <p:nvSpPr>
          <p:cNvPr id="3" name="Espaço Reservado para Conteúdo 2"/>
          <p:cNvSpPr>
            <a:spLocks noGrp="1"/>
          </p:cNvSpPr>
          <p:nvPr>
            <p:ph idx="1"/>
          </p:nvPr>
        </p:nvSpPr>
        <p:spPr>
          <a:xfrm>
            <a:off x="838200" y="1825625"/>
            <a:ext cx="10515600" cy="4235206"/>
          </a:xfrm>
          <a:ln w="3175">
            <a:noFill/>
          </a:ln>
        </p:spPr>
        <p:txBody>
          <a:bodyPr>
            <a:normAutofit/>
          </a:bodyPr>
          <a:lstStyle/>
          <a:p>
            <a:pPr algn="just">
              <a:buFont typeface="Wingdings" panose="05000000000000000000" pitchFamily="2" charset="2"/>
              <a:buChar char="Ø"/>
            </a:pPr>
            <a:r>
              <a:rPr lang="pt-PT" dirty="0" smtClean="0"/>
              <a:t> </a:t>
            </a:r>
            <a:r>
              <a:rPr lang="pt-PT" dirty="0"/>
              <a:t>Além dos prefixos, nós usamos muito os sufixos que, acrescentados ao final de uma palavra, formam uma nova palavra. Sua principal característica é a mudança de classe gramatical que geralmente opera. Dessa forma, podemos utilizar o significado de um verbo num contexto em que se deve usar um substantivo.  Eles podem mudar o significado da palavra. </a:t>
            </a:r>
            <a:endParaRPr lang="pt-PT" dirty="0" smtClean="0"/>
          </a:p>
          <a:p>
            <a:pPr marL="0" indent="0" algn="just">
              <a:buNone/>
            </a:pPr>
            <a:r>
              <a:rPr lang="pt-PT" dirty="0" smtClean="0"/>
              <a:t>Os sufixos mais usados na língua inglesa são: </a:t>
            </a:r>
          </a:p>
          <a:p>
            <a:pPr marL="0" indent="0" algn="just">
              <a:buNone/>
            </a:pPr>
            <a:r>
              <a:rPr lang="pt-PT" dirty="0" smtClean="0">
                <a:solidFill>
                  <a:srgbClr val="00B050"/>
                </a:solidFill>
              </a:rPr>
              <a:t>ED,ER,FUL,LESS,NESS,LY.</a:t>
            </a:r>
          </a:p>
          <a:p>
            <a:pPr marL="0" indent="0" algn="just">
              <a:buNone/>
            </a:pPr>
            <a:endParaRPr lang="pt-BR" dirty="0"/>
          </a:p>
        </p:txBody>
      </p:sp>
    </p:spTree>
    <p:extLst>
      <p:ext uri="{BB962C8B-B14F-4D97-AF65-F5344CB8AC3E}">
        <p14:creationId xmlns:p14="http://schemas.microsoft.com/office/powerpoint/2010/main" val="302915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Exemplos: </a:t>
            </a:r>
            <a:endParaRPr lang="pt-BR" b="1" dirty="0"/>
          </a:p>
        </p:txBody>
      </p:sp>
      <p:sp>
        <p:nvSpPr>
          <p:cNvPr id="3" name="Espaço Reservado para Conteúdo 2"/>
          <p:cNvSpPr>
            <a:spLocks noGrp="1"/>
          </p:cNvSpPr>
          <p:nvPr>
            <p:ph idx="1"/>
          </p:nvPr>
        </p:nvSpPr>
        <p:spPr/>
        <p:txBody>
          <a:bodyPr/>
          <a:lstStyle/>
          <a:p>
            <a:r>
              <a:rPr lang="pt-PT" dirty="0" smtClean="0"/>
              <a:t>USE</a:t>
            </a:r>
            <a:r>
              <a:rPr lang="pt-PT" dirty="0"/>
              <a:t>: usar/utilidade. </a:t>
            </a:r>
            <a:r>
              <a:rPr lang="pt-PT" dirty="0" smtClean="0"/>
              <a:t>USE</a:t>
            </a:r>
            <a:r>
              <a:rPr lang="pt-PT" dirty="0" smtClean="0">
                <a:solidFill>
                  <a:srgbClr val="FF0000"/>
                </a:solidFill>
              </a:rPr>
              <a:t>LESS</a:t>
            </a:r>
            <a:r>
              <a:rPr lang="pt-PT" dirty="0"/>
              <a:t>: sem utilidade/inútil. </a:t>
            </a:r>
            <a:endParaRPr lang="pt-BR" dirty="0"/>
          </a:p>
          <a:p>
            <a:r>
              <a:rPr lang="pt-PT" dirty="0" smtClean="0"/>
              <a:t>KIND</a:t>
            </a:r>
            <a:r>
              <a:rPr lang="pt-PT" dirty="0"/>
              <a:t>: generoso </a:t>
            </a:r>
            <a:r>
              <a:rPr lang="pt-PT" dirty="0" smtClean="0"/>
              <a:t>KIND</a:t>
            </a:r>
            <a:r>
              <a:rPr lang="pt-PT" dirty="0" smtClean="0">
                <a:solidFill>
                  <a:srgbClr val="FF0000"/>
                </a:solidFill>
              </a:rPr>
              <a:t>NESS</a:t>
            </a:r>
            <a:r>
              <a:rPr lang="pt-PT" dirty="0"/>
              <a:t>: generosidade. </a:t>
            </a:r>
            <a:endParaRPr lang="pt-PT" dirty="0" smtClean="0"/>
          </a:p>
          <a:p>
            <a:r>
              <a:rPr lang="pt-PT" dirty="0" smtClean="0"/>
              <a:t>WONDER</a:t>
            </a:r>
            <a:r>
              <a:rPr lang="pt-PT" dirty="0"/>
              <a:t>: maravilha </a:t>
            </a:r>
            <a:r>
              <a:rPr lang="pt-PT" dirty="0" smtClean="0"/>
              <a:t>WONDER</a:t>
            </a:r>
            <a:r>
              <a:rPr lang="pt-PT" dirty="0" smtClean="0">
                <a:solidFill>
                  <a:srgbClr val="FF0000"/>
                </a:solidFill>
              </a:rPr>
              <a:t>FUL</a:t>
            </a:r>
            <a:r>
              <a:rPr lang="pt-PT" dirty="0"/>
              <a:t>: maravilhoso/cheio de maravilhas</a:t>
            </a:r>
            <a:r>
              <a:rPr lang="pt-PT" dirty="0" smtClean="0"/>
              <a:t>.</a:t>
            </a:r>
          </a:p>
          <a:p>
            <a:r>
              <a:rPr lang="pt-PT" dirty="0" smtClean="0"/>
              <a:t>USE</a:t>
            </a:r>
            <a:r>
              <a:rPr lang="pt-PT" dirty="0" smtClean="0">
                <a:solidFill>
                  <a:srgbClr val="FF0000"/>
                </a:solidFill>
              </a:rPr>
              <a:t>FUL</a:t>
            </a:r>
            <a:r>
              <a:rPr lang="pt-PT" dirty="0"/>
              <a:t>: útil/ cheio de utilidades. </a:t>
            </a:r>
          </a:p>
          <a:p>
            <a:r>
              <a:rPr lang="pt-PT" dirty="0" smtClean="0"/>
              <a:t>FULL</a:t>
            </a:r>
            <a:r>
              <a:rPr lang="pt-PT" dirty="0"/>
              <a:t>: cheio. </a:t>
            </a:r>
            <a:r>
              <a:rPr lang="pt-PT" dirty="0" smtClean="0"/>
              <a:t>FULL</a:t>
            </a:r>
            <a:r>
              <a:rPr lang="pt-PT" dirty="0" smtClean="0">
                <a:solidFill>
                  <a:srgbClr val="FF0000"/>
                </a:solidFill>
              </a:rPr>
              <a:t>ER</a:t>
            </a:r>
            <a:r>
              <a:rPr lang="pt-PT" dirty="0" smtClean="0"/>
              <a:t>: </a:t>
            </a:r>
            <a:r>
              <a:rPr lang="pt-PT" dirty="0"/>
              <a:t>mais </a:t>
            </a:r>
            <a:r>
              <a:rPr lang="pt-PT" dirty="0" smtClean="0"/>
              <a:t>cheio.</a:t>
            </a:r>
          </a:p>
          <a:p>
            <a:r>
              <a:rPr lang="pt-PT" dirty="0"/>
              <a:t>-BIG: grande. </a:t>
            </a:r>
            <a:r>
              <a:rPr lang="pt-PT" dirty="0" smtClean="0"/>
              <a:t>BIGG</a:t>
            </a:r>
            <a:r>
              <a:rPr lang="pt-PT" dirty="0" smtClean="0">
                <a:solidFill>
                  <a:srgbClr val="FF0000"/>
                </a:solidFill>
              </a:rPr>
              <a:t>ER</a:t>
            </a:r>
            <a:r>
              <a:rPr lang="pt-PT" dirty="0"/>
              <a:t>: </a:t>
            </a:r>
            <a:r>
              <a:rPr lang="pt-PT" dirty="0" smtClean="0"/>
              <a:t>maior</a:t>
            </a:r>
          </a:p>
          <a:p>
            <a:endParaRPr lang="pt-BR" dirty="0"/>
          </a:p>
          <a:p>
            <a:endParaRPr lang="pt-PT" dirty="0" smtClean="0"/>
          </a:p>
        </p:txBody>
      </p:sp>
    </p:spTree>
    <p:extLst>
      <p:ext uri="{BB962C8B-B14F-4D97-AF65-F5344CB8AC3E}">
        <p14:creationId xmlns:p14="http://schemas.microsoft.com/office/powerpoint/2010/main" val="2490750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65571"/>
            <a:ext cx="10515600" cy="1325563"/>
          </a:xfrm>
        </p:spPr>
        <p:txBody>
          <a:bodyPr/>
          <a:lstStyle/>
          <a:p>
            <a:r>
              <a:rPr lang="pt-BR" b="1" dirty="0" smtClean="0"/>
              <a:t>Exemplo de prefixo e sufixo na mesma palavra: </a:t>
            </a:r>
            <a:endParaRPr lang="pt-BR" b="1" dirty="0"/>
          </a:p>
        </p:txBody>
      </p:sp>
      <p:sp>
        <p:nvSpPr>
          <p:cNvPr id="3" name="Espaço Reservado para Conteúdo 2"/>
          <p:cNvSpPr>
            <a:spLocks noGrp="1"/>
          </p:cNvSpPr>
          <p:nvPr>
            <p:ph idx="1"/>
          </p:nvPr>
        </p:nvSpPr>
        <p:spPr>
          <a:xfrm>
            <a:off x="838200" y="2374265"/>
            <a:ext cx="10515600" cy="2249986"/>
          </a:xfrm>
        </p:spPr>
        <p:txBody>
          <a:bodyPr/>
          <a:lstStyle/>
          <a:p>
            <a:r>
              <a:rPr lang="pt-PT" dirty="0" smtClean="0">
                <a:solidFill>
                  <a:srgbClr val="FF0000"/>
                </a:solidFill>
              </a:rPr>
              <a:t>UN</a:t>
            </a:r>
            <a:r>
              <a:rPr lang="pt-PT" dirty="0" smtClean="0"/>
              <a:t> </a:t>
            </a:r>
            <a:r>
              <a:rPr lang="pt-PT" dirty="0"/>
              <a:t>+ HELP + </a:t>
            </a:r>
            <a:r>
              <a:rPr lang="pt-PT" dirty="0" smtClean="0">
                <a:solidFill>
                  <a:srgbClr val="FF0000"/>
                </a:solidFill>
              </a:rPr>
              <a:t>FULLY</a:t>
            </a:r>
          </a:p>
          <a:p>
            <a:r>
              <a:rPr lang="pt-PT" dirty="0" smtClean="0"/>
              <a:t>Onde</a:t>
            </a:r>
            <a:r>
              <a:rPr lang="pt-PT" dirty="0"/>
              <a:t>: </a:t>
            </a:r>
            <a:r>
              <a:rPr lang="pt-PT" dirty="0">
                <a:solidFill>
                  <a:srgbClr val="FF0000"/>
                </a:solidFill>
              </a:rPr>
              <a:t>UN</a:t>
            </a:r>
            <a:r>
              <a:rPr lang="pt-PT" dirty="0"/>
              <a:t> é um prefixo e </a:t>
            </a:r>
            <a:r>
              <a:rPr lang="pt-PT" dirty="0">
                <a:solidFill>
                  <a:srgbClr val="FF0000"/>
                </a:solidFill>
              </a:rPr>
              <a:t>FULLY</a:t>
            </a:r>
            <a:r>
              <a:rPr lang="pt-PT" dirty="0"/>
              <a:t> é um sufixo</a:t>
            </a:r>
            <a:r>
              <a:rPr lang="pt-PT" dirty="0" smtClean="0"/>
              <a:t>.</a:t>
            </a:r>
          </a:p>
          <a:p>
            <a:r>
              <a:rPr lang="pt-PT" dirty="0" smtClean="0"/>
              <a:t>HELP</a:t>
            </a:r>
            <a:r>
              <a:rPr lang="pt-PT" dirty="0"/>
              <a:t>: </a:t>
            </a:r>
            <a:r>
              <a:rPr lang="pt-PT" dirty="0" smtClean="0"/>
              <a:t>socorro. </a:t>
            </a:r>
            <a:r>
              <a:rPr lang="pt-PT" dirty="0" smtClean="0">
                <a:solidFill>
                  <a:srgbClr val="FF0000"/>
                </a:solidFill>
              </a:rPr>
              <a:t>UN</a:t>
            </a:r>
            <a:r>
              <a:rPr lang="pt-PT" dirty="0" smtClean="0"/>
              <a:t>HELP</a:t>
            </a:r>
            <a:r>
              <a:rPr lang="pt-PT" dirty="0" smtClean="0">
                <a:solidFill>
                  <a:srgbClr val="FF0000"/>
                </a:solidFill>
              </a:rPr>
              <a:t>FULLY</a:t>
            </a:r>
            <a:r>
              <a:rPr lang="pt-PT" dirty="0" smtClean="0"/>
              <a:t>: </a:t>
            </a:r>
            <a:r>
              <a:rPr lang="pt-PT" dirty="0"/>
              <a:t>sem ajuda</a:t>
            </a:r>
            <a:r>
              <a:rPr lang="pt-PT" dirty="0" smtClean="0"/>
              <a:t>.</a:t>
            </a:r>
            <a:endParaRPr lang="pt-BR" dirty="0"/>
          </a:p>
        </p:txBody>
      </p:sp>
    </p:spTree>
    <p:extLst>
      <p:ext uri="{BB962C8B-B14F-4D97-AF65-F5344CB8AC3E}">
        <p14:creationId xmlns:p14="http://schemas.microsoft.com/office/powerpoint/2010/main" val="1520661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solidFill>
                  <a:srgbClr val="00B050"/>
                </a:solidFill>
              </a:rPr>
              <a:t>Conhecimentos prévios</a:t>
            </a:r>
            <a:r>
              <a:rPr lang="pt-BR" b="1" dirty="0" smtClean="0"/>
              <a:t>: </a:t>
            </a:r>
            <a:endParaRPr lang="pt-BR" b="1" dirty="0"/>
          </a:p>
        </p:txBody>
      </p:sp>
      <p:sp>
        <p:nvSpPr>
          <p:cNvPr id="3" name="Espaço Reservado para Conteúdo 2"/>
          <p:cNvSpPr>
            <a:spLocks noGrp="1"/>
          </p:cNvSpPr>
          <p:nvPr>
            <p:ph idx="1"/>
          </p:nvPr>
        </p:nvSpPr>
        <p:spPr>
          <a:xfrm>
            <a:off x="235131" y="1825625"/>
            <a:ext cx="11482251" cy="4351338"/>
          </a:xfrm>
        </p:spPr>
        <p:txBody>
          <a:bodyPr>
            <a:normAutofit/>
          </a:bodyPr>
          <a:lstStyle/>
          <a:p>
            <a:pPr algn="just" fontAlgn="base"/>
            <a:r>
              <a:rPr lang="pt-BR" sz="2400" i="1" dirty="0">
                <a:latin typeface="Arial" panose="020B0604020202020204" pitchFamily="34" charset="0"/>
                <a:cs typeface="Arial" panose="020B0604020202020204" pitchFamily="34" charset="0"/>
              </a:rPr>
              <a:t>S</a:t>
            </a:r>
            <a:r>
              <a:rPr lang="pt-BR" sz="2400" dirty="0" smtClean="0">
                <a:latin typeface="Arial" panose="020B0604020202020204" pitchFamily="34" charset="0"/>
                <a:cs typeface="Arial" panose="020B0604020202020204" pitchFamily="34" charset="0"/>
              </a:rPr>
              <a:t>ão </a:t>
            </a:r>
            <a:r>
              <a:rPr lang="pt-BR" sz="2400" dirty="0">
                <a:latin typeface="Arial" panose="020B0604020202020204" pitchFamily="34" charset="0"/>
                <a:cs typeface="Arial" panose="020B0604020202020204" pitchFamily="34" charset="0"/>
              </a:rPr>
              <a:t>os saberes ou as informações que temos guardados em nossa mente e que podemos </a:t>
            </a:r>
            <a:r>
              <a:rPr lang="pt-BR" sz="2400" dirty="0" smtClean="0">
                <a:latin typeface="Arial" panose="020B0604020202020204" pitchFamily="34" charset="0"/>
                <a:cs typeface="Arial" panose="020B0604020202020204" pitchFamily="34" charset="0"/>
              </a:rPr>
              <a:t>acionar quando precisarmos. </a:t>
            </a:r>
          </a:p>
          <a:p>
            <a:pPr algn="just" fontAlgn="base"/>
            <a:r>
              <a:rPr lang="pt-BR" sz="2400" dirty="0" smtClean="0">
                <a:latin typeface="Arial" panose="020B0604020202020204" pitchFamily="34" charset="0"/>
                <a:cs typeface="Arial" panose="020B0604020202020204" pitchFamily="34" charset="0"/>
              </a:rPr>
              <a:t>O </a:t>
            </a:r>
            <a:r>
              <a:rPr lang="pt-BR" sz="2400" dirty="0">
                <a:latin typeface="Arial" panose="020B0604020202020204" pitchFamily="34" charset="0"/>
                <a:cs typeface="Arial" panose="020B0604020202020204" pitchFamily="34" charset="0"/>
              </a:rPr>
              <a:t>que normalmente se chama de </a:t>
            </a:r>
            <a:r>
              <a:rPr lang="pt-BR" sz="2400" i="1" dirty="0">
                <a:latin typeface="Arial" panose="020B0604020202020204" pitchFamily="34" charset="0"/>
                <a:cs typeface="Arial" panose="020B0604020202020204" pitchFamily="34" charset="0"/>
              </a:rPr>
              <a:t>conhecimento prévio na leitura</a:t>
            </a:r>
            <a:r>
              <a:rPr lang="pt-BR" sz="2400" dirty="0">
                <a:latin typeface="Arial" panose="020B0604020202020204" pitchFamily="34" charset="0"/>
                <a:cs typeface="Arial" panose="020B0604020202020204" pitchFamily="34" charset="0"/>
              </a:rPr>
              <a:t> são as informações que se pressupõe que o leitor precisa ter para ler um texto sem muita dificuldade para compreendê-lo. Elas são extremamente importantes para a geração de inferências, isto é, para a construção de informações que não são explicitamente apresentadas no texto e para o leitor conectar partes do texto construindo a coerência dele.</a:t>
            </a:r>
          </a:p>
          <a:p>
            <a:pPr marL="0" indent="0">
              <a:buNone/>
            </a:pPr>
            <a:r>
              <a:rPr lang="pt-BR" sz="2000" dirty="0"/>
              <a:t/>
            </a:r>
            <a:br>
              <a:rPr lang="pt-BR" sz="2000" dirty="0"/>
            </a:br>
            <a:endParaRPr lang="pt-BR" sz="2000" dirty="0"/>
          </a:p>
        </p:txBody>
      </p:sp>
    </p:spTree>
    <p:extLst>
      <p:ext uri="{BB962C8B-B14F-4D97-AF65-F5344CB8AC3E}">
        <p14:creationId xmlns:p14="http://schemas.microsoft.com/office/powerpoint/2010/main" val="41269204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TotalTime>
  <Words>1708</Words>
  <Application>Microsoft Office PowerPoint</Application>
  <PresentationFormat>Personalizar</PresentationFormat>
  <Paragraphs>115</Paragraphs>
  <Slides>25</Slides>
  <Notes>0</Notes>
  <HiddenSlides>0</HiddenSlides>
  <MMClips>0</MMClips>
  <ScaleCrop>false</ScaleCrop>
  <HeadingPairs>
    <vt:vector size="4" baseType="variant">
      <vt:variant>
        <vt:lpstr>Tema</vt:lpstr>
      </vt:variant>
      <vt:variant>
        <vt:i4>1</vt:i4>
      </vt:variant>
      <vt:variant>
        <vt:lpstr>Títulos de slides</vt:lpstr>
      </vt:variant>
      <vt:variant>
        <vt:i4>25</vt:i4>
      </vt:variant>
    </vt:vector>
  </HeadingPairs>
  <TitlesOfParts>
    <vt:vector size="26" baseType="lpstr">
      <vt:lpstr>Tema do Office</vt:lpstr>
      <vt:lpstr>Língua Inglesa</vt:lpstr>
      <vt:lpstr>                                                                       Tecnologia em Alimentos                                                                                                                                                                                                                                                                                        Formação de palavras na língua inglesa   Componentes:  Jussara Fernanda Maria Idália  Severina Heloisa Simara de Morais  Vanusia Kelly                                                                              Professora: Cristiane de Brito Cruz                                                        </vt:lpstr>
      <vt:lpstr>Formação de Palavras – Prefixos e sufixos </vt:lpstr>
      <vt:lpstr> Prefixos: </vt:lpstr>
      <vt:lpstr> Exemplos: </vt:lpstr>
      <vt:lpstr>Sufixos:</vt:lpstr>
      <vt:lpstr>Exemplos: </vt:lpstr>
      <vt:lpstr>Exemplo de prefixo e sufixo na mesma palavra: </vt:lpstr>
      <vt:lpstr>Conhecimentos prévios: </vt:lpstr>
      <vt:lpstr>Skimming:</vt:lpstr>
      <vt:lpstr>Scanning:</vt:lpstr>
      <vt:lpstr>Cognatos/false cognatos</vt:lpstr>
      <vt:lpstr>Apresentação do PowerPoint</vt:lpstr>
      <vt:lpstr>Zero-gravity champagne caters for out-of-this-world celebrations </vt:lpstr>
      <vt:lpstr>Apresentação do PowerPoint</vt:lpstr>
      <vt:lpstr>Apresentação do PowerPoint</vt:lpstr>
      <vt:lpstr>Apresentação do PowerPoint</vt:lpstr>
      <vt:lpstr>Apresentação do PowerPoint</vt:lpstr>
      <vt:lpstr>Apresentação do PowerPoint</vt:lpstr>
      <vt:lpstr>Inferência contextual  </vt:lpstr>
      <vt:lpstr>QUAL É O SIGNIFICADO CORRETO DAS PALAVRAS EM DESTAQUE?</vt:lpstr>
      <vt:lpstr>Palavras-Chave</vt:lpstr>
      <vt:lpstr>Referentes textuais</vt:lpstr>
      <vt:lpstr>Referências Bibliográficas </vt:lpstr>
      <vt:lpstr>Apresentação do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Língua Inglesa</dc:title>
  <dc:creator>Heloisa</dc:creator>
  <cp:lastModifiedBy>Usuario</cp:lastModifiedBy>
  <cp:revision>46</cp:revision>
  <dcterms:created xsi:type="dcterms:W3CDTF">2019-03-27T18:26:13Z</dcterms:created>
  <dcterms:modified xsi:type="dcterms:W3CDTF">2019-04-02T10:03:44Z</dcterms:modified>
</cp:coreProperties>
</file>