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0" r:id="rId8"/>
    <p:sldId id="261" r:id="rId9"/>
    <p:sldId id="267" r:id="rId10"/>
    <p:sldId id="262" r:id="rId11"/>
    <p:sldId id="263" r:id="rId12"/>
    <p:sldId id="270" r:id="rId13"/>
    <p:sldId id="264" r:id="rId14"/>
    <p:sldId id="265" r:id="rId15"/>
    <p:sldId id="271" r:id="rId16"/>
    <p:sldId id="273" r:id="rId17"/>
    <p:sldId id="274" r:id="rId18"/>
    <p:sldId id="272" r:id="rId19"/>
    <p:sldId id="275" r:id="rId20"/>
    <p:sldId id="276" r:id="rId21"/>
    <p:sldId id="26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-80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25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36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793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700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389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778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802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78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917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99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83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45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260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77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938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598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27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6ECDF-3939-41D4-B98E-D42F5F853CDC}" type="datetimeFigureOut">
              <a:rPr lang="pt-BR" smtClean="0"/>
              <a:t>08/04/2019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35BE3-A993-477E-80FF-D9A03B736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9568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_tvJtUHnmU" TargetMode="External"/><Relationship Id="rId2" Type="http://schemas.openxmlformats.org/officeDocument/2006/relationships/hyperlink" Target="https://www.slideshare.net/mobile/Andriyanieka12/9-lexicology-word-formation-18509410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             </a:t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      </a:t>
            </a:r>
            <a:r>
              <a:rPr lang="pt-BR" sz="2800" dirty="0" smtClean="0"/>
              <a:t>TECNOLOGIA EM ALIMENTOS 2019.1</a:t>
            </a:r>
            <a:br>
              <a:rPr lang="pt-BR" sz="2800" dirty="0" smtClean="0"/>
            </a:br>
            <a:r>
              <a:rPr lang="pt-BR" sz="2800" dirty="0" smtClean="0"/>
              <a:t>LÍNGUA INGLESA</a:t>
            </a:r>
            <a:r>
              <a:rPr lang="pt-BR" sz="2800" dirty="0" smtClean="0">
                <a:solidFill>
                  <a:schemeClr val="bg1"/>
                </a:solidFill>
              </a:rPr>
              <a:t/>
            </a:r>
            <a:br>
              <a:rPr lang="pt-BR" sz="2800" dirty="0" smtClean="0">
                <a:solidFill>
                  <a:schemeClr val="bg1"/>
                </a:solidFill>
              </a:rPr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400" dirty="0" smtClean="0"/>
              <a:t>FORMAÇÃO DE PALAVRAS EM INGLÊS: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DIFERENTE DOS AFIXOS </a:t>
            </a:r>
            <a:endParaRPr lang="pt-BR" sz="2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724"/>
            <a:ext cx="318135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9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FALSE COGNATES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</a:t>
            </a:r>
            <a:r>
              <a:rPr lang="pt-BR" dirty="0"/>
              <a:t>falsos </a:t>
            </a:r>
            <a:r>
              <a:rPr lang="pt-BR" dirty="0" smtClean="0"/>
              <a:t>cognatos, por sua vez, </a:t>
            </a:r>
            <a:r>
              <a:rPr lang="pt-BR" dirty="0"/>
              <a:t>são aqueles que possuem uma grafia </a:t>
            </a:r>
            <a:r>
              <a:rPr lang="pt-BR" dirty="0" smtClean="0"/>
              <a:t>parecida com às palavras cognatas, </a:t>
            </a:r>
            <a:r>
              <a:rPr lang="pt-BR" dirty="0"/>
              <a:t>mas um significado diferente para cada </a:t>
            </a:r>
            <a:r>
              <a:rPr lang="pt-BR" dirty="0" smtClean="0"/>
              <a:t>língua.</a:t>
            </a:r>
          </a:p>
          <a:p>
            <a:r>
              <a:rPr lang="pt-BR" dirty="0" smtClean="0"/>
              <a:t>Exemplos de Falsos Cognatos no texto:</a:t>
            </a:r>
          </a:p>
          <a:p>
            <a:r>
              <a:rPr lang="pt-BR" dirty="0" err="1" smtClean="0"/>
              <a:t>Current</a:t>
            </a:r>
            <a:r>
              <a:rPr lang="pt-BR" dirty="0" smtClean="0"/>
              <a:t>        Atual</a:t>
            </a:r>
          </a:p>
          <a:p>
            <a:r>
              <a:rPr lang="pt-BR" dirty="0" smtClean="0"/>
              <a:t>As               Como</a:t>
            </a:r>
          </a:p>
          <a:p>
            <a:r>
              <a:rPr lang="pt-BR" dirty="0" err="1" smtClean="0"/>
              <a:t>Ships</a:t>
            </a:r>
            <a:r>
              <a:rPr lang="pt-BR" dirty="0" smtClean="0"/>
              <a:t> </a:t>
            </a:r>
            <a:r>
              <a:rPr lang="pt-BR" dirty="0"/>
              <a:t> </a:t>
            </a:r>
            <a:r>
              <a:rPr lang="pt-BR" dirty="0" smtClean="0"/>
              <a:t>         Navio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7" name="Seta para a direita 6"/>
          <p:cNvSpPr/>
          <p:nvPr/>
        </p:nvSpPr>
        <p:spPr>
          <a:xfrm>
            <a:off x="2204357" y="4478565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 para a direita 7"/>
          <p:cNvSpPr/>
          <p:nvPr/>
        </p:nvSpPr>
        <p:spPr>
          <a:xfrm>
            <a:off x="2204357" y="3975858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>
            <a:off x="2204357" y="4886031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606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INFERÊNCIA CONTEXTUAL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Not only does vertical farming </a:t>
            </a:r>
            <a:r>
              <a:rPr lang="en-US" dirty="0">
                <a:solidFill>
                  <a:schemeClr val="bg1"/>
                </a:solidFill>
              </a:rPr>
              <a:t>save </a:t>
            </a:r>
            <a:r>
              <a:rPr lang="en-US" dirty="0"/>
              <a:t>huge amounts of land, but it reportedly uses just one percent of the water of traditional agriculture, and because of the tightly-controlled </a:t>
            </a:r>
            <a:r>
              <a:rPr lang="en-US" dirty="0">
                <a:solidFill>
                  <a:schemeClr val="bg1"/>
                </a:solidFill>
              </a:rPr>
              <a:t>environment</a:t>
            </a:r>
            <a:r>
              <a:rPr lang="en-US" dirty="0"/>
              <a:t>, no pesticides or herbicides are required.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 agricultura vertical não apenas </a:t>
            </a:r>
            <a:r>
              <a:rPr lang="pt-BR" dirty="0">
                <a:solidFill>
                  <a:schemeClr val="bg1"/>
                </a:solidFill>
              </a:rPr>
              <a:t>_________ </a:t>
            </a:r>
            <a:r>
              <a:rPr lang="pt-BR" dirty="0"/>
              <a:t>enormes quantidades de terra, mas supostamente usa apenas um por cento da água da agricultura tradicional, e por causa do </a:t>
            </a:r>
            <a:r>
              <a:rPr lang="pt-BR" dirty="0">
                <a:solidFill>
                  <a:schemeClr val="bg1"/>
                </a:solidFill>
              </a:rPr>
              <a:t>_________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/>
              <a:t>rigidamente controlado, não são necessários pesticidas ou herbicidas.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536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Not only does vertical farming </a:t>
            </a:r>
            <a:r>
              <a:rPr lang="en-US" dirty="0">
                <a:solidFill>
                  <a:schemeClr val="bg1"/>
                </a:solidFill>
              </a:rPr>
              <a:t>save </a:t>
            </a:r>
            <a:r>
              <a:rPr lang="en-US" dirty="0"/>
              <a:t>huge amounts of land, but it reportedly uses just one percent of the water of traditional agriculture, and because of the tightly-controlled </a:t>
            </a:r>
            <a:r>
              <a:rPr lang="en-US" dirty="0">
                <a:solidFill>
                  <a:schemeClr val="bg1"/>
                </a:solidFill>
              </a:rPr>
              <a:t>environment</a:t>
            </a:r>
            <a:r>
              <a:rPr lang="en-US" dirty="0"/>
              <a:t>, no pesticides or herbicides are required.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 agricultura vertical não apenas </a:t>
            </a:r>
            <a:r>
              <a:rPr lang="pt-BR" dirty="0">
                <a:solidFill>
                  <a:schemeClr val="bg1"/>
                </a:solidFill>
              </a:rPr>
              <a:t>economiza </a:t>
            </a:r>
            <a:r>
              <a:rPr lang="pt-BR" dirty="0"/>
              <a:t>enormes quantidades de terra, mas supostamente usa apenas um por cento da água da agricultura tradicional, e por causa do </a:t>
            </a:r>
            <a:r>
              <a:rPr lang="pt-BR" dirty="0">
                <a:solidFill>
                  <a:schemeClr val="bg1"/>
                </a:solidFill>
              </a:rPr>
              <a:t>ambiente </a:t>
            </a:r>
            <a:r>
              <a:rPr lang="pt-BR" dirty="0"/>
              <a:t>rigidamente controlado, não são necessários pesticidas ou herbicidas.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840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PALAVRAS-CHAVE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São </a:t>
            </a:r>
            <a:r>
              <a:rPr lang="en-US" dirty="0" err="1" smtClean="0"/>
              <a:t>consideradas</a:t>
            </a:r>
            <a:r>
              <a:rPr lang="en-US" dirty="0" smtClean="0"/>
              <a:t> </a:t>
            </a:r>
            <a:r>
              <a:rPr lang="en-US" dirty="0" err="1" smtClean="0"/>
              <a:t>palavras-chave</a:t>
            </a:r>
            <a:r>
              <a:rPr lang="en-US" dirty="0" smtClean="0"/>
              <a:t>, à </a:t>
            </a:r>
            <a:r>
              <a:rPr lang="en-US" dirty="0" err="1" smtClean="0"/>
              <a:t>principais</a:t>
            </a:r>
            <a:r>
              <a:rPr lang="en-US" dirty="0" smtClean="0"/>
              <a:t> </a:t>
            </a:r>
            <a:r>
              <a:rPr lang="en-US" dirty="0" err="1" smtClean="0"/>
              <a:t>palavras</a:t>
            </a:r>
            <a:r>
              <a:rPr lang="en-US" dirty="0" smtClean="0"/>
              <a:t> do </a:t>
            </a:r>
            <a:r>
              <a:rPr lang="en-US" dirty="0" err="1" smtClean="0"/>
              <a:t>texto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World's </a:t>
            </a:r>
            <a:r>
              <a:rPr lang="en-US" dirty="0"/>
              <a:t>largest vertical farm will feed Emirates Airlines </a:t>
            </a:r>
            <a:r>
              <a:rPr lang="en-US" dirty="0" smtClean="0"/>
              <a:t>passengers.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779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FORMAÇÃO DE PALAVRAS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Clipping</a:t>
            </a:r>
          </a:p>
          <a:p>
            <a:r>
              <a:rPr lang="pt-BR" dirty="0" err="1" smtClean="0"/>
              <a:t>Blends</a:t>
            </a:r>
            <a:endParaRPr lang="pt-BR" dirty="0" smtClean="0"/>
          </a:p>
          <a:p>
            <a:r>
              <a:rPr lang="pt-BR" dirty="0" err="1" smtClean="0"/>
              <a:t>Acronyms</a:t>
            </a:r>
            <a:endParaRPr lang="pt-BR" dirty="0" smtClean="0"/>
          </a:p>
          <a:p>
            <a:r>
              <a:rPr lang="pt-BR" dirty="0" err="1"/>
              <a:t>Backformation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51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CLIPPING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i="1" dirty="0"/>
              <a:t>Clip</a:t>
            </a:r>
            <a:r>
              <a:rPr lang="pt-BR" dirty="0"/>
              <a:t> significa </a:t>
            </a:r>
            <a:r>
              <a:rPr lang="pt-BR" i="1" dirty="0"/>
              <a:t>cortar</a:t>
            </a:r>
            <a:r>
              <a:rPr lang="pt-BR" dirty="0"/>
              <a:t>. Logo, </a:t>
            </a:r>
            <a:r>
              <a:rPr lang="pt-BR" i="1" dirty="0"/>
              <a:t>clipping</a:t>
            </a:r>
            <a:r>
              <a:rPr lang="pt-BR" dirty="0"/>
              <a:t> tem a ver com o fato de você cortar uma palavra e usá-la para se referir a algo: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As palavras são consideradas gírias;</a:t>
            </a:r>
          </a:p>
          <a:p>
            <a:r>
              <a:rPr lang="pt-BR" dirty="0"/>
              <a:t>São muito usadas e conhecidas;</a:t>
            </a:r>
          </a:p>
          <a:p>
            <a:r>
              <a:rPr lang="pt-BR" dirty="0"/>
              <a:t>Algumas se tornaram comum.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0075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Blends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Composição feita pela junção de palavras;</a:t>
            </a:r>
          </a:p>
          <a:p>
            <a:r>
              <a:rPr lang="pt-BR" dirty="0"/>
              <a:t>Agem como uma palavra nova, um novo significado que é diferente, ou mais específico que duas palavras separadas.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1434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err="1"/>
              <a:t>Girlfriend</a:t>
            </a:r>
            <a:r>
              <a:rPr lang="pt-BR" dirty="0"/>
              <a:t> (GIRL + FRIEND)</a:t>
            </a:r>
          </a:p>
          <a:p>
            <a:pPr marL="0" indent="0">
              <a:buNone/>
            </a:pPr>
            <a:r>
              <a:rPr lang="pt-BR" dirty="0" err="1"/>
              <a:t>Toothpast</a:t>
            </a:r>
            <a:r>
              <a:rPr lang="pt-BR" dirty="0"/>
              <a:t> (PAST + TOOTH)</a:t>
            </a:r>
          </a:p>
          <a:p>
            <a:pPr marL="0" indent="0">
              <a:buNone/>
            </a:pPr>
            <a:r>
              <a:rPr lang="pt-BR" dirty="0" err="1"/>
              <a:t>Cupcake</a:t>
            </a:r>
            <a:r>
              <a:rPr lang="pt-BR" dirty="0"/>
              <a:t> (CUP + CAKE)</a:t>
            </a:r>
          </a:p>
          <a:p>
            <a:pPr marL="0" indent="0">
              <a:buNone/>
            </a:pPr>
            <a:r>
              <a:rPr lang="pt-BR" dirty="0" err="1"/>
              <a:t>Bathroom</a:t>
            </a:r>
            <a:r>
              <a:rPr lang="pt-BR" dirty="0"/>
              <a:t> (BATH+ROOM)</a:t>
            </a:r>
          </a:p>
          <a:p>
            <a:pPr marL="0" indent="0">
              <a:buNone/>
            </a:pPr>
            <a:r>
              <a:rPr lang="pt-BR" dirty="0" err="1"/>
              <a:t>Snowman</a:t>
            </a:r>
            <a:r>
              <a:rPr lang="pt-BR" dirty="0"/>
              <a:t> (SNOW+MAN)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1372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b="1" dirty="0"/>
              <a:t>Bus</a:t>
            </a:r>
            <a:r>
              <a:rPr lang="pt-BR" dirty="0"/>
              <a:t> </a:t>
            </a:r>
            <a:r>
              <a:rPr lang="pt-BR" i="1" dirty="0"/>
              <a:t>(</a:t>
            </a:r>
            <a:r>
              <a:rPr lang="pt-BR" i="1" dirty="0" err="1"/>
              <a:t>Omnibus</a:t>
            </a:r>
            <a:r>
              <a:rPr lang="pt-BR" i="1" dirty="0"/>
              <a:t>)</a:t>
            </a:r>
          </a:p>
          <a:p>
            <a:r>
              <a:rPr lang="pt-BR" b="1" dirty="0"/>
              <a:t>Fave</a:t>
            </a:r>
            <a:r>
              <a:rPr lang="pt-BR" dirty="0"/>
              <a:t> </a:t>
            </a:r>
            <a:r>
              <a:rPr lang="pt-BR" i="1" dirty="0"/>
              <a:t>(</a:t>
            </a:r>
            <a:r>
              <a:rPr lang="pt-BR" i="1" dirty="0" err="1"/>
              <a:t>Favorite</a:t>
            </a:r>
            <a:r>
              <a:rPr lang="pt-BR" i="1" dirty="0"/>
              <a:t>) </a:t>
            </a:r>
          </a:p>
          <a:p>
            <a:r>
              <a:rPr lang="pt-BR" b="1" dirty="0" err="1"/>
              <a:t>Congrats</a:t>
            </a:r>
            <a:r>
              <a:rPr lang="pt-BR" dirty="0"/>
              <a:t> (</a:t>
            </a:r>
            <a:r>
              <a:rPr lang="pt-BR" i="1" dirty="0" err="1"/>
              <a:t>congratulations</a:t>
            </a:r>
            <a:r>
              <a:rPr lang="pt-BR" dirty="0"/>
              <a:t>) </a:t>
            </a:r>
          </a:p>
          <a:p>
            <a:r>
              <a:rPr lang="pt-BR" b="1" dirty="0" err="1"/>
              <a:t>Fab</a:t>
            </a:r>
            <a:r>
              <a:rPr lang="pt-BR" dirty="0"/>
              <a:t> (</a:t>
            </a:r>
            <a:r>
              <a:rPr lang="pt-BR" i="1" dirty="0" err="1"/>
              <a:t>fabulous</a:t>
            </a:r>
            <a:r>
              <a:rPr lang="pt-BR" dirty="0"/>
              <a:t>) </a:t>
            </a:r>
          </a:p>
          <a:p>
            <a:r>
              <a:rPr lang="pt-BR" b="1" dirty="0"/>
              <a:t>‘</a:t>
            </a:r>
            <a:r>
              <a:rPr lang="pt-BR" b="1" dirty="0" err="1"/>
              <a:t>rents</a:t>
            </a:r>
            <a:r>
              <a:rPr lang="pt-BR" dirty="0"/>
              <a:t> (</a:t>
            </a:r>
            <a:r>
              <a:rPr lang="pt-BR" i="1" dirty="0" err="1"/>
              <a:t>parents</a:t>
            </a:r>
            <a:r>
              <a:rPr lang="pt-BR" dirty="0"/>
              <a:t>) </a:t>
            </a:r>
            <a:endParaRPr lang="pt-BR" b="1" dirty="0"/>
          </a:p>
          <a:p>
            <a:r>
              <a:rPr lang="pt-BR" b="1" dirty="0"/>
              <a:t>Info</a:t>
            </a:r>
            <a:r>
              <a:rPr lang="pt-BR" dirty="0"/>
              <a:t> (</a:t>
            </a:r>
            <a:r>
              <a:rPr lang="pt-BR" dirty="0" err="1"/>
              <a:t>Information</a:t>
            </a:r>
            <a:r>
              <a:rPr lang="pt-BR" dirty="0"/>
              <a:t>)</a:t>
            </a:r>
          </a:p>
          <a:p>
            <a:r>
              <a:rPr lang="pt-BR" b="1" dirty="0" err="1"/>
              <a:t>Decaf</a:t>
            </a:r>
            <a:r>
              <a:rPr lang="pt-BR" dirty="0"/>
              <a:t> (</a:t>
            </a:r>
            <a:r>
              <a:rPr lang="pt-BR" i="1" dirty="0" err="1"/>
              <a:t>decaffeinated</a:t>
            </a:r>
            <a:r>
              <a:rPr lang="pt-BR" i="1" dirty="0"/>
              <a:t> </a:t>
            </a:r>
            <a:r>
              <a:rPr lang="pt-BR" i="1" dirty="0" err="1"/>
              <a:t>coffee</a:t>
            </a:r>
            <a:r>
              <a:rPr lang="pt-BR" dirty="0"/>
              <a:t>)</a:t>
            </a:r>
          </a:p>
          <a:p>
            <a:r>
              <a:rPr lang="pt-BR" b="1" dirty="0"/>
              <a:t>Limo</a:t>
            </a:r>
            <a:r>
              <a:rPr lang="pt-BR" dirty="0"/>
              <a:t> (</a:t>
            </a:r>
            <a:r>
              <a:rPr lang="pt-BR" i="1" dirty="0" err="1"/>
              <a:t>limousine</a:t>
            </a:r>
            <a:r>
              <a:rPr lang="pt-BR" dirty="0"/>
              <a:t>) </a:t>
            </a:r>
          </a:p>
          <a:p>
            <a:r>
              <a:rPr lang="pt-BR" b="1" dirty="0"/>
              <a:t>Zine</a:t>
            </a:r>
            <a:r>
              <a:rPr lang="pt-BR" dirty="0"/>
              <a:t> (</a:t>
            </a:r>
            <a:r>
              <a:rPr lang="pt-BR" i="1" dirty="0"/>
              <a:t>magazine</a:t>
            </a:r>
            <a:r>
              <a:rPr lang="pt-BR" dirty="0"/>
              <a:t>) </a:t>
            </a:r>
          </a:p>
          <a:p>
            <a:r>
              <a:rPr lang="pt-BR" b="1" dirty="0" err="1"/>
              <a:t>Pic</a:t>
            </a:r>
            <a:r>
              <a:rPr lang="pt-BR" dirty="0"/>
              <a:t> (</a:t>
            </a:r>
            <a:r>
              <a:rPr lang="pt-BR" i="1" dirty="0" err="1"/>
              <a:t>picture</a:t>
            </a:r>
            <a:r>
              <a:rPr lang="pt-BR" dirty="0"/>
              <a:t>) </a:t>
            </a:r>
          </a:p>
          <a:p>
            <a:r>
              <a:rPr lang="pt-BR" b="1" dirty="0"/>
              <a:t>Rep</a:t>
            </a:r>
            <a:r>
              <a:rPr lang="pt-BR" dirty="0"/>
              <a:t> (</a:t>
            </a:r>
            <a:r>
              <a:rPr lang="pt-BR" i="1" dirty="0" err="1"/>
              <a:t>reputation</a:t>
            </a:r>
            <a:r>
              <a:rPr lang="pt-BR" dirty="0"/>
              <a:t>) </a:t>
            </a:r>
          </a:p>
          <a:p>
            <a:r>
              <a:rPr lang="pt-BR" b="1" dirty="0" err="1"/>
              <a:t>Fam</a:t>
            </a:r>
            <a:r>
              <a:rPr lang="pt-BR" dirty="0"/>
              <a:t> (</a:t>
            </a:r>
            <a:r>
              <a:rPr lang="pt-BR" i="1" dirty="0" err="1"/>
              <a:t>family</a:t>
            </a:r>
            <a:r>
              <a:rPr lang="pt-BR" dirty="0"/>
              <a:t>)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6683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Acronyms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São abreviações compostas pelas iniciais de outras palavras que formam uma frase, ou seja, siglas. 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b="1" dirty="0"/>
              <a:t>WWW </a:t>
            </a:r>
            <a:r>
              <a:rPr lang="pt-BR" dirty="0"/>
              <a:t>-</a:t>
            </a:r>
            <a:r>
              <a:rPr lang="pt-BR" b="1" dirty="0"/>
              <a:t> </a:t>
            </a:r>
            <a:r>
              <a:rPr lang="pt-BR" dirty="0"/>
              <a:t>World </a:t>
            </a:r>
            <a:r>
              <a:rPr lang="pt-BR" dirty="0" err="1"/>
              <a:t>Wide</a:t>
            </a:r>
            <a:r>
              <a:rPr lang="pt-BR" dirty="0"/>
              <a:t> Web</a:t>
            </a:r>
            <a:endParaRPr lang="pt-BR" b="1" dirty="0"/>
          </a:p>
          <a:p>
            <a:r>
              <a:rPr lang="pt-BR" b="1" dirty="0"/>
              <a:t>IDK</a:t>
            </a:r>
            <a:r>
              <a:rPr lang="pt-BR" dirty="0"/>
              <a:t> - I </a:t>
            </a:r>
            <a:r>
              <a:rPr lang="pt-BR" dirty="0" err="1"/>
              <a:t>don't</a:t>
            </a:r>
            <a:r>
              <a:rPr lang="pt-BR" dirty="0"/>
              <a:t> </a:t>
            </a:r>
            <a:r>
              <a:rPr lang="pt-BR" dirty="0" err="1"/>
              <a:t>know</a:t>
            </a:r>
            <a:r>
              <a:rPr lang="pt-BR" dirty="0"/>
              <a:t> </a:t>
            </a:r>
            <a:endParaRPr lang="pt-BR" b="1" dirty="0"/>
          </a:p>
          <a:p>
            <a:r>
              <a:rPr lang="pt-BR" b="1" dirty="0"/>
              <a:t>BFF </a:t>
            </a:r>
            <a:r>
              <a:rPr lang="pt-BR" dirty="0"/>
              <a:t>-</a:t>
            </a:r>
            <a:r>
              <a:rPr lang="pt-BR" b="1" dirty="0"/>
              <a:t> </a:t>
            </a:r>
            <a:r>
              <a:rPr lang="pt-BR" dirty="0"/>
              <a:t>Best </a:t>
            </a:r>
            <a:r>
              <a:rPr lang="pt-BR" dirty="0" err="1"/>
              <a:t>Friend</a:t>
            </a:r>
            <a:r>
              <a:rPr lang="pt-BR" dirty="0"/>
              <a:t> </a:t>
            </a:r>
            <a:r>
              <a:rPr lang="pt-BR" dirty="0" err="1"/>
              <a:t>Forever</a:t>
            </a:r>
            <a:r>
              <a:rPr lang="pt-BR" dirty="0"/>
              <a:t> </a:t>
            </a:r>
            <a:endParaRPr lang="pt-BR" b="1" dirty="0"/>
          </a:p>
          <a:p>
            <a:r>
              <a:rPr lang="pt-BR" b="1" dirty="0"/>
              <a:t>OMG </a:t>
            </a:r>
            <a:r>
              <a:rPr lang="pt-BR" dirty="0"/>
              <a:t>-</a:t>
            </a:r>
            <a:r>
              <a:rPr lang="pt-BR" b="1" dirty="0"/>
              <a:t> </a:t>
            </a:r>
            <a:r>
              <a:rPr lang="pt-BR" dirty="0"/>
              <a:t>Oh </a:t>
            </a:r>
            <a:r>
              <a:rPr lang="pt-BR" dirty="0" err="1"/>
              <a:t>my</a:t>
            </a:r>
            <a:r>
              <a:rPr lang="pt-BR" dirty="0"/>
              <a:t> </a:t>
            </a:r>
            <a:r>
              <a:rPr lang="pt-BR" dirty="0" err="1"/>
              <a:t>god</a:t>
            </a:r>
            <a:r>
              <a:rPr lang="pt-BR" dirty="0"/>
              <a:t> </a:t>
            </a:r>
            <a:endParaRPr lang="pt-BR" b="1" dirty="0"/>
          </a:p>
          <a:p>
            <a:r>
              <a:rPr lang="pt-BR" b="1" dirty="0"/>
              <a:t>LOL </a:t>
            </a:r>
            <a:r>
              <a:rPr lang="pt-BR" dirty="0"/>
              <a:t>-</a:t>
            </a:r>
            <a:r>
              <a:rPr lang="pt-BR" b="1" dirty="0"/>
              <a:t> </a:t>
            </a:r>
            <a:r>
              <a:rPr lang="pt-BR" dirty="0" err="1"/>
              <a:t>Laughing</a:t>
            </a:r>
            <a:r>
              <a:rPr lang="pt-BR" dirty="0"/>
              <a:t> out </a:t>
            </a:r>
            <a:r>
              <a:rPr lang="pt-BR" dirty="0" err="1"/>
              <a:t>loud</a:t>
            </a:r>
            <a:r>
              <a:rPr lang="pt-BR" dirty="0"/>
              <a:t> </a:t>
            </a:r>
            <a:endParaRPr lang="pt-BR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3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COMPONENTES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Anderson Rafael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Dayse Dias</a:t>
            </a:r>
          </a:p>
          <a:p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Iaritsa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Carla</a:t>
            </a:r>
          </a:p>
          <a:p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Laurystella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Costa</a:t>
            </a: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Maria Juliana</a:t>
            </a:r>
          </a:p>
          <a:p>
            <a:r>
              <a:rPr lang="pt-B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Thaynara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Kelly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93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Backformation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É a redução de palavras de 1 à 4 letras. Caraterizado também pela remoção de afixos reais ou supostos. </a:t>
            </a:r>
          </a:p>
          <a:p>
            <a:endParaRPr lang="pt-BR" dirty="0"/>
          </a:p>
          <a:p>
            <a:r>
              <a:rPr lang="pt-BR" b="1" dirty="0" err="1"/>
              <a:t>Interpret</a:t>
            </a:r>
            <a:r>
              <a:rPr lang="pt-BR" dirty="0"/>
              <a:t> – </a:t>
            </a:r>
            <a:r>
              <a:rPr lang="pt-BR" dirty="0" err="1"/>
              <a:t>Interpretate</a:t>
            </a:r>
            <a:endParaRPr lang="pt-BR" dirty="0"/>
          </a:p>
          <a:p>
            <a:r>
              <a:rPr lang="pt-BR" b="1" dirty="0" err="1"/>
              <a:t>Remedy</a:t>
            </a:r>
            <a:r>
              <a:rPr lang="pt-BR" dirty="0"/>
              <a:t> – </a:t>
            </a:r>
            <a:r>
              <a:rPr lang="pt-BR" dirty="0" err="1"/>
              <a:t>Remediate</a:t>
            </a:r>
            <a:endParaRPr lang="pt-BR" dirty="0"/>
          </a:p>
          <a:p>
            <a:r>
              <a:rPr lang="pt-BR" b="1" dirty="0" err="1"/>
              <a:t>Act</a:t>
            </a:r>
            <a:r>
              <a:rPr lang="pt-BR" dirty="0"/>
              <a:t> – </a:t>
            </a:r>
            <a:r>
              <a:rPr lang="pt-BR" dirty="0" err="1"/>
              <a:t>Action</a:t>
            </a:r>
            <a:endParaRPr lang="pt-BR" dirty="0"/>
          </a:p>
          <a:p>
            <a:r>
              <a:rPr lang="pt-BR" b="1" dirty="0"/>
              <a:t>Revise</a:t>
            </a:r>
            <a:r>
              <a:rPr lang="pt-BR" dirty="0"/>
              <a:t> – </a:t>
            </a:r>
            <a:r>
              <a:rPr lang="pt-BR" dirty="0" err="1"/>
              <a:t>Revision</a:t>
            </a:r>
            <a:endParaRPr lang="pt-BR" dirty="0"/>
          </a:p>
          <a:p>
            <a:r>
              <a:rPr lang="pt-BR" b="1" dirty="0" err="1"/>
              <a:t>Sing</a:t>
            </a:r>
            <a:r>
              <a:rPr lang="pt-BR" dirty="0"/>
              <a:t> - Singer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5289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REFERENTES TEXTUAIS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At its </a:t>
            </a:r>
            <a:r>
              <a:rPr lang="en-US" dirty="0" smtClean="0"/>
              <a:t>peak, </a:t>
            </a:r>
            <a:r>
              <a:rPr lang="en-US" dirty="0"/>
              <a:t>the companies say it will produce as much food as 900 acres (364 ha) of conventional farmland, with a yield of three tons (2,700 kg) every day</a:t>
            </a:r>
            <a:r>
              <a:rPr lang="en-US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 At Its (No seu)                  </a:t>
            </a:r>
            <a:r>
              <a:rPr lang="en-US" b="1" dirty="0"/>
              <a:t>V</a:t>
            </a:r>
            <a:r>
              <a:rPr lang="en-US" b="1" dirty="0" smtClean="0"/>
              <a:t>ertical </a:t>
            </a:r>
            <a:r>
              <a:rPr lang="en-US" b="1" dirty="0"/>
              <a:t>farm </a:t>
            </a:r>
            <a:r>
              <a:rPr lang="en-US" b="1" dirty="0" smtClean="0"/>
              <a:t>(</a:t>
            </a:r>
            <a:r>
              <a:rPr lang="en-US" b="1" dirty="0" err="1" smtClean="0"/>
              <a:t>Fazenda</a:t>
            </a:r>
            <a:r>
              <a:rPr lang="en-US" b="1" dirty="0" smtClean="0"/>
              <a:t> vertical)</a:t>
            </a:r>
          </a:p>
          <a:p>
            <a:endParaRPr lang="en-US" b="1" dirty="0" smtClean="0"/>
          </a:p>
          <a:p>
            <a:endParaRPr lang="pt-BR" dirty="0"/>
          </a:p>
        </p:txBody>
      </p:sp>
      <p:sp>
        <p:nvSpPr>
          <p:cNvPr id="5" name="Seta para a direita 4"/>
          <p:cNvSpPr/>
          <p:nvPr/>
        </p:nvSpPr>
        <p:spPr>
          <a:xfrm>
            <a:off x="3376728" y="3894215"/>
            <a:ext cx="978408" cy="484632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7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not just about being </a:t>
            </a:r>
            <a:r>
              <a:rPr lang="en-US" dirty="0">
                <a:solidFill>
                  <a:schemeClr val="bg1"/>
                </a:solidFill>
              </a:rPr>
              <a:t>the biggest </a:t>
            </a:r>
            <a:r>
              <a:rPr lang="en-US" dirty="0"/>
              <a:t>though. One of the other key advantages of vertical farming is that it can be set up almost anywhere, including on ships, trailers, the inner city, and even in space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Biggest </a:t>
            </a:r>
            <a:r>
              <a:rPr lang="en-US" dirty="0" smtClean="0"/>
              <a:t>(O </a:t>
            </a:r>
            <a:r>
              <a:rPr lang="en-US" dirty="0" err="1" smtClean="0"/>
              <a:t>maior</a:t>
            </a:r>
            <a:r>
              <a:rPr lang="en-US" dirty="0" smtClean="0"/>
              <a:t>)                Bigger </a:t>
            </a:r>
            <a:r>
              <a:rPr lang="en-US" dirty="0"/>
              <a:t>than previous </a:t>
            </a:r>
            <a:r>
              <a:rPr lang="en-US" dirty="0" smtClean="0"/>
              <a:t>title-holders (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titulares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4225815" y="4231672"/>
            <a:ext cx="978408" cy="484632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3555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https://www.wizard.com.br/blog/aprender-ingles/aprendendo-palavras-compostas-em-ingles/</a:t>
            </a:r>
          </a:p>
          <a:p>
            <a:r>
              <a:rPr lang="pt-BR" dirty="0"/>
              <a:t>https://www.inglesnapontadalingua.com.br/2013/03/girias-em-ingles-o-que-e-clipping.html</a:t>
            </a:r>
          </a:p>
          <a:p>
            <a:r>
              <a:rPr lang="pt-BR" dirty="0"/>
              <a:t>https://www.mosalingua.com/pt/siglas-em-ingles/</a:t>
            </a:r>
          </a:p>
          <a:p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www.slideshare.net/mobile/Andriyanieka12/9-lexicology-word-formation-18509410</a:t>
            </a:r>
            <a:endParaRPr lang="pt-BR" dirty="0" smtClean="0"/>
          </a:p>
          <a:p>
            <a:r>
              <a:rPr lang="pt-BR" dirty="0">
                <a:hlinkClick r:id="rId3"/>
              </a:rPr>
              <a:t>https://www.youtube.com/watch?v=-_tvJtUHnmU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37442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953" y="0"/>
            <a:ext cx="12213953" cy="6858000"/>
          </a:xfrm>
        </p:spPr>
      </p:pic>
    </p:spTree>
    <p:extLst>
      <p:ext uri="{BB962C8B-B14F-4D97-AF65-F5344CB8AC3E}">
        <p14:creationId xmlns:p14="http://schemas.microsoft.com/office/powerpoint/2010/main" val="2543706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PREDICTING (CONHECIMENTO PRÉVIO)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São os saberes, informações, guardadas em nossa mente e que podemos acionar ao vermos determinado conteúdo.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910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SKIMMING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0321" y="2336873"/>
            <a:ext cx="9987679" cy="3599316"/>
          </a:xfrm>
        </p:spPr>
        <p:txBody>
          <a:bodyPr/>
          <a:lstStyle/>
          <a:p>
            <a:r>
              <a:rPr lang="pt-BR" dirty="0" smtClean="0">
                <a:latin typeface="Corbel"/>
              </a:rPr>
              <a:t>Observação ligeira do texto, com o propósito de detectar o assunto geral.</a:t>
            </a:r>
          </a:p>
          <a:p>
            <a:pPr>
              <a:buFontTx/>
              <a:buNone/>
            </a:pPr>
            <a:r>
              <a:rPr lang="pt-BR" dirty="0" smtClean="0">
                <a:latin typeface="Corbel"/>
              </a:rPr>
              <a:t>    </a:t>
            </a:r>
          </a:p>
          <a:p>
            <a:pPr>
              <a:buFontTx/>
              <a:buNone/>
            </a:pPr>
            <a:r>
              <a:rPr lang="pt-BR" dirty="0" smtClean="0">
                <a:latin typeface="Corbel"/>
              </a:rPr>
              <a:t>     </a:t>
            </a:r>
            <a:r>
              <a:rPr lang="pt-BR" b="1" dirty="0" smtClean="0">
                <a:latin typeface="Corbel"/>
              </a:rPr>
              <a:t>O texto fala sobre?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chemeClr val="bg1"/>
                </a:solidFill>
              </a:rPr>
              <a:t>World's </a:t>
            </a:r>
            <a:r>
              <a:rPr lang="en-US" b="1" dirty="0">
                <a:solidFill>
                  <a:schemeClr val="bg1"/>
                </a:solidFill>
              </a:rPr>
              <a:t>largest vertical farm will feed Emirates </a:t>
            </a:r>
            <a:r>
              <a:rPr lang="en-US" b="1" dirty="0" smtClean="0">
                <a:solidFill>
                  <a:schemeClr val="bg1"/>
                </a:solidFill>
              </a:rPr>
              <a:t>Airlines passengers</a:t>
            </a:r>
            <a:endParaRPr lang="pt-BR" b="1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pt-BR" dirty="0" smtClean="0">
              <a:latin typeface="Corbel"/>
            </a:endParaRPr>
          </a:p>
          <a:p>
            <a:pPr>
              <a:buFontTx/>
              <a:buNone/>
            </a:pPr>
            <a:endParaRPr lang="pt-BR" dirty="0" smtClean="0">
              <a:latin typeface="Corbel"/>
            </a:endParaRPr>
          </a:p>
          <a:p>
            <a:pPr>
              <a:buFontTx/>
              <a:buNone/>
            </a:pPr>
            <a:endParaRPr lang="pt-BR" dirty="0">
              <a:latin typeface="Corbel"/>
            </a:endParaRPr>
          </a:p>
          <a:p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680321" y="3303557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903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8" cy="6862788"/>
          </a:xfrm>
        </p:spPr>
      </p:pic>
    </p:spTree>
    <p:extLst>
      <p:ext uri="{BB962C8B-B14F-4D97-AF65-F5344CB8AC3E}">
        <p14:creationId xmlns:p14="http://schemas.microsoft.com/office/powerpoint/2010/main" val="833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27081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SCANNING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Técnica de leitura que consiste em correr os olhos sobre o texto, até localizar a informação desejada.</a:t>
            </a:r>
          </a:p>
          <a:p>
            <a:pPr marL="0" indent="0">
              <a:buNone/>
            </a:pPr>
            <a:r>
              <a:rPr lang="pt-BR" dirty="0" smtClean="0"/>
              <a:t>    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Uma das principais vantagens da agricultura vertical é?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“It's </a:t>
            </a:r>
            <a:r>
              <a:rPr lang="en-US" dirty="0">
                <a:solidFill>
                  <a:schemeClr val="bg1"/>
                </a:solidFill>
              </a:rPr>
              <a:t>not just about being the biggest though. One of the other key </a:t>
            </a:r>
            <a:r>
              <a:rPr lang="en-US" b="1" dirty="0"/>
              <a:t>advantages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of vertical farming is that it can be set up almost anywhere, including on ships, trailers, the inner city, and even in </a:t>
            </a:r>
            <a:r>
              <a:rPr lang="en-US" dirty="0" smtClean="0">
                <a:solidFill>
                  <a:schemeClr val="bg1"/>
                </a:solidFill>
              </a:rPr>
              <a:t>space”.</a:t>
            </a:r>
            <a:endParaRPr lang="pt-B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707535" y="3619242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058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COGNATES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600" dirty="0" smtClean="0"/>
              <a:t>Às palavras cognatas são aquelas que tem o mesmo significado e uma grafia semelhante em dois idiomas.</a:t>
            </a:r>
          </a:p>
          <a:p>
            <a:endParaRPr lang="pt-BR" dirty="0" smtClean="0"/>
          </a:p>
          <a:p>
            <a:r>
              <a:rPr lang="pt-BR" sz="2000" dirty="0" smtClean="0"/>
              <a:t>Cognatos no texto:</a:t>
            </a:r>
          </a:p>
          <a:p>
            <a:pPr marL="0" indent="0">
              <a:buNone/>
            </a:pPr>
            <a:r>
              <a:rPr lang="pt-BR" sz="2000" dirty="0" smtClean="0"/>
              <a:t> People                  Pessoa</a:t>
            </a:r>
          </a:p>
          <a:p>
            <a:pPr marL="0" indent="0">
              <a:buNone/>
            </a:pPr>
            <a:r>
              <a:rPr lang="pt-BR" sz="2000" dirty="0" smtClean="0"/>
              <a:t> Planet                  Planeta</a:t>
            </a:r>
          </a:p>
          <a:p>
            <a:pPr marL="0" indent="0">
              <a:buNone/>
            </a:pPr>
            <a:r>
              <a:rPr lang="pt-BR" sz="2000" dirty="0" smtClean="0"/>
              <a:t> Space                   Espaço</a:t>
            </a:r>
          </a:p>
          <a:p>
            <a:pPr marL="0" indent="0">
              <a:buNone/>
            </a:pPr>
            <a:r>
              <a:rPr lang="pt-BR" sz="2000" dirty="0" smtClean="0"/>
              <a:t> Vertical                </a:t>
            </a:r>
            <a:r>
              <a:rPr lang="pt-BR" sz="2000" dirty="0" err="1" smtClean="0"/>
              <a:t>Vertical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 </a:t>
            </a:r>
            <a:r>
              <a:rPr lang="pt-BR" sz="2000" dirty="0" err="1" smtClean="0"/>
              <a:t>Passenger</a:t>
            </a:r>
            <a:r>
              <a:rPr lang="pt-BR" sz="2000" dirty="0" smtClean="0"/>
              <a:t>             </a:t>
            </a:r>
            <a:r>
              <a:rPr lang="pt-BR" sz="2000" dirty="0" err="1" smtClean="0"/>
              <a:t>Passgeiro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 </a:t>
            </a:r>
            <a:r>
              <a:rPr lang="pt-BR" sz="2000" dirty="0" err="1" smtClean="0"/>
              <a:t>Salads</a:t>
            </a:r>
            <a:r>
              <a:rPr lang="pt-BR" sz="2000" dirty="0"/>
              <a:t> </a:t>
            </a:r>
            <a:r>
              <a:rPr lang="pt-BR" sz="2000" dirty="0" smtClean="0"/>
              <a:t>                 Saladas</a:t>
            </a:r>
          </a:p>
        </p:txBody>
      </p:sp>
      <p:sp>
        <p:nvSpPr>
          <p:cNvPr id="6" name="Seta para a direita 5"/>
          <p:cNvSpPr/>
          <p:nvPr/>
        </p:nvSpPr>
        <p:spPr>
          <a:xfrm>
            <a:off x="2019301" y="3803336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a direita 6"/>
          <p:cNvSpPr/>
          <p:nvPr/>
        </p:nvSpPr>
        <p:spPr>
          <a:xfrm>
            <a:off x="2035629" y="4170508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 para a direita 7"/>
          <p:cNvSpPr/>
          <p:nvPr/>
        </p:nvSpPr>
        <p:spPr>
          <a:xfrm>
            <a:off x="2035629" y="4525503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>
            <a:off x="2019301" y="4867537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a direita 9"/>
          <p:cNvSpPr/>
          <p:nvPr/>
        </p:nvSpPr>
        <p:spPr>
          <a:xfrm>
            <a:off x="2035630" y="5241190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 para a direita 10"/>
          <p:cNvSpPr/>
          <p:nvPr/>
        </p:nvSpPr>
        <p:spPr>
          <a:xfrm>
            <a:off x="2041072" y="5583224"/>
            <a:ext cx="315686" cy="32134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55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“As </a:t>
            </a:r>
            <a:r>
              <a:rPr lang="en-US" dirty="0"/>
              <a:t>more and more </a:t>
            </a:r>
            <a:r>
              <a:rPr lang="en-US" b="1" dirty="0">
                <a:solidFill>
                  <a:schemeClr val="bg1"/>
                </a:solidFill>
              </a:rPr>
              <a:t>people</a:t>
            </a:r>
            <a:r>
              <a:rPr lang="en-US" dirty="0"/>
              <a:t> crowd onto this little </a:t>
            </a:r>
            <a:r>
              <a:rPr lang="en-US" b="1" dirty="0">
                <a:solidFill>
                  <a:schemeClr val="bg1"/>
                </a:solidFill>
              </a:rPr>
              <a:t>planet</a:t>
            </a:r>
            <a:r>
              <a:rPr lang="en-US" dirty="0"/>
              <a:t>, current farming techniques don't look efficient enough to keep us all well fed. To make better use of </a:t>
            </a:r>
            <a:r>
              <a:rPr lang="en-US" b="1" dirty="0">
                <a:solidFill>
                  <a:schemeClr val="bg1"/>
                </a:solidFill>
              </a:rPr>
              <a:t>space</a:t>
            </a:r>
            <a:r>
              <a:rPr lang="en-US" dirty="0"/>
              <a:t>, farms of the future may move into high-rise buildings. Now, the world's biggest </a:t>
            </a:r>
            <a:r>
              <a:rPr lang="en-US" b="1" dirty="0">
                <a:solidFill>
                  <a:schemeClr val="bg1"/>
                </a:solidFill>
              </a:rPr>
              <a:t>vertical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/>
              <a:t>farm is set to be built – like so many other "world's biggest" things – in Dubai, where it will grow </a:t>
            </a:r>
            <a:r>
              <a:rPr lang="en-US" b="1" dirty="0">
                <a:solidFill>
                  <a:schemeClr val="bg1"/>
                </a:solidFill>
              </a:rPr>
              <a:t>salads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/>
              <a:t>and leafy greens for Emirates Airlines </a:t>
            </a:r>
            <a:r>
              <a:rPr lang="en-US" b="1" dirty="0" smtClean="0">
                <a:solidFill>
                  <a:schemeClr val="bg1"/>
                </a:solidFill>
              </a:rPr>
              <a:t>passengers”</a:t>
            </a:r>
            <a:r>
              <a:rPr lang="en-US" dirty="0" smtClean="0"/>
              <a:t>.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25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m">
  <a:themeElements>
    <a:clrScheme name="Berlim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m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m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TM04033917[[fn=Berlim]]</Template>
  <TotalTime>185</TotalTime>
  <Words>779</Words>
  <Application>Microsoft Office PowerPoint</Application>
  <PresentationFormat>Personalizar</PresentationFormat>
  <Paragraphs>120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Berlim</vt:lpstr>
      <vt:lpstr>                            TECNOLOGIA EM ALIMENTOS 2019.1 LÍNGUA INGLESA  FORMAÇÃO DE PALAVRAS EM INGLÊS:</vt:lpstr>
      <vt:lpstr>COMPONENTES</vt:lpstr>
      <vt:lpstr>PREDICTING (CONHECIMENTO PRÉVIO)</vt:lpstr>
      <vt:lpstr>SKIMMING</vt:lpstr>
      <vt:lpstr>Apresentação do PowerPoint</vt:lpstr>
      <vt:lpstr>Apresentação do PowerPoint</vt:lpstr>
      <vt:lpstr>SCANNING</vt:lpstr>
      <vt:lpstr>COGNATES</vt:lpstr>
      <vt:lpstr>Apresentação do PowerPoint</vt:lpstr>
      <vt:lpstr>FALSE COGNATES</vt:lpstr>
      <vt:lpstr>INFERÊNCIA CONTEXTUAL</vt:lpstr>
      <vt:lpstr>Apresentação do PowerPoint</vt:lpstr>
      <vt:lpstr>PALAVRAS-CHAVE</vt:lpstr>
      <vt:lpstr>FORMAÇÃO DE PALAVRAS</vt:lpstr>
      <vt:lpstr>CLIPPING</vt:lpstr>
      <vt:lpstr>Blends</vt:lpstr>
      <vt:lpstr>Apresentação do PowerPoint</vt:lpstr>
      <vt:lpstr>Exemplos</vt:lpstr>
      <vt:lpstr>Acronyms</vt:lpstr>
      <vt:lpstr>Backformation</vt:lpstr>
      <vt:lpstr>REFERENTES TEXTUAIS</vt:lpstr>
      <vt:lpstr>Apresentação do PowerPoint</vt:lpstr>
      <vt:lpstr>REFERÊNCIAS 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LÍNGUA INGLESA  FORMAÇÃO DE PALAVRAS E</dc:title>
  <dc:creator>Anderson Rafael Pereira Silva</dc:creator>
  <cp:lastModifiedBy>Cristiane de Brito Cruz</cp:lastModifiedBy>
  <cp:revision>19</cp:revision>
  <dcterms:created xsi:type="dcterms:W3CDTF">2019-04-03T19:49:18Z</dcterms:created>
  <dcterms:modified xsi:type="dcterms:W3CDTF">2019-04-08T14:37:11Z</dcterms:modified>
</cp:coreProperties>
</file>