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83" r:id="rId5"/>
    <p:sldId id="290" r:id="rId6"/>
    <p:sldId id="287" r:id="rId7"/>
    <p:sldId id="288" r:id="rId8"/>
    <p:sldId id="289" r:id="rId9"/>
    <p:sldId id="291" r:id="rId10"/>
    <p:sldId id="292" r:id="rId11"/>
    <p:sldId id="293" r:id="rId12"/>
    <p:sldId id="294" r:id="rId13"/>
    <p:sldId id="295" r:id="rId14"/>
    <p:sldId id="296" r:id="rId15"/>
    <p:sldId id="263" r:id="rId16"/>
    <p:sldId id="298" r:id="rId17"/>
    <p:sldId id="264" r:id="rId18"/>
    <p:sldId id="299" r:id="rId19"/>
    <p:sldId id="262" r:id="rId20"/>
    <p:sldId id="270" r:id="rId21"/>
    <p:sldId id="271" r:id="rId22"/>
    <p:sldId id="272" r:id="rId23"/>
    <p:sldId id="268" r:id="rId24"/>
    <p:sldId id="278" r:id="rId25"/>
    <p:sldId id="279" r:id="rId26"/>
    <p:sldId id="280" r:id="rId27"/>
    <p:sldId id="281" r:id="rId28"/>
    <p:sldId id="269" r:id="rId29"/>
    <p:sldId id="273" r:id="rId30"/>
    <p:sldId id="274" r:id="rId31"/>
    <p:sldId id="275" r:id="rId32"/>
    <p:sldId id="276" r:id="rId33"/>
    <p:sldId id="277" r:id="rId34"/>
    <p:sldId id="300" r:id="rId35"/>
    <p:sldId id="297" r:id="rId36"/>
    <p:sldId id="301" r:id="rId37"/>
    <p:sldId id="302" r:id="rId3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87" d="100"/>
          <a:sy n="87" d="100"/>
        </p:scale>
        <p:origin x="146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16F1D0-9AD6-49EA-B93D-1BCF3087DD5E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254293-3DAB-45E5-80AC-2102714E6513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newatlas.com/autonomous-robot-arm-feeding/58844/#gallery" TargetMode="External"/><Relationship Id="rId2" Type="http://schemas.openxmlformats.org/officeDocument/2006/relationships/hyperlink" Target="https://newatlas.com/robotic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uingles.com/gramatica/conjugar-verbos-no-presente-simples-em-ingles/" TargetMode="External"/><Relationship Id="rId2" Type="http://schemas.openxmlformats.org/officeDocument/2006/relationships/hyperlink" Target="http://netinforio.com.br/gestao/arquivosportal/file/7_linguainglesa_gramatic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glishlive.ef.com/dam/englishtown/master/salespages/pdf-downloads/br/fc/br-guia-ef-englishlive-tempos-verbais-em-ingles.pdf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1707" y="2338745"/>
            <a:ext cx="7406640" cy="1472184"/>
          </a:xfrm>
        </p:spPr>
        <p:txBody>
          <a:bodyPr/>
          <a:lstStyle/>
          <a:p>
            <a:pPr algn="ctr"/>
            <a:r>
              <a:rPr lang="pt-BR" b="1" dirty="0" err="1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pt-BR" b="1" dirty="0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pt-BR" b="1" dirty="0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pt-BR" b="1" dirty="0" err="1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b="1" dirty="0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dirty="0" err="1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pt-BR" b="1" dirty="0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b="1" dirty="0">
                <a:ln w="0">
                  <a:solidFill>
                    <a:srgbClr val="00B05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Future)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707" y="3933056"/>
            <a:ext cx="7406640" cy="2740433"/>
          </a:xfrm>
        </p:spPr>
        <p:txBody>
          <a:bodyPr>
            <a:noAutofit/>
          </a:bodyPr>
          <a:lstStyle/>
          <a:p>
            <a:pPr algn="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Componentes: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André </a:t>
            </a:r>
            <a:r>
              <a:rPr lang="pt-BR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Abmael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Soares</a:t>
            </a:r>
          </a:p>
          <a:p>
            <a:pPr algn="r"/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Heloisa da Silva Dantas</a:t>
            </a:r>
          </a:p>
          <a:p>
            <a:pPr algn="r"/>
            <a:r>
              <a:rPr lang="pt-BR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Rosenilda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Silva de Medeiros</a:t>
            </a:r>
          </a:p>
          <a:p>
            <a:pPr algn="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Sandra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Gizeli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Lima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Medeiros</a:t>
            </a:r>
          </a:p>
          <a:p>
            <a:pPr algn="r"/>
            <a:r>
              <a:rPr lang="pt-B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Simara</a:t>
            </a:r>
            <a:r>
              <a:rPr lang="pt-BR" sz="2000" dirty="0" smtClean="0"/>
              <a:t> Dantas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 Souza Alves de Moura</a:t>
            </a:r>
          </a:p>
          <a:p>
            <a:pPr algn="r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B0D6D9D-D1C8-4CFA-AE86-57AFBCBE2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174" y="184511"/>
            <a:ext cx="1863651" cy="186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B45D1A84-E85C-4204-B0DE-23B9AFF83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299551"/>
              </p:ext>
            </p:extLst>
          </p:nvPr>
        </p:nvGraphicFramePr>
        <p:xfrm>
          <a:off x="1331640" y="908720"/>
          <a:ext cx="7499349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>
                  <a:extLst>
                    <a:ext uri="{9D8B030D-6E8A-4147-A177-3AD203B41FA5}">
                      <a16:colId xmlns:a16="http://schemas.microsoft.com/office/drawing/2014/main" xmlns="" val="2072461292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4166992320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191160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Verbos em inglês terminando em uma sequência de consoante e -y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Conjugação para os pronomes: </a:t>
                      </a:r>
                      <a:r>
                        <a:rPr lang="pt-BR" sz="24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it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Tradução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314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try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(tentar)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tr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tr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tr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tenta; ela tenta; isto tenta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07572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cry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(chorar)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cr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cr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cr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chora; ela chora; isto chora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46878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fly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(voar)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fl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fl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fl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voa; ela voa; isto voa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5355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3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7915B4-7E20-4D0F-A30B-D9EEC55CB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verbos que terminam com uma vogal e a letra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-y</a:t>
            </a:r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E0B5673-FB7B-4F9C-BC0C-2549D65E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Para os verbos que terminam com uma vogal e a letra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-y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use a regra geral de conjugação para os pronomes </a:t>
            </a:r>
            <a:r>
              <a:rPr lang="pt-B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e acrescente a letra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-s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no final. Vejamos alguns exemplos:</a:t>
            </a: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B45D1A84-E85C-4204-B0DE-23B9AFF83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779189"/>
              </p:ext>
            </p:extLst>
          </p:nvPr>
        </p:nvGraphicFramePr>
        <p:xfrm>
          <a:off x="1331640" y="908720"/>
          <a:ext cx="7499349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>
                  <a:extLst>
                    <a:ext uri="{9D8B030D-6E8A-4147-A177-3AD203B41FA5}">
                      <a16:colId xmlns:a16="http://schemas.microsoft.com/office/drawing/2014/main" xmlns="" val="2072461292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4166992320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191160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Verbos em inglês terminando com vogal e -y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Conjugação para os pronomes </a:t>
                      </a:r>
                      <a:r>
                        <a:rPr lang="pt-BR" sz="24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it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Tradução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314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(ficar)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stay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stay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stay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fica; ela fica; isto fica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07572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play (jogar)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play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play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play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joga; ela joga; isto joga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46878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pray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(rezar)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pray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pray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pray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reza; ela reza; isto reza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5355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18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7915B4-7E20-4D0F-A30B-D9EEC55CB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Verbo </a:t>
            </a:r>
            <a:r>
              <a:rPr lang="pt-BR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(ter)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E0B5673-FB7B-4F9C-BC0C-2549D65E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916832"/>
            <a:ext cx="7498080" cy="4403576"/>
          </a:xfrm>
        </p:spPr>
        <p:txBody>
          <a:bodyPr/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A conjugação do verbo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– ter- é um pouco diferente e muito importante de saber. A regra é simples: para os pronomes I,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conjugação é a mesma ficando I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Já para os pronomes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it, a conjugação é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Vejamos alguns exemplos:</a:t>
            </a: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0CE8CAF-7BC9-4466-9779-14A73C2C0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brother. (Eu tenho um irmão.)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dogs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(Ele tem dois cachorros.)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648" y="548680"/>
            <a:ext cx="7498080" cy="2736304"/>
          </a:xfrm>
        </p:spPr>
        <p:txBody>
          <a:bodyPr/>
          <a:lstStyle/>
          <a:p>
            <a:pPr marL="82296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NEGATIVAS </a:t>
            </a:r>
          </a:p>
          <a:p>
            <a:pPr marL="82296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Para verbos no geral,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3284984"/>
            <a:ext cx="7200800" cy="30243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(Eu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não sei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resposta.)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cold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(Eles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não gostam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do frio.) </a:t>
            </a:r>
          </a:p>
        </p:txBody>
      </p:sp>
    </p:spTree>
    <p:extLst>
      <p:ext uri="{BB962C8B-B14F-4D97-AF65-F5344CB8AC3E}">
        <p14:creationId xmlns:p14="http://schemas.microsoft.com/office/powerpoint/2010/main" val="230016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D947478F-C048-448B-81B9-F49F06461586}"/>
              </a:ext>
            </a:extLst>
          </p:cNvPr>
          <p:cNvSpPr txBox="1">
            <a:spLocks/>
          </p:cNvSpPr>
          <p:nvPr/>
        </p:nvSpPr>
        <p:spPr>
          <a:xfrm>
            <a:off x="1331640" y="116632"/>
            <a:ext cx="7498080" cy="194421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Doesn’t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does not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she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809311D3-41D9-4F7F-A7CE-7B8C5AB5132A}"/>
              </a:ext>
            </a:extLst>
          </p:cNvPr>
          <p:cNvSpPr/>
          <p:nvPr/>
        </p:nvSpPr>
        <p:spPr>
          <a:xfrm>
            <a:off x="1505677" y="2492896"/>
            <a:ext cx="7150006" cy="2952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does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him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(Ela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não concorda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com ele).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sense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(Isso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não faz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sentido.) </a:t>
            </a:r>
          </a:p>
        </p:txBody>
      </p:sp>
    </p:spTree>
    <p:extLst>
      <p:ext uri="{BB962C8B-B14F-4D97-AF65-F5344CB8AC3E}">
        <p14:creationId xmlns:p14="http://schemas.microsoft.com/office/powerpoint/2010/main" val="230488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58955" y="373896"/>
            <a:ext cx="7498080" cy="377518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PERGUNTAS   </a:t>
            </a:r>
          </a:p>
          <a:p>
            <a:pPr marL="82296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 inglês, independentemente do tempo do verbo, construímos a pergunta com o verbo auxiliar (como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no caso de perguntas no presente) antes da pessoa.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4293096"/>
            <a:ext cx="7309371" cy="2335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like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flowers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(Você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gosta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 flores?)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does he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work?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trabalha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0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44BBC746-558A-43E3-BAA2-68789FF412BC}"/>
              </a:ext>
            </a:extLst>
          </p:cNvPr>
          <p:cNvSpPr txBox="1">
            <a:spLocks/>
          </p:cNvSpPr>
          <p:nvPr/>
        </p:nvSpPr>
        <p:spPr>
          <a:xfrm>
            <a:off x="1259632" y="476672"/>
            <a:ext cx="7632848" cy="208823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exceção dessa regra é 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verbo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Ele serve tanto como verbo principal quanto auxiliar.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148424F2-1C26-41FD-9EDD-2C11B300F122}"/>
              </a:ext>
            </a:extLst>
          </p:cNvPr>
          <p:cNvSpPr/>
          <p:nvPr/>
        </p:nvSpPr>
        <p:spPr>
          <a:xfrm>
            <a:off x="1691680" y="3284984"/>
            <a:ext cx="7056784" cy="2952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Are we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good students?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Somos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bons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alunos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8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okay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(Ela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está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bem?) </a:t>
            </a:r>
          </a:p>
        </p:txBody>
      </p:sp>
    </p:spTree>
    <p:extLst>
      <p:ext uri="{BB962C8B-B14F-4D97-AF65-F5344CB8AC3E}">
        <p14:creationId xmlns:p14="http://schemas.microsoft.com/office/powerpoint/2010/main" val="15270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9025" y="26064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 PROGRESSIVE OU PRESENT CONTINUOUS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65933" y="1785142"/>
            <a:ext cx="7498080" cy="1859882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Para falar de algo que está fazendo no momento, usamos 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progressive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Retângulo 3"/>
          <p:cNvSpPr/>
          <p:nvPr/>
        </p:nvSpPr>
        <p:spPr>
          <a:xfrm>
            <a:off x="1735221" y="3645024"/>
            <a:ext cx="712879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Sujeito (pessoa) + verbo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+ verbo principal com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complementos da frase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xmlns="" id="{30E97B58-6FDE-48B8-BA57-E0601422FD1D}"/>
              </a:ext>
            </a:extLst>
          </p:cNvPr>
          <p:cNvSpPr txBox="1">
            <a:spLocks/>
          </p:cNvSpPr>
          <p:nvPr/>
        </p:nvSpPr>
        <p:spPr>
          <a:xfrm>
            <a:off x="1365933" y="4998118"/>
            <a:ext cx="7498080" cy="1008112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Quando usamos esse tempo?</a:t>
            </a:r>
          </a:p>
        </p:txBody>
      </p:sp>
    </p:spTree>
    <p:extLst>
      <p:ext uri="{BB962C8B-B14F-4D97-AF65-F5344CB8AC3E}">
        <p14:creationId xmlns:p14="http://schemas.microsoft.com/office/powerpoint/2010/main" val="322196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3556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/>
              <a:t>Os verbos têm uma função primordial na compreensão de frases e textos, tendo em vista, que eles conseguem situar no tempo algo que foi escrito ou falado, isso acontece, pois eles apresentam formas verbais no presente, passado e futuro. Partindo desse pressuposto, iremos abordar justamente as formas verbais para melhor compreensão do assunto. </a:t>
            </a: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07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4067" y="114625"/>
            <a:ext cx="7498080" cy="1004098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Uma ação acontecendo agora: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52002" y="1299747"/>
            <a:ext cx="6768752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(Você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está lendo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isto agora.)</a:t>
            </a:r>
          </a:p>
          <a:p>
            <a:pPr algn="ctr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35507" y="2170867"/>
            <a:ext cx="7498080" cy="115212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Uma ação que acontece num período delimitado de tempo: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788731" y="3215987"/>
            <a:ext cx="6768752" cy="897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Maria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traveling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Maria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está viajando </a:t>
            </a: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esta semana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1455295" y="4079079"/>
            <a:ext cx="7498080" cy="79208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Uma ação planejada para um futuro breve:</a:t>
            </a:r>
          </a:p>
        </p:txBody>
      </p:sp>
      <p:sp>
        <p:nvSpPr>
          <p:cNvPr id="9" name="Retângulo 8"/>
          <p:cNvSpPr/>
          <p:nvPr/>
        </p:nvSpPr>
        <p:spPr>
          <a:xfrm>
            <a:off x="1752002" y="5199217"/>
            <a:ext cx="6768752" cy="11841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playing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tennis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Sunday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Vamos jogar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tênis no próximo domingo.) </a:t>
            </a:r>
          </a:p>
        </p:txBody>
      </p:sp>
    </p:spTree>
    <p:extLst>
      <p:ext uri="{BB962C8B-B14F-4D97-AF65-F5344CB8AC3E}">
        <p14:creationId xmlns:p14="http://schemas.microsoft.com/office/powerpoint/2010/main" val="28307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87338" y="-34709"/>
            <a:ext cx="7498080" cy="1327432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Para formar a negativa destas frases, coloque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+ -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752002" y="1437108"/>
            <a:ext cx="6768752" cy="17758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listening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Não estou escutando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bem). </a:t>
            </a:r>
          </a:p>
          <a:p>
            <a:pPr algn="ctr"/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aren’t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going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out.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(Eles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não vão sair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345382" y="2908925"/>
            <a:ext cx="7498080" cy="156562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Para perguntas, segue-se o modelo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+ pessoa + 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Retângulo 6"/>
          <p:cNvSpPr/>
          <p:nvPr/>
        </p:nvSpPr>
        <p:spPr>
          <a:xfrm>
            <a:off x="1217429" y="4551859"/>
            <a:ext cx="7625786" cy="19471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Are you traveling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on the holiday?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Você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viajar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feriado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</a:p>
          <a:p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resting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(Ela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está descansando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  <a:endParaRPr lang="pt-B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5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xmlns="" id="{84812057-3E64-4975-9B73-BB1F1BDD3F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435368"/>
              </p:ext>
            </p:extLst>
          </p:nvPr>
        </p:nvGraphicFramePr>
        <p:xfrm>
          <a:off x="997071" y="3212976"/>
          <a:ext cx="7992888" cy="3383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xmlns="" val="2270327344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xmlns="" val="242464537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kumimoji="0" lang="pt-BR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Verbos de sentimentos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Love, hate, like, prefer, regret, want, wish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715654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0" lang="pt-BR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Verbos de sentidos, sensações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Feel, hear, see, smell, taste, touch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508987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0" lang="pt-BR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Verbos de ações mentais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Believe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understand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know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294251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0" lang="pt-BR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Verbos que indicam posse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Belong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303102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kumimoji="0" lang="pt-BR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Verbos de estado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Cost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fit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mean</a:t>
                      </a:r>
                      <a:r>
                        <a:rPr kumimoji="0" lang="pt-B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pt-BR" sz="2400" b="0" i="1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suit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7868500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F63F0B6E-E423-4468-B7BD-51EC69E05022}"/>
              </a:ext>
            </a:extLst>
          </p:cNvPr>
          <p:cNvSpPr/>
          <p:nvPr/>
        </p:nvSpPr>
        <p:spPr>
          <a:xfrm>
            <a:off x="1187624" y="609600"/>
            <a:ext cx="7746064" cy="2459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Atenção: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acordo com a gramática, alguns verbos não admitem a forma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porque são verbos de ação pontual, que começa e termina. Portanto, não fariam sentido com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-ing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Porém, há registros de usos informais desses verbos: </a:t>
            </a:r>
          </a:p>
        </p:txBody>
      </p:sp>
    </p:spTree>
    <p:extLst>
      <p:ext uri="{BB962C8B-B14F-4D97-AF65-F5344CB8AC3E}">
        <p14:creationId xmlns:p14="http://schemas.microsoft.com/office/powerpoint/2010/main" val="417629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(PASSADO) 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417638"/>
            <a:ext cx="749808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Usamos para falar de fatos que aconteceram no passado, já terminaram e não têm nenhuma ligação com o presente. Nisso, incluímos relatos do que fizemos, histórias, notícias, etc. Para transformar um verbo regular em passado, acrescentamos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ao final dele. </a:t>
            </a:r>
          </a:p>
        </p:txBody>
      </p:sp>
    </p:spTree>
    <p:extLst>
      <p:ext uri="{BB962C8B-B14F-4D97-AF65-F5344CB8AC3E}">
        <p14:creationId xmlns:p14="http://schemas.microsoft.com/office/powerpoint/2010/main" val="6373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69877" y="463288"/>
            <a:ext cx="7739695" cy="28216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me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night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(Eles me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ligaram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ontem à noite.) </a:t>
            </a:r>
          </a:p>
          <a:p>
            <a:pPr algn="ctr"/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Yesterday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I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baked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cake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(Ontem, eu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assei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um bolo.) </a:t>
            </a:r>
          </a:p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studied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all night long.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Estudamos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noite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</a:p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When I saw the sign, I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stopped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Quando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placa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parei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043608" y="2996952"/>
            <a:ext cx="7739694" cy="295232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Note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que, quando um verbo regular é escrito no passado, caso ele termine em “consoante + vogal + consoante”, dobramos a última consoante (como em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stop  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stopped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Conector de Seta Reta 2">
            <a:extLst>
              <a:ext uri="{FF2B5EF4-FFF2-40B4-BE49-F238E27FC236}">
                <a16:creationId xmlns:a16="http://schemas.microsoft.com/office/drawing/2014/main" xmlns="" id="{F1202DD2-2A84-40D4-AB49-DCB1D16FE6EE}"/>
              </a:ext>
            </a:extLst>
          </p:cNvPr>
          <p:cNvCxnSpPr/>
          <p:nvPr/>
        </p:nvCxnSpPr>
        <p:spPr>
          <a:xfrm>
            <a:off x="2195736" y="5013176"/>
            <a:ext cx="50405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86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EA512591-9B3F-4720-8B88-ABD4CBFC478E}"/>
              </a:ext>
            </a:extLst>
          </p:cNvPr>
          <p:cNvSpPr/>
          <p:nvPr/>
        </p:nvSpPr>
        <p:spPr>
          <a:xfrm>
            <a:off x="1169877" y="463288"/>
            <a:ext cx="7739695" cy="47659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DICA CULTURAL: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no inglês britânico, há uma exceção. Independente da sílaba tônica, se o verbo terminar em consoante + vogal + “L”, o “L” é sempre dobrado. É o caso de </a:t>
            </a:r>
            <a:r>
              <a:rPr lang="pt-BR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  <a:r>
              <a:rPr lang="pt-B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(viajar), cuja sílaba tônica é a primeira. Um americano escreveria </a:t>
            </a:r>
            <a:r>
              <a:rPr lang="pt-BR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traveled</a:t>
            </a:r>
            <a:r>
              <a:rPr lang="pt-B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no passado, mas um britânico registraria </a:t>
            </a:r>
            <a:r>
              <a:rPr lang="pt-BR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travelled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com dois “L”.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BFCC07D6-09BB-485B-BEDC-754F28916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77" y="5517232"/>
            <a:ext cx="7719419" cy="1021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16632"/>
            <a:ext cx="7739694" cy="2520280"/>
          </a:xfrm>
        </p:spPr>
        <p:txBody>
          <a:bodyPr>
            <a:normAutofit fontScale="85000" lnSpcReduction="20000"/>
          </a:bodyPr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Todos os exemplos anteriores são verbos regulares. Já os verbos irregulares, que mudam completamente quando no tempo passado, não possuem regra específica. Os mais conhecidos são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go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went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come (came)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give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gave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knew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felt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saw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334749" y="4922941"/>
            <a:ext cx="7655053" cy="15121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talk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to them?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Você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falou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</a:p>
          <a:p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No, I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didn’t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yesterday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(Não, eu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não vi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ninguém ontem.)   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84437B53-11F8-46EB-ABC9-89F2A63DCBF8}"/>
              </a:ext>
            </a:extLst>
          </p:cNvPr>
          <p:cNvSpPr txBox="1">
            <a:spLocks/>
          </p:cNvSpPr>
          <p:nvPr/>
        </p:nvSpPr>
        <p:spPr>
          <a:xfrm>
            <a:off x="1043608" y="1660097"/>
            <a:ext cx="7739694" cy="18002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Já as perguntas e negativas são mais simples: basta estarem acompanhadas do auxiliar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, que é a forma passada de 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25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já sinaliza que a frase está no passado, assim, o verbo principal volta à forma presente: </a:t>
            </a:r>
          </a:p>
        </p:txBody>
      </p:sp>
    </p:spTree>
    <p:extLst>
      <p:ext uri="{BB962C8B-B14F-4D97-AF65-F5344CB8AC3E}">
        <p14:creationId xmlns:p14="http://schemas.microsoft.com/office/powerpoint/2010/main" val="10440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CONTINUOUS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2485256"/>
          </a:xfrm>
        </p:spPr>
        <p:txBody>
          <a:bodyPr>
            <a:normAutofit lnSpcReduction="10000"/>
          </a:bodyPr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Descreve ações que começaram em um tempo no passado e que estavam acontecendo quando outra ação ocorreu.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2774EB22-D001-4A6E-A09D-09D9AE4888B0}"/>
              </a:ext>
            </a:extLst>
          </p:cNvPr>
          <p:cNvSpPr/>
          <p:nvPr/>
        </p:nvSpPr>
        <p:spPr>
          <a:xfrm>
            <a:off x="1511732" y="3754016"/>
            <a:ext cx="7655053" cy="751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Sujeito +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verbo com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complementos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1A6A3FEF-BDA4-43B3-9EBD-60307E443585}"/>
              </a:ext>
            </a:extLst>
          </p:cNvPr>
          <p:cNvSpPr/>
          <p:nvPr/>
        </p:nvSpPr>
        <p:spPr>
          <a:xfrm>
            <a:off x="1364264" y="4837544"/>
            <a:ext cx="7655053" cy="17458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Tom called me while I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was washing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the dishes.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(Tom me ligou enquanto eu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estava lavando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louça.)</a:t>
            </a:r>
          </a:p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were standing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by the door.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(Eles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estavam parados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à porta.)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tos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85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9025" y="260648"/>
            <a:ext cx="7498080" cy="1143000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(FUTURO) 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2052" y="1124744"/>
            <a:ext cx="7498080" cy="4115544"/>
          </a:xfrm>
        </p:spPr>
        <p:txBody>
          <a:bodyPr>
            <a:normAutofit fontScale="92500"/>
          </a:bodyPr>
          <a:lstStyle/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FORMA 1: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forma mais simples do futuro é com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porque ele é igual para todas as pessoas, seja no singular ou plural. Usamos quando queremos falar sobre fatos que acreditamos que acontecerão, para dar palpites ou sobre decisões espontâneas.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212052" y="5373216"/>
            <a:ext cx="7655053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Sujeito (pessoa) +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verbo principal + complementos da frase  </a:t>
            </a:r>
          </a:p>
        </p:txBody>
      </p:sp>
    </p:spTree>
    <p:extLst>
      <p:ext uri="{BB962C8B-B14F-4D97-AF65-F5344CB8AC3E}">
        <p14:creationId xmlns:p14="http://schemas.microsoft.com/office/powerpoint/2010/main" val="113373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69877" y="463289"/>
            <a:ext cx="7739695" cy="21602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pt-B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college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for four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(Ela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estará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 faculdade por quatro anos.) </a:t>
            </a:r>
          </a:p>
          <a:p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won’t</a:t>
            </a:r>
            <a:r>
              <a:rPr lang="pt-B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like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(Você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não vai gostar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daquele filme.) </a:t>
            </a:r>
          </a:p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Okay,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I’ll eat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lunch with you.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(Okay,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vou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almoçar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você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169877" y="3082344"/>
            <a:ext cx="7739694" cy="115212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pt-BR" dirty="0"/>
              <a:t>Como sempre, as perguntas são feitas com o auxiliar do verbo vindo antes da pessoa: </a:t>
            </a:r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55348" y="4581128"/>
            <a:ext cx="6768752" cy="724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Will you come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with me?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Você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virá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comigo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32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4E90BEEE-C782-4E31-8667-FC83FC6A0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064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0"/>
            <a:ext cx="7498080" cy="411554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FORMA 2: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similar à forma do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Usamos quando algo já está planejado ou quando chegamos a uma conclusão sobre o futuro.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259632" y="3340224"/>
            <a:ext cx="7655053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Sujeito (pessoa) + verbo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going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verbo principal + complementos da frase  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84437B53-11F8-46EB-ABC9-89F2A63DCBF8}"/>
              </a:ext>
            </a:extLst>
          </p:cNvPr>
          <p:cNvSpPr txBox="1">
            <a:spLocks/>
          </p:cNvSpPr>
          <p:nvPr/>
        </p:nvSpPr>
        <p:spPr>
          <a:xfrm>
            <a:off x="1037177" y="4581128"/>
            <a:ext cx="7739694" cy="18002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Este tipo de futuro está num momento, em geral, menos distante do que o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nas seguintes situações:  </a:t>
            </a:r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66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69876" y="260648"/>
            <a:ext cx="7739695" cy="11521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I’m going to have lunch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with you.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Vou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almoçar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você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</a:p>
          <a:p>
            <a:pPr algn="ctr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are going to go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together.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Nós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iremos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juntos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971600" y="1946144"/>
            <a:ext cx="7739694" cy="115212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FORMA 3: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Enfim, chegamos ao formato de futuro com o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 O uso deste formato pressupõe que você não só já tem o plano como já tomou todas as medidas para que ele aconteça. É por isso que ele costuma se referir a um futuro mais próximo.  </a:t>
            </a: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55348" y="5013176"/>
            <a:ext cx="6768752" cy="724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Sujeito (pessoa) + verbo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verbo principal com 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pt-B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+ complementos da frase </a:t>
            </a:r>
          </a:p>
        </p:txBody>
      </p:sp>
    </p:spTree>
    <p:extLst>
      <p:ext uri="{BB962C8B-B14F-4D97-AF65-F5344CB8AC3E}">
        <p14:creationId xmlns:p14="http://schemas.microsoft.com/office/powerpoint/2010/main" val="406974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260648"/>
            <a:ext cx="7498080" cy="201622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Vamos ver dois exemplos para contrastar: </a:t>
            </a: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going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82296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200521" y="2420888"/>
            <a:ext cx="7655053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I’m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going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play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soccer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Saturday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Vou jogar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futebol no sábado.)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84437B53-11F8-46EB-ABC9-89F2A63DCBF8}"/>
              </a:ext>
            </a:extLst>
          </p:cNvPr>
          <p:cNvSpPr txBox="1">
            <a:spLocks/>
          </p:cNvSpPr>
          <p:nvPr/>
        </p:nvSpPr>
        <p:spPr>
          <a:xfrm>
            <a:off x="1043608" y="3681029"/>
            <a:ext cx="7739694" cy="18002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Você já tem o plano em mente, mas é possível que esse fato não aconteça. Também é provável que jogar futebol aos sábados não seja comum para você.   </a:t>
            </a:r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0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260648"/>
            <a:ext cx="7498080" cy="1296144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 o formato de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continuous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291593" y="1586172"/>
            <a:ext cx="7655053" cy="100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I’m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playing</a:t>
            </a:r>
            <a:r>
              <a:rPr lang="pt-BR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soccer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Saturday</a:t>
            </a:r>
            <a:r>
              <a:rPr lang="pt-B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Vou jogar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futebol no sábado.)   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84437B53-11F8-46EB-ABC9-89F2A63DCBF8}"/>
              </a:ext>
            </a:extLst>
          </p:cNvPr>
          <p:cNvSpPr txBox="1">
            <a:spLocks/>
          </p:cNvSpPr>
          <p:nvPr/>
        </p:nvSpPr>
        <p:spPr>
          <a:xfrm>
            <a:off x="1072208" y="2996952"/>
            <a:ext cx="7739694" cy="18002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A tradução da frase é a mesma, porém, com esta construção, dá a entender que a probabilidade do fato acontecer é grande. Neste caso, é mais provável que jogar futebol aos sábados seja uma atividade comum para você.   </a:t>
            </a:r>
            <a:r>
              <a:rPr lang="pt-B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13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8503" y="277118"/>
            <a:ext cx="7498080" cy="1143000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pt-BR" sz="4400" b="1" dirty="0" smtClean="0">
                <a:solidFill>
                  <a:srgbClr val="333333"/>
                </a:solidFill>
                <a:effectLst/>
                <a:latin typeface="MarrSans"/>
              </a:rPr>
              <a:t/>
            </a:r>
            <a:br>
              <a:rPr lang="pt-BR" sz="4400" b="1" dirty="0" smtClean="0">
                <a:solidFill>
                  <a:srgbClr val="333333"/>
                </a:solidFill>
                <a:effectLst/>
                <a:latin typeface="MarrSans"/>
              </a:rPr>
            </a:b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/>
            </a:r>
            <a:b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</a:br>
            <a:r>
              <a:rPr lang="pt-BR" sz="4400" b="1" dirty="0" err="1" smtClean="0">
                <a:solidFill>
                  <a:srgbClr val="333333"/>
                </a:solidFill>
                <a:effectLst/>
                <a:latin typeface="MarrSans"/>
              </a:rPr>
              <a:t>Food-focused</a:t>
            </a:r>
            <a:r>
              <a:rPr lang="pt-BR" sz="4400" b="1" dirty="0" smtClean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autonomous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robot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arm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knows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how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to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use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the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> </a:t>
            </a:r>
            <a:r>
              <a:rPr lang="pt-BR" sz="4400" b="1" dirty="0" err="1">
                <a:solidFill>
                  <a:srgbClr val="333333"/>
                </a:solidFill>
                <a:effectLst/>
                <a:latin typeface="MarrSans"/>
              </a:rPr>
              <a:t>forks</a:t>
            </a:r>
            <a: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  <a:t/>
            </a:r>
            <a:br>
              <a:rPr lang="pt-BR" sz="4400" b="1" dirty="0">
                <a:solidFill>
                  <a:srgbClr val="333333"/>
                </a:solidFill>
                <a:effectLst/>
                <a:latin typeface="MarrSans"/>
              </a:rPr>
            </a:br>
            <a:r>
              <a:rPr lang="pt-BR" sz="1400" b="1" dirty="0">
                <a:solidFill>
                  <a:srgbClr val="FFFFFF"/>
                </a:solidFill>
                <a:effectLst/>
                <a:latin typeface="MarrSans"/>
                <a:hlinkClick r:id="rId2"/>
              </a:rPr>
              <a:t>ROBOTICS</a:t>
            </a:r>
            <a:r>
              <a:rPr lang="pt-BR" sz="800" dirty="0">
                <a:solidFill>
                  <a:schemeClr val="tx1"/>
                </a:solidFill>
                <a:effectLst/>
              </a:rPr>
              <a:t/>
            </a:r>
            <a:br>
              <a:rPr lang="pt-BR" sz="800" dirty="0">
                <a:solidFill>
                  <a:schemeClr val="tx1"/>
                </a:solidFill>
                <a:effectLst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89607" y="5152331"/>
            <a:ext cx="7498080" cy="4800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53999" y="2537035"/>
            <a:ext cx="7078441" cy="3414008"/>
          </a:xfrm>
          <a:prstGeom prst="rect">
            <a:avLst/>
          </a:prstGeom>
          <a:solidFill>
            <a:srgbClr val="F5F5D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6960" rIns="28566" bIns="8411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8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MarrSans"/>
              </a:rPr>
              <a:t> </a:t>
            </a:r>
            <a:r>
              <a:rPr kumimoji="0" lang="pt-BR" sz="10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MarrSans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1027" name="Picture 3" descr="The Assistive Dexterous Arm (ADA) knows how much force to apply to pick up different types...">
            <a:hlinkClick r:id="rId3" tooltip="View gallery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493" y="2537035"/>
            <a:ext cx="6832923" cy="4060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96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BF7201-766F-4120-8F90-1C176D863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A95BED1-80E9-4131-B9BC-ABF53F3E5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70000" lnSpcReduction="2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CAMPOS, Giovana Teixeira. </a:t>
            </a:r>
            <a:r>
              <a:rPr lang="pt-BR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Gramática língua inglesa: teoria e prática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São Paulo : 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Rideel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2006. Disponível em: &lt; 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http://netinforio.com.br/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gestao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arquivosportal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/file/7_linguainglesa_gramatica.pdf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&gt;. Acesso em: 20/03/2019.</a:t>
            </a:r>
          </a:p>
          <a:p>
            <a:endParaRPr lang="pt-BR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Conjugando verbos no presente simples em inglês. 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Seuingles.com. Disponível em: &lt; 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http://www.seuingles.com/gramatica/conjugar-verbos-no-presente-simples-em-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ingles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&gt;. Acesso em: 21/03/2019.</a:t>
            </a:r>
          </a:p>
          <a:p>
            <a:endParaRPr lang="pt-BR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Guia 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Live: </a:t>
            </a:r>
            <a:r>
              <a:rPr lang="pt-BR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TEMPOS VERBAIS EM INGLÊS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EF 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Live. Disponível em: &lt; 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https://englishlive.ef.com/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dam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englishtown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/master/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salespages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pdf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-downloads/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br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fc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/br-guia-ef-englishlive-tempos-verbais-em-ingles.pdf</a:t>
            </a:r>
            <a:r>
              <a:rPr lang="pt-BR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&gt;. Acesso em: 20/03/2019.</a:t>
            </a:r>
          </a:p>
          <a:p>
            <a:endParaRPr lang="pt-BR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0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Exercise</a:t>
            </a:r>
            <a:r>
              <a:rPr lang="pt-BR" sz="4400" dirty="0"/>
              <a:t/>
            </a:r>
            <a:br>
              <a:rPr lang="pt-BR" sz="4400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>
            <a:normAutofit fontScale="85000" lnSpcReduction="20000"/>
          </a:bodyPr>
          <a:lstStyle/>
          <a:p>
            <a:pPr marL="82296" lvl="0" indent="0">
              <a:buNone/>
            </a:pPr>
            <a:r>
              <a:rPr lang="pt-BR" sz="3000" dirty="0" smtClean="0"/>
              <a:t>1- A </a:t>
            </a:r>
            <a:r>
              <a:rPr lang="pt-BR" sz="3000" dirty="0"/>
              <a:t>partir da imagem presente no texto, tente inferir o assunto abordado.</a:t>
            </a:r>
          </a:p>
          <a:p>
            <a:pPr marL="82296" indent="0">
              <a:buNone/>
            </a:pPr>
            <a:r>
              <a:rPr lang="pt-BR" sz="3000" dirty="0"/>
              <a:t> </a:t>
            </a:r>
          </a:p>
          <a:p>
            <a:pPr marL="82296" lvl="0" indent="0">
              <a:buNone/>
            </a:pPr>
            <a:r>
              <a:rPr lang="pt-BR" sz="3000" dirty="0" smtClean="0"/>
              <a:t>2- Observe </a:t>
            </a:r>
            <a:r>
              <a:rPr lang="pt-BR" sz="3000" dirty="0"/>
              <a:t>o título do texto e discorra sobre o assunto a ser tratado.</a:t>
            </a:r>
          </a:p>
          <a:p>
            <a:pPr marL="82296" indent="0">
              <a:buNone/>
            </a:pPr>
            <a:r>
              <a:rPr lang="pt-BR" sz="3000" dirty="0"/>
              <a:t> </a:t>
            </a:r>
          </a:p>
          <a:p>
            <a:pPr marL="82296" lvl="0" indent="0">
              <a:buNone/>
            </a:pPr>
            <a:r>
              <a:rPr lang="pt-BR" sz="3000" dirty="0" smtClean="0"/>
              <a:t>3- Quais </a:t>
            </a:r>
            <a:r>
              <a:rPr lang="pt-BR" sz="3000" dirty="0"/>
              <a:t>foram as palavras chaves que levaram a construção da sua interpretação?</a:t>
            </a:r>
          </a:p>
          <a:p>
            <a:pPr marL="82296" indent="0">
              <a:buNone/>
            </a:pPr>
            <a:r>
              <a:rPr lang="pt-BR" sz="3000" dirty="0"/>
              <a:t> </a:t>
            </a:r>
          </a:p>
          <a:p>
            <a:pPr marL="82296" lvl="0" indent="0">
              <a:buNone/>
            </a:pPr>
            <a:r>
              <a:rPr lang="pt-BR" sz="3000" dirty="0" smtClean="0"/>
              <a:t>4-Retire </a:t>
            </a:r>
            <a:r>
              <a:rPr lang="pt-BR" sz="3000" dirty="0"/>
              <a:t>do texto três palavras cognatas e três palavras falsas cognatas.</a:t>
            </a:r>
          </a:p>
          <a:p>
            <a:pPr marL="82296" indent="0">
              <a:buNone/>
            </a:pPr>
            <a:r>
              <a:rPr lang="pt-BR" dirty="0"/>
              <a:t> 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40424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2" y="620688"/>
            <a:ext cx="7674056" cy="5976664"/>
          </a:xfrm>
        </p:spPr>
        <p:txBody>
          <a:bodyPr>
            <a:normAutofit fontScale="70000" lnSpcReduction="20000"/>
          </a:bodyPr>
          <a:lstStyle/>
          <a:p>
            <a:pPr marL="82296" lvl="0" indent="0">
              <a:buNone/>
            </a:pPr>
            <a:r>
              <a:rPr lang="pt-BR" dirty="0"/>
              <a:t>5- Retire do texto, qualquer frase no presente ou no passado e modifique-a para o futuro simples de acordo com alguma das três formas.</a:t>
            </a:r>
          </a:p>
          <a:p>
            <a:pPr marL="82296" indent="0">
              <a:buNone/>
            </a:pPr>
            <a:r>
              <a:rPr lang="pt-BR" dirty="0"/>
              <a:t> </a:t>
            </a:r>
          </a:p>
          <a:p>
            <a:pPr marL="82296" lvl="0" indent="0">
              <a:buNone/>
            </a:pPr>
            <a:r>
              <a:rPr lang="pt-BR" dirty="0"/>
              <a:t>6- Observe o primeiro parágrafo e retire as palavras que você considera importante para o entendimento do texto.</a:t>
            </a:r>
          </a:p>
          <a:p>
            <a:pPr marL="82296" indent="0">
              <a:buNone/>
            </a:pPr>
            <a:r>
              <a:rPr lang="pt-BR" dirty="0"/>
              <a:t> </a:t>
            </a:r>
          </a:p>
          <a:p>
            <a:pPr marL="82296" lvl="0" indent="0">
              <a:buNone/>
            </a:pPr>
            <a:r>
              <a:rPr lang="pt-BR" dirty="0"/>
              <a:t>7- Marque a melhor tradução para as palavras formadas a partir de prefixos e sufixos</a:t>
            </a:r>
            <a:r>
              <a:rPr lang="pt-BR" dirty="0" smtClean="0"/>
              <a:t>.</a:t>
            </a:r>
          </a:p>
          <a:p>
            <a:pPr marL="82296" lvl="0" indent="0">
              <a:buNone/>
            </a:pPr>
            <a:endParaRPr lang="pt-BR" dirty="0"/>
          </a:p>
          <a:p>
            <a:pPr marL="82296" lvl="0" indent="0">
              <a:buNone/>
            </a:pPr>
            <a:r>
              <a:rPr lang="en-US" dirty="0" smtClean="0"/>
              <a:t>a) Time </a:t>
            </a:r>
            <a:r>
              <a:rPr lang="en-US" dirty="0"/>
              <a:t>- Overtime                                         </a:t>
            </a:r>
            <a:r>
              <a:rPr lang="en-US" dirty="0" smtClean="0"/>
              <a:t>   b</a:t>
            </a:r>
            <a:r>
              <a:rPr lang="en-US" dirty="0"/>
              <a:t>) Do - Undo</a:t>
            </a:r>
            <a:endParaRPr lang="pt-BR" dirty="0"/>
          </a:p>
          <a:p>
            <a:pPr marL="82296" indent="0">
              <a:buNone/>
            </a:pPr>
            <a:r>
              <a:rPr lang="pt-BR" dirty="0"/>
              <a:t>(  ) Tempo esgotado                                          </a:t>
            </a:r>
            <a:r>
              <a:rPr lang="pt-BR" dirty="0" smtClean="0"/>
              <a:t> </a:t>
            </a:r>
            <a:r>
              <a:rPr lang="pt-BR" dirty="0"/>
              <a:t>(  ) Refazer</a:t>
            </a:r>
          </a:p>
          <a:p>
            <a:pPr marL="82296" indent="0">
              <a:buNone/>
            </a:pPr>
            <a:r>
              <a:rPr lang="pt-BR" dirty="0"/>
              <a:t>(  ) Hora extra                                                  </a:t>
            </a:r>
            <a:r>
              <a:rPr lang="pt-BR" dirty="0" smtClean="0"/>
              <a:t>(  )Desfazer</a:t>
            </a:r>
            <a:endParaRPr lang="pt-BR" dirty="0"/>
          </a:p>
          <a:p>
            <a:pPr marL="82296" indent="0">
              <a:buNone/>
            </a:pPr>
            <a:r>
              <a:rPr lang="pt-BR" dirty="0"/>
              <a:t> </a:t>
            </a:r>
          </a:p>
          <a:p>
            <a:pPr marL="82296" indent="0">
              <a:buNone/>
            </a:pPr>
            <a:r>
              <a:rPr lang="pt-BR" dirty="0"/>
              <a:t> </a:t>
            </a:r>
            <a:r>
              <a:rPr lang="pt-BR" dirty="0" smtClean="0"/>
              <a:t>8- </a:t>
            </a:r>
            <a:r>
              <a:rPr lang="pt-BR" dirty="0"/>
              <a:t>Encontre no parágrafo seis alguma das formas da referência textual (</a:t>
            </a:r>
            <a:r>
              <a:rPr lang="pt-BR" dirty="0" err="1"/>
              <a:t>you</a:t>
            </a:r>
            <a:r>
              <a:rPr lang="pt-BR" dirty="0"/>
              <a:t>, </a:t>
            </a:r>
            <a:r>
              <a:rPr lang="pt-BR" dirty="0" err="1"/>
              <a:t>they</a:t>
            </a:r>
            <a:r>
              <a:rPr lang="pt-BR" dirty="0"/>
              <a:t>, </a:t>
            </a:r>
            <a:r>
              <a:rPr lang="pt-BR" dirty="0" err="1"/>
              <a:t>them</a:t>
            </a:r>
            <a:r>
              <a:rPr lang="pt-BR" dirty="0"/>
              <a:t>)</a:t>
            </a:r>
          </a:p>
          <a:p>
            <a:endParaRPr lang="pt-BR" i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25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33FE78-A5BD-4EA5-90FD-47BD0B13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476672"/>
            <a:ext cx="7746064" cy="971128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PRESENT (presente simples)</a:t>
            </a:r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D00D952-21D6-4A58-9D9F-DCC032F02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93568"/>
          </a:xfrm>
        </p:spPr>
        <p:txBody>
          <a:bodyPr/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Presente Simples: descreve uma ação habitual e atual ocorrida no presente. No português, esse tempo verbal é chamado de Presente do Indicativo.	</a:t>
            </a:r>
          </a:p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O verbo no presente simples não apresenta alteração para os pronomes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(singular e plural),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Já os verbos na terceira pessoa do singular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it)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ganham </a:t>
            </a:r>
            <a:r>
              <a:rPr lang="pt-BR" b="1" i="1" dirty="0">
                <a:latin typeface="Arial" panose="020B0604020202020204" pitchFamily="34" charset="0"/>
                <a:cs typeface="Arial" panose="020B0604020202020204" pitchFamily="34" charset="0"/>
              </a:rPr>
              <a:t>“s”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como terminação.</a:t>
            </a:r>
          </a:p>
          <a:p>
            <a:pPr marL="82296" indent="0" algn="just">
              <a:buNone/>
            </a:pPr>
            <a:endParaRPr lang="pt-BR" dirty="0"/>
          </a:p>
          <a:p>
            <a:pPr marL="82296" indent="0" algn="just">
              <a:buNone/>
            </a:pPr>
            <a:endParaRPr lang="pt-BR" dirty="0"/>
          </a:p>
          <a:p>
            <a:pPr marL="82296" indent="0" algn="just">
              <a:buNone/>
            </a:pPr>
            <a:endParaRPr lang="pt-BR" dirty="0"/>
          </a:p>
          <a:p>
            <a:pPr marL="82296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812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721D4913-8F4C-40CC-9B44-1AA718A3BF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018412"/>
              </p:ext>
            </p:extLst>
          </p:nvPr>
        </p:nvGraphicFramePr>
        <p:xfrm>
          <a:off x="1337360" y="2708920"/>
          <a:ext cx="7499350" cy="3474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49675">
                  <a:extLst>
                    <a:ext uri="{9D8B030D-6E8A-4147-A177-3AD203B41FA5}">
                      <a16:colId xmlns:a16="http://schemas.microsoft.com/office/drawing/2014/main" xmlns="" val="713800011"/>
                    </a:ext>
                  </a:extLst>
                </a:gridCol>
                <a:gridCol w="3749675">
                  <a:extLst>
                    <a:ext uri="{9D8B030D-6E8A-4147-A177-3AD203B41FA5}">
                      <a16:colId xmlns:a16="http://schemas.microsoft.com/office/drawing/2014/main" xmlns="" val="1436227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</a:t>
                      </a:r>
                      <a:endParaRPr lang="pt-BR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562456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30069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he/she/it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13505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24871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7925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</a:t>
                      </a:r>
                      <a:endParaRPr lang="pt-BR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love</a:t>
                      </a:r>
                      <a:endParaRPr lang="pt-BR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01121031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9113043-77B9-46EF-BBFE-5D046192FB8F}"/>
              </a:ext>
            </a:extLst>
          </p:cNvPr>
          <p:cNvSpPr txBox="1"/>
          <p:nvPr/>
        </p:nvSpPr>
        <p:spPr>
          <a:xfrm>
            <a:off x="1276446" y="665341"/>
            <a:ext cx="7688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	Veja abaixo a tabela com o verbo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(amar) conjugado no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6452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906998-8E24-480D-8669-57990742A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EXCEÇÕES PARA HE, SHE E IT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D1C1DC6-9869-493A-9019-20F17A501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700808"/>
            <a:ext cx="7674056" cy="4547592"/>
          </a:xfrm>
        </p:spPr>
        <p:txBody>
          <a:bodyPr/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Algo importante de saber é que para os pronomes </a:t>
            </a:r>
            <a:r>
              <a:rPr lang="pt-BR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há algumas exceções à regra de se adicionar a letra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Vejamos essas exceções:</a:t>
            </a:r>
          </a:p>
          <a:p>
            <a:pPr marL="82296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875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7915B4-7E20-4D0F-A30B-D9EEC55CB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effectLst/>
              </a:rPr>
              <a:t/>
            </a:r>
            <a:br>
              <a:rPr lang="pt-BR" b="1" dirty="0">
                <a:solidFill>
                  <a:schemeClr val="tx1"/>
                </a:solidFill>
                <a:effectLst/>
              </a:rPr>
            </a:b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Verbos terminando com as letras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-o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-s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b="1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b="1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-z</a:t>
            </a:r>
            <a:r>
              <a:rPr lang="pt-BR" b="1" dirty="0">
                <a:solidFill>
                  <a:schemeClr val="tx1"/>
                </a:solidFill>
              </a:rPr>
              <a:t/>
            </a:r>
            <a:br>
              <a:rPr lang="pt-BR" b="1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E0B5673-FB7B-4F9C-BC0C-2549D65E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844824"/>
            <a:ext cx="7498080" cy="473853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pt-BR" dirty="0"/>
              <a:t>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Quando o verbo terminar com as letras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-z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a conjugação para os pronomes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é feita acrescentando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-es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no final do verbo.</a:t>
            </a:r>
          </a:p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Por exemplo, o verbo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 go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(ir) é conjugado como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e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pt-BR" i="1" dirty="0" err="1"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pt-BR" b="1" i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Vamos ver outros exemplos: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955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B45D1A84-E85C-4204-B0DE-23B9AFF83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080447"/>
              </p:ext>
            </p:extLst>
          </p:nvPr>
        </p:nvGraphicFramePr>
        <p:xfrm>
          <a:off x="1403648" y="908720"/>
          <a:ext cx="7499349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>
                  <a:extLst>
                    <a:ext uri="{9D8B030D-6E8A-4147-A177-3AD203B41FA5}">
                      <a16:colId xmlns:a16="http://schemas.microsoft.com/office/drawing/2014/main" xmlns="" val="2072461292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4166992320"/>
                    </a:ext>
                  </a:extLst>
                </a:gridCol>
                <a:gridCol w="2499783">
                  <a:extLst>
                    <a:ext uri="{9D8B030D-6E8A-4147-A177-3AD203B41FA5}">
                      <a16:colId xmlns:a16="http://schemas.microsoft.com/office/drawing/2014/main" xmlns="" val="191160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Verbos em inglês terminando com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-o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-s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pt-BR" sz="2400" b="1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pt-BR" sz="2400" b="1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-x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–z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Conjugação para os pronomes </a:t>
                      </a:r>
                      <a:r>
                        <a:rPr lang="pt-BR" sz="2400" b="1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2400" b="1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pt-BR" sz="24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Tradução</a:t>
                      </a:r>
                      <a:endParaRPr lang="pt-BR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314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(fazer)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do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do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do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faz, ela faz, isto faz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07572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kiss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(beijar)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kiss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kiss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kiss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beija; ela beija; isto beija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46878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</a:t>
                      </a:r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(lavar)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wash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she wash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it wash</a:t>
                      </a: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 lava; ela lava; isto lava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5355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53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7915B4-7E20-4D0F-A30B-D9EEC55CB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tx1"/>
                </a:solidFill>
                <a:effectLst/>
              </a:rPr>
              <a:t/>
            </a:r>
            <a:br>
              <a:rPr lang="pt-BR" b="1" dirty="0">
                <a:solidFill>
                  <a:schemeClr val="tx1"/>
                </a:solidFill>
                <a:effectLst/>
              </a:rPr>
            </a:br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Verbos terminando em uma sequência de consoantes e </a:t>
            </a: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-y</a:t>
            </a:r>
            <a:r>
              <a:rPr lang="pt-BR" b="1" dirty="0">
                <a:solidFill>
                  <a:schemeClr val="tx1"/>
                </a:solidFill>
              </a:rPr>
              <a:t/>
            </a:r>
            <a:br>
              <a:rPr lang="pt-BR" b="1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E0B5673-FB7B-4F9C-BC0C-2549D65E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pPr marL="82296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Para conjugar verbos em inglês que terminam em uma sequência de consoantes e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-y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, troque a letra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-y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. Vejamos alguns exemplos: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2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629</TotalTime>
  <Words>1653</Words>
  <Application>Microsoft Office PowerPoint</Application>
  <PresentationFormat>Apresentação na tela (4:3)</PresentationFormat>
  <Paragraphs>224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3" baseType="lpstr">
      <vt:lpstr>Arial</vt:lpstr>
      <vt:lpstr>Gill Sans MT</vt:lpstr>
      <vt:lpstr>MarrSans</vt:lpstr>
      <vt:lpstr>Verdana</vt:lpstr>
      <vt:lpstr>Wingdings 2</vt:lpstr>
      <vt:lpstr>Solstício</vt:lpstr>
      <vt:lpstr>Verb Forms I (Present, Past and Future)</vt:lpstr>
      <vt:lpstr>INTRODUÇÃO</vt:lpstr>
      <vt:lpstr>Apresentação do PowerPoint</vt:lpstr>
      <vt:lpstr>SIMPLE PRESENT (presente simples) </vt:lpstr>
      <vt:lpstr>Apresentação do PowerPoint</vt:lpstr>
      <vt:lpstr>EXCEÇÕES PARA HE, SHE E IT</vt:lpstr>
      <vt:lpstr> Verbos terminando com as letras -o, -s, -sh, -ch, -x ou -z </vt:lpstr>
      <vt:lpstr>Apresentação do PowerPoint</vt:lpstr>
      <vt:lpstr> Verbos terminando em uma sequência de consoantes e -y </vt:lpstr>
      <vt:lpstr>Apresentação do PowerPoint</vt:lpstr>
      <vt:lpstr> Os verbos que terminam com uma vogal e a letra -y </vt:lpstr>
      <vt:lpstr>Apresentação do PowerPoint</vt:lpstr>
      <vt:lpstr> Verbo to have (ter)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PRESENT PROGRESSIVE OU PRESENT CONTINUOUS</vt:lpstr>
      <vt:lpstr>Apresentação do PowerPoint</vt:lpstr>
      <vt:lpstr>Apresentação do PowerPoint</vt:lpstr>
      <vt:lpstr>Apresentação do PowerPoint</vt:lpstr>
      <vt:lpstr>PAST (PASSADO) </vt:lpstr>
      <vt:lpstr>Apresentação do PowerPoint</vt:lpstr>
      <vt:lpstr>Apresentação do PowerPoint</vt:lpstr>
      <vt:lpstr>Apresentação do PowerPoint</vt:lpstr>
      <vt:lpstr>PAST CONTINUOUS</vt:lpstr>
      <vt:lpstr>FUTURE (FUTURO)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Food-focused autonomous robot arm knows how to use the forks ROBOTICS </vt:lpstr>
      <vt:lpstr>REFERÊNCIAS</vt:lpstr>
      <vt:lpstr>Exercise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Arivonaldo Bezerra da Silva</dc:creator>
  <cp:lastModifiedBy>ANDRÉ ABMAEL SOARES</cp:lastModifiedBy>
  <cp:revision>59</cp:revision>
  <dcterms:created xsi:type="dcterms:W3CDTF">2019-03-26T14:08:45Z</dcterms:created>
  <dcterms:modified xsi:type="dcterms:W3CDTF">2019-04-08T18:58:12Z</dcterms:modified>
</cp:coreProperties>
</file>