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5f5cc7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5f5cc7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575d0191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575d0191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5f078ee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5f078ee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616d513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616d513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575d01914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575d01914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75d01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75d01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75d01914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75d01914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575d01914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575d01914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575d01914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575d01914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09ea81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09ea81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75d01914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75d01914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75d01914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75d01914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FORMAS VERBAIS II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(TEMPOS PROGRESSIVOS, PERFEITOS)</a:t>
            </a:r>
            <a:endParaRPr sz="36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715925"/>
            <a:ext cx="2047500" cy="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Trebuchet MS"/>
                <a:ea typeface="Trebuchet MS"/>
                <a:cs typeface="Trebuchet MS"/>
                <a:sym typeface="Trebuchet MS"/>
              </a:rPr>
              <a:t>Eline Costa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Trebuchet MS"/>
                <a:ea typeface="Trebuchet MS"/>
                <a:cs typeface="Trebuchet MS"/>
                <a:sym typeface="Trebuchet MS"/>
              </a:rPr>
              <a:t>Evana Laís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658100" y="4279325"/>
            <a:ext cx="21621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Língua Inglesa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446475" y="2753425"/>
            <a:ext cx="2242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Maria Clara </a:t>
            </a:r>
            <a:endParaRPr sz="2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Maria Valdeyza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5220500" y="757800"/>
            <a:ext cx="3596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3600">
                <a:solidFill>
                  <a:schemeClr val="accent1"/>
                </a:solidFill>
              </a:rPr>
              <a:t>Porque as frutas estragam?  </a:t>
            </a:r>
            <a:endParaRPr b="1" sz="3600">
              <a:solidFill>
                <a:schemeClr val="accent1"/>
              </a:solidFill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00" y="1055700"/>
            <a:ext cx="47625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11700" y="2470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1"/>
                </a:solidFill>
              </a:rPr>
              <a:t>Avocados with edible anti-spoilage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1"/>
                </a:solidFill>
              </a:rPr>
              <a:t>coating hit US stores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74" y="1398525"/>
            <a:ext cx="5901249" cy="33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75" y="1419050"/>
            <a:ext cx="4782900" cy="26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5600100" y="1687075"/>
            <a:ext cx="3384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Come abacate, Bem! Abacate faz bem pro cabelo.</a:t>
            </a:r>
            <a:endParaRPr b="1" sz="3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(Juju, Vovó)</a:t>
            </a:r>
            <a:endParaRPr b="1" sz="3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1"/>
                </a:solidFill>
              </a:rPr>
              <a:t>Referências bibliográficas 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AMORIM, José Olavo </a:t>
            </a:r>
            <a:r>
              <a:rPr lang="pt-BR" sz="1700"/>
              <a:t>de. </a:t>
            </a:r>
            <a:r>
              <a:rPr b="1" lang="pt-BR" sz="1700"/>
              <a:t>Longman</a:t>
            </a:r>
            <a:r>
              <a:rPr lang="pt-BR" sz="1700"/>
              <a:t>: Gramática Escolar da Língua Inglesa. Pearson Longman, p. 317. </a:t>
            </a:r>
            <a:endParaRPr sz="17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1700"/>
              <a:t>Guia English Live</a:t>
            </a:r>
            <a:r>
              <a:rPr lang="pt-BR" sz="1700"/>
              <a:t>: Tempos verbais em inglês. Disponível em: &lt;https://englishlive.ef.com/dam/englishtown/master/salespages/pdf-downloads/br/fc/br-guia-ef-englishlive-tempos-verbais-em-ingles.pdf&gt; . Acesso em: 19 mar. 2019. </a:t>
            </a:r>
            <a:endParaRPr b="1" sz="17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1700"/>
              <a:t>Toda matéria</a:t>
            </a:r>
            <a:r>
              <a:rPr lang="pt-BR" sz="1700"/>
              <a:t>: Tempos verbais em inglês. Disponível em: &lt;</a:t>
            </a:r>
            <a:r>
              <a:rPr lang="pt-BR" sz="1700"/>
              <a:t>https://www.todamateria.com.br</a:t>
            </a:r>
            <a:r>
              <a:rPr lang="pt-BR" sz="1700"/>
              <a:t>/</a:t>
            </a:r>
            <a:r>
              <a:rPr lang="pt-BR" sz="1700"/>
              <a:t>tempos-verbais-no-ingles/&gt;. Acesso em: 18 mar. 2019.</a:t>
            </a:r>
            <a:r>
              <a:rPr lang="pt-BR"/>
              <a:t>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N</a:t>
            </a:r>
            <a:r>
              <a:rPr b="1" lang="pt-BR"/>
              <a:t>othin' on you - B.o.B</a:t>
            </a:r>
            <a:r>
              <a:rPr b="1" lang="pt-BR">
                <a:solidFill>
                  <a:schemeClr val="accent2"/>
                </a:solidFill>
              </a:rPr>
              <a:t> </a:t>
            </a:r>
            <a:r>
              <a:rPr b="1" lang="pt-BR">
                <a:highlight>
                  <a:srgbClr val="FFFFFF"/>
                </a:highlight>
              </a:rPr>
              <a:t>(feat. Bruno Mars)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825" y="1340050"/>
            <a:ext cx="5945775" cy="33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Progressive/continuous </a:t>
            </a:r>
            <a:endParaRPr b="1"/>
          </a:p>
        </p:txBody>
      </p:sp>
      <p:sp>
        <p:nvSpPr>
          <p:cNvPr id="100" name="Google Shape;100;p15"/>
          <p:cNvSpPr/>
          <p:nvPr/>
        </p:nvSpPr>
        <p:spPr>
          <a:xfrm>
            <a:off x="395525" y="1263748"/>
            <a:ext cx="2304300" cy="648000"/>
          </a:xfrm>
          <a:prstGeom prst="rect">
            <a:avLst/>
          </a:prstGeom>
          <a:solidFill>
            <a:srgbClr val="0B5394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Sujeito </a:t>
            </a:r>
            <a:endParaRPr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915816" y="1249958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3602400" y="1234160"/>
            <a:ext cx="2130900" cy="8418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 be 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no modo simples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084168" y="1302802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617575" y="1234050"/>
            <a:ext cx="2070600" cy="841800"/>
          </a:xfrm>
          <a:prstGeom prst="rect">
            <a:avLst/>
          </a:prstGeom>
          <a:solidFill>
            <a:srgbClr val="674EA7"/>
          </a:solidFill>
          <a:ln cap="flat" cmpd="sng" w="254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principal no  gerúndio (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-ing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761262" y="2292313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(am, is, are)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766056" y="4038724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Futuro    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(will be)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766062" y="3183803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Passado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(was, were)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08" name="Google Shape;108;p15"/>
          <p:cNvCxnSpPr>
            <a:stCxn id="102" idx="2"/>
            <a:endCxn id="105" idx="0"/>
          </p:cNvCxnSpPr>
          <p:nvPr/>
        </p:nvCxnSpPr>
        <p:spPr>
          <a:xfrm>
            <a:off x="4667850" y="2075960"/>
            <a:ext cx="0" cy="216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5"/>
          <p:cNvCxnSpPr>
            <a:stCxn id="105" idx="2"/>
            <a:endCxn id="107" idx="0"/>
          </p:cNvCxnSpPr>
          <p:nvPr/>
        </p:nvCxnSpPr>
        <p:spPr>
          <a:xfrm>
            <a:off x="4667862" y="2940313"/>
            <a:ext cx="4800" cy="243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5"/>
          <p:cNvCxnSpPr>
            <a:stCxn id="107" idx="2"/>
            <a:endCxn id="106" idx="0"/>
          </p:cNvCxnSpPr>
          <p:nvPr/>
        </p:nvCxnSpPr>
        <p:spPr>
          <a:xfrm>
            <a:off x="4672662" y="3831803"/>
            <a:ext cx="0" cy="207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5"/>
          <p:cNvSpPr/>
          <p:nvPr/>
        </p:nvSpPr>
        <p:spPr>
          <a:xfrm>
            <a:off x="641075" y="2191925"/>
            <a:ext cx="1813200" cy="249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They 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2" name="Google Shape;112;p15"/>
          <p:cNvCxnSpPr>
            <a:stCxn id="100" idx="2"/>
            <a:endCxn id="111" idx="0"/>
          </p:cNvCxnSpPr>
          <p:nvPr/>
        </p:nvCxnSpPr>
        <p:spPr>
          <a:xfrm>
            <a:off x="1547675" y="1911748"/>
            <a:ext cx="0" cy="280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It's so much nonsense, it's on my conscience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I'm thinking</a:t>
            </a: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Maybe I should get it out </a:t>
            </a:r>
            <a:r>
              <a:rPr b="1" lang="pt-BR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(present continuous)</a:t>
            </a:r>
            <a:endParaRPr b="1"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I don't wanna sound redundant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But </a:t>
            </a:r>
            <a:r>
              <a:rPr lang="pt-BR" sz="2200">
                <a:solidFill>
                  <a:srgbClr val="FFFFFF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I was wondering</a:t>
            </a: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if there was something that you wanna know </a:t>
            </a:r>
            <a:r>
              <a:rPr b="1" lang="pt-BR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(past continuous)</a:t>
            </a:r>
            <a:endParaRPr b="1"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But never mind that, we should let it go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Cause we don't wanna be a t.v. episode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all the bad thoughts, just let em go, go, go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Progressive/continuous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Perfect simple</a:t>
            </a:r>
            <a:endParaRPr b="1"/>
          </a:p>
        </p:txBody>
      </p:sp>
      <p:sp>
        <p:nvSpPr>
          <p:cNvPr id="124" name="Google Shape;124;p17"/>
          <p:cNvSpPr/>
          <p:nvPr/>
        </p:nvSpPr>
        <p:spPr>
          <a:xfrm>
            <a:off x="395525" y="1263748"/>
            <a:ext cx="2304300" cy="648000"/>
          </a:xfrm>
          <a:prstGeom prst="rect">
            <a:avLst/>
          </a:prstGeom>
          <a:solidFill>
            <a:srgbClr val="0B5394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Sujeito </a:t>
            </a:r>
            <a:endParaRPr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641075" y="2191925"/>
            <a:ext cx="1813200" cy="249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They 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6" name="Google Shape;126;p17"/>
          <p:cNvCxnSpPr>
            <a:stCxn id="124" idx="2"/>
            <a:endCxn id="125" idx="0"/>
          </p:cNvCxnSpPr>
          <p:nvPr/>
        </p:nvCxnSpPr>
        <p:spPr>
          <a:xfrm>
            <a:off x="1547675" y="1911748"/>
            <a:ext cx="0" cy="280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7"/>
          <p:cNvSpPr txBox="1"/>
          <p:nvPr/>
        </p:nvSpPr>
        <p:spPr>
          <a:xfrm>
            <a:off x="2915816" y="1249958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855568" y="1302802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3496025" y="1249947"/>
            <a:ext cx="2130900" cy="8418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 have 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no modo simples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654887" y="2308100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have, has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3659681" y="4054512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Futuro    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(will </a:t>
            </a: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have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3659687" y="3199590"/>
            <a:ext cx="1813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Passado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had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33" name="Google Shape;133;p17"/>
          <p:cNvCxnSpPr>
            <a:stCxn id="129" idx="2"/>
            <a:endCxn id="130" idx="0"/>
          </p:cNvCxnSpPr>
          <p:nvPr/>
        </p:nvCxnSpPr>
        <p:spPr>
          <a:xfrm>
            <a:off x="4561475" y="2091747"/>
            <a:ext cx="0" cy="216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7"/>
          <p:cNvCxnSpPr>
            <a:stCxn id="130" idx="2"/>
            <a:endCxn id="132" idx="0"/>
          </p:cNvCxnSpPr>
          <p:nvPr/>
        </p:nvCxnSpPr>
        <p:spPr>
          <a:xfrm>
            <a:off x="4561487" y="2956100"/>
            <a:ext cx="4800" cy="243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7"/>
          <p:cNvCxnSpPr>
            <a:stCxn id="132" idx="2"/>
            <a:endCxn id="131" idx="0"/>
          </p:cNvCxnSpPr>
          <p:nvPr/>
        </p:nvCxnSpPr>
        <p:spPr>
          <a:xfrm>
            <a:off x="4566287" y="3847590"/>
            <a:ext cx="0" cy="207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7"/>
          <p:cNvSpPr/>
          <p:nvPr/>
        </p:nvSpPr>
        <p:spPr>
          <a:xfrm>
            <a:off x="6423125" y="1234050"/>
            <a:ext cx="2265000" cy="957900"/>
          </a:xfrm>
          <a:prstGeom prst="rect">
            <a:avLst/>
          </a:prstGeom>
          <a:solidFill>
            <a:srgbClr val="3D85C6"/>
          </a:solidFill>
          <a:ln cap="flat" cmpd="sng" w="254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principal no  particípio passado (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-ed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 know you feel where I'm coming from </a:t>
            </a:r>
            <a:endParaRPr b="1"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Regardless of the things in my past that </a:t>
            </a:r>
            <a:r>
              <a:rPr lang="pt-BR" sz="2200">
                <a:solidFill>
                  <a:schemeClr val="lt1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I've done</a:t>
            </a: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pt-BR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(present perfect)</a:t>
            </a:r>
            <a:endParaRPr b="1"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of it really was for the hell of the fun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a carousel, so around I spun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With no direction, just tryna get some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Tryna chase skirts, living in the summer sun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so I lost more than I had ever won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honestly, I ended up with none</a:t>
            </a:r>
            <a:endParaRPr sz="2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Perfect simple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Counting Stars - OneRepublic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525" y="1186574"/>
            <a:ext cx="6378950" cy="35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Perfect </a:t>
            </a:r>
            <a:r>
              <a:rPr b="1" lang="pt-BR"/>
              <a:t>continuous </a:t>
            </a:r>
            <a:endParaRPr b="1"/>
          </a:p>
        </p:txBody>
      </p:sp>
      <p:sp>
        <p:nvSpPr>
          <p:cNvPr id="154" name="Google Shape;154;p20"/>
          <p:cNvSpPr/>
          <p:nvPr/>
        </p:nvSpPr>
        <p:spPr>
          <a:xfrm>
            <a:off x="395525" y="1263748"/>
            <a:ext cx="2304300" cy="648000"/>
          </a:xfrm>
          <a:prstGeom prst="rect">
            <a:avLst/>
          </a:prstGeom>
          <a:solidFill>
            <a:srgbClr val="0B5394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Sujeito </a:t>
            </a:r>
            <a:endParaRPr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41075" y="2191925"/>
            <a:ext cx="1813200" cy="249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We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You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They 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56" name="Google Shape;156;p20"/>
          <p:cNvCxnSpPr>
            <a:stCxn id="154" idx="2"/>
            <a:endCxn id="155" idx="0"/>
          </p:cNvCxnSpPr>
          <p:nvPr/>
        </p:nvCxnSpPr>
        <p:spPr>
          <a:xfrm>
            <a:off x="1547675" y="1911748"/>
            <a:ext cx="0" cy="280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0"/>
          <p:cNvSpPr txBox="1"/>
          <p:nvPr/>
        </p:nvSpPr>
        <p:spPr>
          <a:xfrm>
            <a:off x="2915816" y="1249958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855568" y="1302802"/>
            <a:ext cx="36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496025" y="1249950"/>
            <a:ext cx="2130900" cy="9579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 have 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 be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em modo perfeito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496075" y="2384250"/>
            <a:ext cx="2125200" cy="75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 </a:t>
            </a:r>
            <a:endParaRPr sz="1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pt-BR" sz="1700">
                <a:latin typeface="Trebuchet MS"/>
                <a:ea typeface="Trebuchet MS"/>
                <a:cs typeface="Trebuchet MS"/>
                <a:sym typeface="Trebuchet MS"/>
              </a:rPr>
              <a:t>have been,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Trebuchet MS"/>
                <a:ea typeface="Trebuchet MS"/>
                <a:cs typeface="Trebuchet MS"/>
                <a:sym typeface="Trebuchet MS"/>
              </a:rPr>
              <a:t>has been</a:t>
            </a:r>
            <a:r>
              <a:rPr lang="pt-BR" sz="1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3501681" y="4130651"/>
            <a:ext cx="2125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Futuro    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(will </a:t>
            </a: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have been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3509388" y="3309360"/>
            <a:ext cx="2125200" cy="6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Passado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pt-BR" sz="1800">
                <a:latin typeface="Trebuchet MS"/>
                <a:ea typeface="Trebuchet MS"/>
                <a:cs typeface="Trebuchet MS"/>
                <a:sym typeface="Trebuchet MS"/>
              </a:rPr>
              <a:t>had been</a:t>
            </a:r>
            <a:r>
              <a:rPr lang="pt-B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 </a:t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63" name="Google Shape;163;p20"/>
          <p:cNvCxnSpPr>
            <a:stCxn id="159" idx="2"/>
            <a:endCxn id="160" idx="0"/>
          </p:cNvCxnSpPr>
          <p:nvPr/>
        </p:nvCxnSpPr>
        <p:spPr>
          <a:xfrm flipH="1">
            <a:off x="4558775" y="2207850"/>
            <a:ext cx="2700" cy="176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20"/>
          <p:cNvCxnSpPr>
            <a:stCxn id="160" idx="2"/>
            <a:endCxn id="162" idx="0"/>
          </p:cNvCxnSpPr>
          <p:nvPr/>
        </p:nvCxnSpPr>
        <p:spPr>
          <a:xfrm>
            <a:off x="4558675" y="3136050"/>
            <a:ext cx="13200" cy="173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0"/>
          <p:cNvCxnSpPr>
            <a:stCxn id="162" idx="2"/>
            <a:endCxn id="161" idx="0"/>
          </p:cNvCxnSpPr>
          <p:nvPr/>
        </p:nvCxnSpPr>
        <p:spPr>
          <a:xfrm flipH="1">
            <a:off x="4564188" y="3957360"/>
            <a:ext cx="7800" cy="173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20"/>
          <p:cNvSpPr/>
          <p:nvPr/>
        </p:nvSpPr>
        <p:spPr>
          <a:xfrm>
            <a:off x="6562925" y="1234050"/>
            <a:ext cx="2125200" cy="848100"/>
          </a:xfrm>
          <a:prstGeom prst="rect">
            <a:avLst/>
          </a:prstGeom>
          <a:solidFill>
            <a:srgbClr val="674EA7"/>
          </a:solidFill>
          <a:ln cap="flat" cmpd="sng" w="254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Verbo principal terminado em </a:t>
            </a:r>
            <a:r>
              <a:rPr i="1"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-ing</a:t>
            </a:r>
            <a:r>
              <a:rPr lang="pt-BR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Lately, I've been</a:t>
            </a:r>
            <a:r>
              <a:rPr lang="pt-BR" sz="2200">
                <a:solidFill>
                  <a:srgbClr val="FFFF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pt-BR" sz="2200">
                <a:solidFill>
                  <a:srgbClr val="FFFFFF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I've been losing</a:t>
            </a: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sleep </a:t>
            </a:r>
            <a:r>
              <a:rPr b="1" lang="pt-BR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(present perfect continuous)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Dreaming about the things we could be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But baby, I've been,</a:t>
            </a:r>
            <a:r>
              <a:rPr lang="pt-BR" sz="2200">
                <a:solidFill>
                  <a:srgbClr val="FFFFF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2200">
                <a:solidFill>
                  <a:srgbClr val="FFFFFF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I've been praying</a:t>
            </a: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hard </a:t>
            </a:r>
            <a:r>
              <a:rPr b="1" lang="pt-BR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(present perfect continuous)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Said, no more counting dollars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We'll be counting stars </a:t>
            </a:r>
            <a:endParaRPr b="1"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Perfect continuous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