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30" r:id="rId1"/>
  </p:sldMasterIdLst>
  <p:notesMasterIdLst>
    <p:notesMasterId r:id="rId25"/>
  </p:notesMasterIdLst>
  <p:sldIdLst>
    <p:sldId id="256" r:id="rId2"/>
    <p:sldId id="257" r:id="rId3"/>
    <p:sldId id="258" r:id="rId4"/>
    <p:sldId id="259" r:id="rId5"/>
    <p:sldId id="260" r:id="rId6"/>
    <p:sldId id="280" r:id="rId7"/>
    <p:sldId id="261" r:id="rId8"/>
    <p:sldId id="273" r:id="rId9"/>
    <p:sldId id="274" r:id="rId10"/>
    <p:sldId id="276" r:id="rId11"/>
    <p:sldId id="262" r:id="rId12"/>
    <p:sldId id="263" r:id="rId13"/>
    <p:sldId id="286" r:id="rId14"/>
    <p:sldId id="287" r:id="rId15"/>
    <p:sldId id="277" r:id="rId16"/>
    <p:sldId id="284" r:id="rId17"/>
    <p:sldId id="285" r:id="rId18"/>
    <p:sldId id="281" r:id="rId19"/>
    <p:sldId id="282" r:id="rId20"/>
    <p:sldId id="283" r:id="rId21"/>
    <p:sldId id="269" r:id="rId22"/>
    <p:sldId id="271" r:id="rId23"/>
    <p:sldId id="279"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p:scale>
          <a:sx n="80" d="100"/>
          <a:sy n="80" d="100"/>
        </p:scale>
        <p:origin x="744" y="33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D52ABD-74E9-444E-9F47-2DF24ACC46DB}" type="datetimeFigureOut">
              <a:rPr lang="pt-BR" smtClean="0"/>
              <a:t>01/04/2019</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pt-B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01B4-40FD-4A69-AFB0-4902E45669E9}" type="slidenum">
              <a:rPr lang="pt-BR" smtClean="0"/>
              <a:t>‹nº›</a:t>
            </a:fld>
            <a:endParaRPr lang="pt-BR"/>
          </a:p>
        </p:txBody>
      </p:sp>
    </p:spTree>
    <p:extLst>
      <p:ext uri="{BB962C8B-B14F-4D97-AF65-F5344CB8AC3E}">
        <p14:creationId xmlns:p14="http://schemas.microsoft.com/office/powerpoint/2010/main" val="8966961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t-BR"/>
              <a:t>Clique para editar o título mestre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979422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956414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46647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683831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24954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t-BR"/>
              <a:t>Clique para editar o título mestre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Clique para editar o texto mestre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899058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5797663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368224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t-BR"/>
              <a:t>Clique para editar o título mestre</a:t>
            </a:r>
            <a:endParaRPr lang="en-US" dirty="0"/>
          </a:p>
        </p:txBody>
      </p:sp>
      <p:sp>
        <p:nvSpPr>
          <p:cNvPr id="3" name="Content Placeholder 2"/>
          <p:cNvSpPr>
            <a:spLocks noGrp="1"/>
          </p:cNvSpPr>
          <p:nvPr>
            <p:ph idx="1"/>
          </p:nvPr>
        </p:nvSpPr>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705216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Date Placeholder 3"/>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047690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13365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a:t>Clique para editar o título mestre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8239290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15648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1575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t-BR"/>
              <a:t>Clique para editar o título mestre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t-BR"/>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12795064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Date Placeholder 4"/>
          <p:cNvSpPr>
            <a:spLocks noGrp="1"/>
          </p:cNvSpPr>
          <p:nvPr>
            <p:ph type="dt" sz="half" idx="10"/>
          </p:nvPr>
        </p:nvSpPr>
        <p:spPr/>
        <p:txBody>
          <a:bodyPr/>
          <a:lstStyle/>
          <a:p>
            <a:fld id="{B61BEF0D-F0BB-DE4B-95CE-6DB70DBA9567}" type="datetimeFigureOut">
              <a:rPr lang="en-US" smtClean="0"/>
              <a:pPr/>
              <a:t>4/1/2019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32231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4/1/2019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val="2808783599"/>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 id="2147483844" r:id="rId14"/>
    <p:sldLayoutId id="2147483845" r:id="rId15"/>
    <p:sldLayoutId id="214748384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eurekalert.org/pub_releases/2018-06/acs-tu062218.php" TargetMode="External"/><Relationship Id="rId2" Type="http://schemas.openxmlformats.org/officeDocument/2006/relationships/hyperlink" Target="https://www.acs.org/content/acs/en.html" TargetMode="Externa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en.wikipedia.org/wiki/Near-field_communication"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brasilescola.uol.com.br/ingles/skimming-x-scanning.htm" TargetMode="External"/><Relationship Id="rId2" Type="http://schemas.openxmlformats.org/officeDocument/2006/relationships/hyperlink" Target="https://blogdoenem.com.br/grupos-nominais-ingles-enem/" TargetMode="External"/><Relationship Id="rId1" Type="http://schemas.openxmlformats.org/officeDocument/2006/relationships/slideLayout" Target="../slideLayouts/slideLayout2.xml"/><Relationship Id="rId6" Type="http://schemas.openxmlformats.org/officeDocument/2006/relationships/hyperlink" Target="https://www.slideshare.net/robsonjp/ingls-instrumental-aula-6" TargetMode="External"/><Relationship Id="rId5" Type="http://schemas.openxmlformats.org/officeDocument/2006/relationships/hyperlink" Target="http://speakingenglish.com.br/pronomes-em-ingles/" TargetMode="External"/><Relationship Id="rId4" Type="http://schemas.openxmlformats.org/officeDocument/2006/relationships/hyperlink" Target="https://inglestreinando.com/sufixos-em-ingles"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pt-BR" dirty="0"/>
              <a:t/>
            </a:r>
            <a:br>
              <a:rPr lang="pt-BR" dirty="0"/>
            </a:br>
            <a:endParaRPr lang="pt-BR" dirty="0"/>
          </a:p>
        </p:txBody>
      </p:sp>
      <p:pic>
        <p:nvPicPr>
          <p:cNvPr id="3" name="Imagem 2"/>
          <p:cNvPicPr>
            <a:picLocks noChangeAspect="1"/>
          </p:cNvPicPr>
          <p:nvPr/>
        </p:nvPicPr>
        <p:blipFill>
          <a:blip r:embed="rId2"/>
          <a:stretch>
            <a:fillRect/>
          </a:stretch>
        </p:blipFill>
        <p:spPr>
          <a:xfrm>
            <a:off x="0" y="0"/>
            <a:ext cx="12191999" cy="6826828"/>
          </a:xfrm>
          <a:prstGeom prst="rect">
            <a:avLst/>
          </a:prstGeom>
        </p:spPr>
      </p:pic>
    </p:spTree>
    <p:extLst>
      <p:ext uri="{BB962C8B-B14F-4D97-AF65-F5344CB8AC3E}">
        <p14:creationId xmlns:p14="http://schemas.microsoft.com/office/powerpoint/2010/main" val="26278070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56094" y="635431"/>
            <a:ext cx="8813370" cy="5951350"/>
          </a:xfrm>
        </p:spPr>
        <p:txBody>
          <a:bodyPr/>
          <a:lstStyle/>
          <a:p>
            <a:pPr marL="0" indent="0"/>
            <a:r>
              <a:rPr lang="en-US" sz="2400" dirty="0">
                <a:solidFill>
                  <a:schemeClr val="tx1"/>
                </a:solidFill>
                <a:effectLst/>
                <a:latin typeface="+mn-lt"/>
                <a:cs typeface="Times New Roman" pitchFamily="18" charset="0"/>
              </a:rPr>
              <a:t>       </a:t>
            </a:r>
            <a:r>
              <a:rPr lang="en-US" sz="2000" dirty="0">
                <a:solidFill>
                  <a:schemeClr val="tx1"/>
                </a:solidFill>
                <a:effectLst/>
                <a:latin typeface="+mn-lt"/>
                <a:cs typeface="Times New Roman" pitchFamily="18" charset="0"/>
              </a:rPr>
              <a:t>In a lab test, the sensor-equipped tags were placed next to pieces of raw meat which were then left for 24 hours at a temperature of 86 ºF (30 ºC). The sensors were subsequently able to detect amounts of BAs that were significant enough to indicate spoilage, yet not necessarily strong enough to be picked up by a human nose. Upon doing so, the sensors automatically switched on the NFC tags, allowing them to wirelessly transmit an alert to an app on a smartphone held within about 4 inches (10 cm) of the meat.</a:t>
            </a:r>
            <a:br>
              <a:rPr lang="en-US" sz="2000" dirty="0">
                <a:solidFill>
                  <a:schemeClr val="tx1"/>
                </a:solidFill>
                <a:effectLst/>
                <a:latin typeface="+mn-lt"/>
                <a:cs typeface="Times New Roman" pitchFamily="18" charset="0"/>
              </a:rPr>
            </a:br>
            <a:r>
              <a:rPr lang="en-US" sz="2000" dirty="0">
                <a:solidFill>
                  <a:schemeClr val="tx1"/>
                </a:solidFill>
                <a:cs typeface="Times New Roman" pitchFamily="18" charset="0"/>
              </a:rPr>
              <a:t>        It is now hoped that a commercialized version of the technology could be packaged with raw meat, allowing both food distributors and consumers to know if it's rotten simply by holding their phone near it.</a:t>
            </a:r>
            <a:br>
              <a:rPr lang="en-US" sz="2000" dirty="0">
                <a:solidFill>
                  <a:schemeClr val="tx1"/>
                </a:solidFill>
                <a:cs typeface="Times New Roman" pitchFamily="18" charset="0"/>
              </a:rPr>
            </a:br>
            <a:r>
              <a:rPr lang="en-US" sz="2000" dirty="0">
                <a:solidFill>
                  <a:schemeClr val="tx1"/>
                </a:solidFill>
                <a:cs typeface="Times New Roman" pitchFamily="18" charset="0"/>
              </a:rPr>
              <a:t/>
            </a:r>
            <a:br>
              <a:rPr lang="en-US" sz="2000" dirty="0">
                <a:solidFill>
                  <a:schemeClr val="tx1"/>
                </a:solidFill>
                <a:cs typeface="Times New Roman" pitchFamily="18" charset="0"/>
              </a:rPr>
            </a:br>
            <a:r>
              <a:rPr lang="en-US" sz="2000" dirty="0">
                <a:solidFill>
                  <a:schemeClr val="tx1"/>
                </a:solidFill>
                <a:cs typeface="Times New Roman" pitchFamily="18" charset="0"/>
              </a:rPr>
              <a:t>A paper on the research was recently published in the journal </a:t>
            </a:r>
            <a:r>
              <a:rPr lang="en-US" sz="2000" i="1" dirty="0">
                <a:solidFill>
                  <a:schemeClr val="tx1"/>
                </a:solidFill>
                <a:cs typeface="Times New Roman" pitchFamily="18" charset="0"/>
              </a:rPr>
              <a:t>Nano Letters</a:t>
            </a:r>
            <a:r>
              <a:rPr lang="en-US" sz="2000" dirty="0">
                <a:solidFill>
                  <a:schemeClr val="tx1"/>
                </a:solidFill>
                <a:cs typeface="Times New Roman" pitchFamily="18" charset="0"/>
              </a:rPr>
              <a:t>.</a:t>
            </a:r>
            <a:br>
              <a:rPr lang="en-US" sz="2000" dirty="0">
                <a:solidFill>
                  <a:schemeClr val="tx1"/>
                </a:solidFill>
                <a:cs typeface="Times New Roman" pitchFamily="18" charset="0"/>
              </a:rPr>
            </a:br>
            <a:r>
              <a:rPr lang="en-US" sz="2000" dirty="0">
                <a:solidFill>
                  <a:schemeClr val="tx1"/>
                </a:solidFill>
                <a:cs typeface="Times New Roman" pitchFamily="18" charset="0"/>
              </a:rPr>
              <a:t/>
            </a:r>
            <a:br>
              <a:rPr lang="en-US" sz="2000" dirty="0">
                <a:solidFill>
                  <a:schemeClr val="tx1"/>
                </a:solidFill>
                <a:cs typeface="Times New Roman" pitchFamily="18" charset="0"/>
              </a:rPr>
            </a:br>
            <a:r>
              <a:rPr lang="en-US" sz="2000" dirty="0">
                <a:solidFill>
                  <a:schemeClr val="tx1"/>
                </a:solidFill>
                <a:cs typeface="Times New Roman" pitchFamily="18" charset="0"/>
              </a:rPr>
              <a:t>Source: </a:t>
            </a:r>
            <a:r>
              <a:rPr lang="en-US" sz="2000" dirty="0">
                <a:solidFill>
                  <a:schemeClr val="tx1"/>
                </a:solidFill>
                <a:cs typeface="Times New Roman" pitchFamily="18" charset="0"/>
                <a:hlinkClick r:id="rId2"/>
              </a:rPr>
              <a:t>American Chemical Society</a:t>
            </a:r>
            <a:r>
              <a:rPr lang="en-US" sz="2000" dirty="0">
                <a:solidFill>
                  <a:schemeClr val="tx1"/>
                </a:solidFill>
                <a:cs typeface="Times New Roman" pitchFamily="18" charset="0"/>
              </a:rPr>
              <a:t> via </a:t>
            </a:r>
            <a:r>
              <a:rPr lang="en-US" sz="2000" dirty="0" err="1">
                <a:solidFill>
                  <a:schemeClr val="tx1"/>
                </a:solidFill>
                <a:cs typeface="Times New Roman" pitchFamily="18" charset="0"/>
                <a:hlinkClick r:id="rId3"/>
              </a:rPr>
              <a:t>EurekAlert</a:t>
            </a:r>
            <a:endParaRPr lang="pt-BR" sz="2000" dirty="0">
              <a:solidFill>
                <a:schemeClr val="tx1"/>
              </a:solidFill>
              <a:latin typeface="+mn-lt"/>
              <a:cs typeface="Times New Roman" pitchFamily="18" charset="0"/>
            </a:endParaRPr>
          </a:p>
        </p:txBody>
      </p:sp>
    </p:spTree>
    <p:extLst>
      <p:ext uri="{BB962C8B-B14F-4D97-AF65-F5344CB8AC3E}">
        <p14:creationId xmlns:p14="http://schemas.microsoft.com/office/powerpoint/2010/main" val="191643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247254" y="609600"/>
            <a:ext cx="7026748" cy="1320800"/>
          </a:xfrm>
        </p:spPr>
        <p:txBody>
          <a:bodyPr>
            <a:normAutofit/>
          </a:bodyPr>
          <a:lstStyle/>
          <a:p>
            <a:r>
              <a:rPr lang="pt-BR" sz="3200" dirty="0"/>
              <a:t>                </a:t>
            </a:r>
            <a:r>
              <a:rPr lang="pt-BR" sz="3200" dirty="0" err="1"/>
              <a:t>Skimming</a:t>
            </a:r>
            <a:r>
              <a:rPr lang="pt-BR" sz="3200" dirty="0"/>
              <a:t> </a:t>
            </a:r>
          </a:p>
        </p:txBody>
      </p:sp>
      <p:sp>
        <p:nvSpPr>
          <p:cNvPr id="3" name="Espaço Reservado para Conteúdo 2"/>
          <p:cNvSpPr>
            <a:spLocks noGrp="1"/>
          </p:cNvSpPr>
          <p:nvPr>
            <p:ph idx="1"/>
          </p:nvPr>
        </p:nvSpPr>
        <p:spPr>
          <a:xfrm>
            <a:off x="677333" y="1828801"/>
            <a:ext cx="8838625" cy="4212562"/>
          </a:xfrm>
        </p:spPr>
        <p:txBody>
          <a:bodyPr/>
          <a:lstStyle/>
          <a:p>
            <a:r>
              <a:rPr lang="pt-BR" sz="2000" b="1" dirty="0" err="1">
                <a:solidFill>
                  <a:schemeClr val="tx1">
                    <a:lumMod val="85000"/>
                    <a:lumOff val="15000"/>
                  </a:schemeClr>
                </a:solidFill>
              </a:rPr>
              <a:t>Skimming</a:t>
            </a:r>
            <a:r>
              <a:rPr lang="pt-BR" sz="2000" dirty="0">
                <a:solidFill>
                  <a:schemeClr val="tx1">
                    <a:lumMod val="85000"/>
                    <a:lumOff val="15000"/>
                  </a:schemeClr>
                </a:solidFill>
              </a:rPr>
              <a:t> consiste em observamos o texto rapidamente apenas para detectar </a:t>
            </a:r>
            <a:r>
              <a:rPr lang="pt-BR" sz="2000" b="1" dirty="0">
                <a:solidFill>
                  <a:schemeClr val="tx1">
                    <a:lumMod val="85000"/>
                    <a:lumOff val="15000"/>
                  </a:schemeClr>
                </a:solidFill>
              </a:rPr>
              <a:t>o assunto geral </a:t>
            </a:r>
            <a:r>
              <a:rPr lang="pt-BR" sz="2000" dirty="0">
                <a:solidFill>
                  <a:schemeClr val="tx1">
                    <a:lumMod val="85000"/>
                    <a:lumOff val="15000"/>
                  </a:schemeClr>
                </a:solidFill>
              </a:rPr>
              <a:t>do mesmo, sem nos preocuparmos com os detalhes. Para tanto, é necessário prestar atenção ao layout do texto, título, </a:t>
            </a:r>
            <a:r>
              <a:rPr lang="pt-BR" sz="2000" dirty="0" err="1">
                <a:solidFill>
                  <a:schemeClr val="tx1">
                    <a:lumMod val="85000"/>
                    <a:lumOff val="15000"/>
                  </a:schemeClr>
                </a:solidFill>
              </a:rPr>
              <a:t>sub-titulo</a:t>
            </a:r>
            <a:r>
              <a:rPr lang="pt-BR" sz="2000" dirty="0">
                <a:solidFill>
                  <a:schemeClr val="tx1">
                    <a:lumMod val="85000"/>
                    <a:lumOff val="15000"/>
                  </a:schemeClr>
                </a:solidFill>
              </a:rPr>
              <a:t>, cognatos, primeiras e/ou últimas linhas de cada parágrafo, bem como à informação não-verbal(figuras, gráficos e tabelas). No contexto acadêmico a técnica de </a:t>
            </a:r>
            <a:r>
              <a:rPr lang="pt-BR" sz="2000" dirty="0" err="1">
                <a:solidFill>
                  <a:schemeClr val="tx1">
                    <a:lumMod val="85000"/>
                    <a:lumOff val="15000"/>
                  </a:schemeClr>
                </a:solidFill>
              </a:rPr>
              <a:t>skimming</a:t>
            </a:r>
            <a:r>
              <a:rPr lang="pt-BR" sz="2000" dirty="0">
                <a:solidFill>
                  <a:schemeClr val="tx1">
                    <a:lumMod val="85000"/>
                    <a:lumOff val="15000"/>
                  </a:schemeClr>
                </a:solidFill>
              </a:rPr>
              <a:t> é bastante empregada na seleção de material bibliográfico para trabalhos de pesquisa .</a:t>
            </a:r>
          </a:p>
          <a:p>
            <a:endParaRPr lang="pt-BR" dirty="0"/>
          </a:p>
          <a:p>
            <a:endParaRPr lang="pt-BR" dirty="0"/>
          </a:p>
        </p:txBody>
      </p:sp>
    </p:spTree>
    <p:extLst>
      <p:ext uri="{BB962C8B-B14F-4D97-AF65-F5344CB8AC3E}">
        <p14:creationId xmlns:p14="http://schemas.microsoft.com/office/powerpoint/2010/main" val="585718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952785" y="594102"/>
            <a:ext cx="7476199" cy="1320800"/>
          </a:xfrm>
        </p:spPr>
        <p:txBody>
          <a:bodyPr>
            <a:normAutofit/>
          </a:bodyPr>
          <a:lstStyle/>
          <a:p>
            <a:r>
              <a:rPr lang="pt-BR" sz="3200" dirty="0"/>
              <a:t>                  </a:t>
            </a:r>
            <a:r>
              <a:rPr lang="pt-BR" sz="3200" dirty="0" err="1"/>
              <a:t>Scanning</a:t>
            </a:r>
            <a:r>
              <a:rPr lang="pt-BR" sz="3200" dirty="0"/>
              <a:t> </a:t>
            </a:r>
          </a:p>
        </p:txBody>
      </p:sp>
      <p:sp>
        <p:nvSpPr>
          <p:cNvPr id="3" name="Espaço Reservado para Conteúdo 2"/>
          <p:cNvSpPr>
            <a:spLocks noGrp="1"/>
          </p:cNvSpPr>
          <p:nvPr>
            <p:ph idx="1"/>
          </p:nvPr>
        </p:nvSpPr>
        <p:spPr>
          <a:xfrm>
            <a:off x="677334" y="1751309"/>
            <a:ext cx="8596668" cy="4290054"/>
          </a:xfrm>
        </p:spPr>
        <p:txBody>
          <a:bodyPr>
            <a:normAutofit/>
          </a:bodyPr>
          <a:lstStyle/>
          <a:p>
            <a:r>
              <a:rPr lang="pt-BR" sz="2000" b="1" dirty="0" err="1">
                <a:solidFill>
                  <a:schemeClr val="tx1">
                    <a:lumMod val="85000"/>
                    <a:lumOff val="15000"/>
                  </a:schemeClr>
                </a:solidFill>
              </a:rPr>
              <a:t>Scanning</a:t>
            </a:r>
            <a:r>
              <a:rPr lang="pt-BR" sz="2000" b="1" dirty="0">
                <a:solidFill>
                  <a:schemeClr val="tx1">
                    <a:lumMod val="85000"/>
                    <a:lumOff val="15000"/>
                  </a:schemeClr>
                </a:solidFill>
              </a:rPr>
              <a:t> </a:t>
            </a:r>
            <a:r>
              <a:rPr lang="pt-BR" sz="2000" dirty="0">
                <a:solidFill>
                  <a:schemeClr val="tx1">
                    <a:lumMod val="85000"/>
                    <a:lumOff val="15000"/>
                  </a:schemeClr>
                </a:solidFill>
              </a:rPr>
              <a:t>é uma técnica de leitura que consiste em correr rapidamente os olhos pelo texto até localizar a </a:t>
            </a:r>
            <a:r>
              <a:rPr lang="pt-BR" sz="2000" b="1" dirty="0">
                <a:solidFill>
                  <a:schemeClr val="tx1">
                    <a:lumMod val="85000"/>
                    <a:lumOff val="15000"/>
                  </a:schemeClr>
                </a:solidFill>
              </a:rPr>
              <a:t>informação específica </a:t>
            </a:r>
            <a:r>
              <a:rPr lang="pt-BR" sz="2000" dirty="0">
                <a:solidFill>
                  <a:schemeClr val="tx1">
                    <a:lumMod val="85000"/>
                    <a:lumOff val="15000"/>
                  </a:schemeClr>
                </a:solidFill>
              </a:rPr>
              <a:t>desejada. É a prática rotineira na vida das pessoas. Alguns exemplos típicos são o uso do dicionário para obter informação sobre o significado de palavras ou a utilização do índice de um livro para encontrar um artigo ou capítulo de interesse. Essa técnica não exige leitura completa ou detalhada do texto.</a:t>
            </a:r>
          </a:p>
        </p:txBody>
      </p:sp>
    </p:spTree>
    <p:extLst>
      <p:ext uri="{BB962C8B-B14F-4D97-AF65-F5344CB8AC3E}">
        <p14:creationId xmlns:p14="http://schemas.microsoft.com/office/powerpoint/2010/main" val="1381106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41B4B690-52CA-4A4A-B61C-2F459F4EB584}"/>
              </a:ext>
            </a:extLst>
          </p:cNvPr>
          <p:cNvSpPr>
            <a:spLocks noGrp="1"/>
          </p:cNvSpPr>
          <p:nvPr>
            <p:ph type="title"/>
          </p:nvPr>
        </p:nvSpPr>
        <p:spPr>
          <a:xfrm>
            <a:off x="3053166" y="449451"/>
            <a:ext cx="7624898" cy="1348352"/>
          </a:xfrm>
        </p:spPr>
        <p:txBody>
          <a:bodyPr>
            <a:normAutofit/>
          </a:bodyPr>
          <a:lstStyle/>
          <a:p>
            <a:r>
              <a:rPr lang="pt-BR" sz="3200" b="1" dirty="0">
                <a:solidFill>
                  <a:srgbClr val="FF0000"/>
                </a:solidFill>
                <a:cs typeface="Calibri Light"/>
              </a:rPr>
              <a:t>  </a:t>
            </a:r>
            <a:r>
              <a:rPr lang="pt-BR" sz="3200" b="1" dirty="0">
                <a:cs typeface="Calibri Light"/>
              </a:rPr>
              <a:t> Palavras-Chaves</a:t>
            </a:r>
            <a:endParaRPr lang="pt-BR" sz="3200" dirty="0">
              <a:cs typeface="Calibri Light" panose="020F0302020204030204"/>
            </a:endParaRPr>
          </a:p>
        </p:txBody>
      </p:sp>
      <p:sp>
        <p:nvSpPr>
          <p:cNvPr id="3" name="Espaço Reservado para Conteúdo 2">
            <a:extLst>
              <a:ext uri="{FF2B5EF4-FFF2-40B4-BE49-F238E27FC236}">
                <a16:creationId xmlns:a16="http://schemas.microsoft.com/office/drawing/2014/main" xmlns="" id="{E631F18F-051F-4C7B-B6EB-E260C4820DC2}"/>
              </a:ext>
            </a:extLst>
          </p:cNvPr>
          <p:cNvSpPr>
            <a:spLocks noGrp="1"/>
          </p:cNvSpPr>
          <p:nvPr>
            <p:ph idx="1"/>
          </p:nvPr>
        </p:nvSpPr>
        <p:spPr>
          <a:xfrm>
            <a:off x="689578" y="1625470"/>
            <a:ext cx="8880528" cy="4695266"/>
          </a:xfrm>
        </p:spPr>
        <p:txBody>
          <a:bodyPr vert="horz" lIns="91440" tIns="45720" rIns="91440" bIns="45720" rtlCol="0" anchor="t">
            <a:normAutofit/>
          </a:bodyPr>
          <a:lstStyle/>
          <a:p>
            <a:pPr marL="0" indent="0">
              <a:buNone/>
            </a:pPr>
            <a:r>
              <a:rPr lang="pt-BR" sz="2000" err="1">
                <a:cs typeface="Calibri"/>
              </a:rPr>
              <a:t>Developed</a:t>
            </a:r>
            <a:r>
              <a:rPr lang="pt-BR" sz="2000" dirty="0">
                <a:cs typeface="Calibri"/>
              </a:rPr>
              <a:t> </a:t>
            </a:r>
            <a:r>
              <a:rPr lang="pt-BR" sz="2000" err="1">
                <a:cs typeface="Calibri"/>
              </a:rPr>
              <a:t>by</a:t>
            </a:r>
            <a:r>
              <a:rPr lang="pt-BR" sz="2000" dirty="0">
                <a:cs typeface="Calibri"/>
              </a:rPr>
              <a:t> a </a:t>
            </a:r>
            <a:r>
              <a:rPr lang="pt-BR" sz="2000" err="1">
                <a:cs typeface="Calibri"/>
              </a:rPr>
              <a:t>team</a:t>
            </a:r>
            <a:r>
              <a:rPr lang="pt-BR" sz="2000" dirty="0">
                <a:cs typeface="Calibri"/>
              </a:rPr>
              <a:t> </a:t>
            </a:r>
            <a:r>
              <a:rPr lang="pt-BR" sz="2000" err="1">
                <a:cs typeface="Calibri"/>
              </a:rPr>
              <a:t>led</a:t>
            </a:r>
            <a:r>
              <a:rPr lang="pt-BR" sz="2000" dirty="0">
                <a:cs typeface="Calibri"/>
              </a:rPr>
              <a:t> </a:t>
            </a:r>
            <a:r>
              <a:rPr lang="pt-BR" sz="2000" err="1">
                <a:cs typeface="Calibri"/>
              </a:rPr>
              <a:t>by</a:t>
            </a:r>
            <a:r>
              <a:rPr lang="pt-BR" sz="2000" dirty="0">
                <a:cs typeface="Calibri"/>
              </a:rPr>
              <a:t> </a:t>
            </a:r>
            <a:r>
              <a:rPr lang="pt-BR" sz="2000" err="1">
                <a:cs typeface="Calibri"/>
              </a:rPr>
              <a:t>Lijia</a:t>
            </a:r>
            <a:r>
              <a:rPr lang="pt-BR" sz="2000" dirty="0">
                <a:cs typeface="Calibri"/>
              </a:rPr>
              <a:t> Pan, Yi </a:t>
            </a:r>
            <a:r>
              <a:rPr lang="pt-BR" sz="2000" err="1">
                <a:cs typeface="Calibri"/>
              </a:rPr>
              <a:t>Shi</a:t>
            </a:r>
            <a:r>
              <a:rPr lang="pt-BR" sz="2000" dirty="0">
                <a:cs typeface="Calibri"/>
              </a:rPr>
              <a:t> (</a:t>
            </a:r>
            <a:r>
              <a:rPr lang="pt-BR" sz="2000" err="1">
                <a:cs typeface="Calibri"/>
              </a:rPr>
              <a:t>both</a:t>
            </a:r>
            <a:r>
              <a:rPr lang="pt-BR" sz="2000" dirty="0">
                <a:cs typeface="Calibri"/>
              </a:rPr>
              <a:t> </a:t>
            </a:r>
            <a:r>
              <a:rPr lang="pt-BR" sz="2000" err="1">
                <a:cs typeface="Calibri"/>
              </a:rPr>
              <a:t>from</a:t>
            </a:r>
            <a:r>
              <a:rPr lang="pt-BR" sz="2000" dirty="0">
                <a:cs typeface="Calibri"/>
              </a:rPr>
              <a:t> </a:t>
            </a:r>
            <a:r>
              <a:rPr lang="pt-BR" sz="2000" err="1">
                <a:cs typeface="Calibri"/>
              </a:rPr>
              <a:t>China's</a:t>
            </a:r>
            <a:r>
              <a:rPr lang="pt-BR" sz="2000" dirty="0">
                <a:cs typeface="Calibri"/>
              </a:rPr>
              <a:t> </a:t>
            </a:r>
            <a:r>
              <a:rPr lang="pt-BR" sz="2000" err="1">
                <a:cs typeface="Calibri"/>
              </a:rPr>
              <a:t>Nanjing</a:t>
            </a:r>
            <a:r>
              <a:rPr lang="pt-BR" sz="2000" dirty="0">
                <a:cs typeface="Calibri"/>
              </a:rPr>
              <a:t> </a:t>
            </a:r>
            <a:r>
              <a:rPr lang="pt-BR" sz="2000" err="1">
                <a:cs typeface="Calibri"/>
              </a:rPr>
              <a:t>University</a:t>
            </a:r>
            <a:r>
              <a:rPr lang="pt-BR" sz="2000" dirty="0">
                <a:cs typeface="Calibri"/>
              </a:rPr>
              <a:t>) </a:t>
            </a:r>
            <a:r>
              <a:rPr lang="pt-BR" sz="2000" err="1">
                <a:cs typeface="Calibri"/>
              </a:rPr>
              <a:t>and</a:t>
            </a:r>
            <a:r>
              <a:rPr lang="pt-BR" sz="2000" dirty="0">
                <a:cs typeface="Calibri"/>
              </a:rPr>
              <a:t> </a:t>
            </a:r>
            <a:r>
              <a:rPr lang="pt-BR" sz="2000" err="1">
                <a:cs typeface="Calibri"/>
              </a:rPr>
              <a:t>Guihua</a:t>
            </a:r>
            <a:r>
              <a:rPr lang="pt-BR" sz="2000" dirty="0">
                <a:cs typeface="Calibri"/>
              </a:rPr>
              <a:t> </a:t>
            </a:r>
            <a:r>
              <a:rPr lang="pt-BR" sz="2000" err="1">
                <a:cs typeface="Calibri"/>
              </a:rPr>
              <a:t>Yu</a:t>
            </a:r>
            <a:r>
              <a:rPr lang="pt-BR" sz="2000" dirty="0">
                <a:cs typeface="Calibri"/>
              </a:rPr>
              <a:t> (</a:t>
            </a:r>
            <a:r>
              <a:rPr lang="pt-BR" sz="2000" err="1">
                <a:cs typeface="Calibri"/>
              </a:rPr>
              <a:t>from</a:t>
            </a:r>
            <a:r>
              <a:rPr lang="pt-BR" sz="2000" dirty="0">
                <a:cs typeface="Calibri"/>
              </a:rPr>
              <a:t> The </a:t>
            </a:r>
            <a:r>
              <a:rPr lang="pt-BR" sz="2000" err="1">
                <a:cs typeface="Calibri"/>
              </a:rPr>
              <a:t>University</a:t>
            </a:r>
            <a:r>
              <a:rPr lang="pt-BR" sz="2000" dirty="0">
                <a:cs typeface="Calibri"/>
              </a:rPr>
              <a:t> </a:t>
            </a:r>
            <a:r>
              <a:rPr lang="pt-BR" sz="2000" err="1">
                <a:cs typeface="Calibri"/>
              </a:rPr>
              <a:t>of</a:t>
            </a:r>
            <a:r>
              <a:rPr lang="pt-BR" sz="2000" dirty="0">
                <a:cs typeface="Calibri"/>
              </a:rPr>
              <a:t> Texas </a:t>
            </a:r>
            <a:r>
              <a:rPr lang="pt-BR" sz="2000" err="1">
                <a:cs typeface="Calibri"/>
              </a:rPr>
              <a:t>at</a:t>
            </a:r>
            <a:r>
              <a:rPr lang="pt-BR" sz="2000" dirty="0">
                <a:cs typeface="Calibri"/>
              </a:rPr>
              <a:t> Austin), </a:t>
            </a:r>
            <a:r>
              <a:rPr lang="pt-BR" sz="2000" err="1">
                <a:cs typeface="Calibri"/>
              </a:rPr>
              <a:t>the</a:t>
            </a:r>
            <a:r>
              <a:rPr lang="pt-BR" sz="2000" dirty="0">
                <a:cs typeface="Calibri"/>
              </a:rPr>
              <a:t> sensor </a:t>
            </a:r>
            <a:r>
              <a:rPr lang="pt-BR" sz="2000" err="1">
                <a:cs typeface="Calibri"/>
              </a:rPr>
              <a:t>is</a:t>
            </a:r>
            <a:r>
              <a:rPr lang="pt-BR" sz="2000" dirty="0">
                <a:solidFill>
                  <a:srgbClr val="00B0F0"/>
                </a:solidFill>
                <a:cs typeface="Calibri"/>
              </a:rPr>
              <a:t> </a:t>
            </a:r>
            <a:r>
              <a:rPr lang="pt-BR" sz="2000" b="1" err="1">
                <a:solidFill>
                  <a:srgbClr val="FF0000"/>
                </a:solidFill>
                <a:cs typeface="Calibri"/>
              </a:rPr>
              <a:t>incorporated</a:t>
            </a:r>
            <a:r>
              <a:rPr lang="pt-BR" sz="2000" b="1" dirty="0">
                <a:solidFill>
                  <a:srgbClr val="FF0000"/>
                </a:solidFill>
                <a:cs typeface="Calibri"/>
              </a:rPr>
              <a:t> </a:t>
            </a:r>
            <a:r>
              <a:rPr lang="pt-BR" sz="2000" b="1" err="1">
                <a:solidFill>
                  <a:srgbClr val="FF0000"/>
                </a:solidFill>
                <a:cs typeface="Calibri"/>
              </a:rPr>
              <a:t>into</a:t>
            </a:r>
            <a:r>
              <a:rPr lang="pt-BR" sz="2000" b="1" dirty="0">
                <a:solidFill>
                  <a:srgbClr val="FF0000"/>
                </a:solidFill>
                <a:cs typeface="Calibri"/>
              </a:rPr>
              <a:t> a </a:t>
            </a:r>
            <a:r>
              <a:rPr lang="pt-BR" sz="2000" b="1" err="1">
                <a:solidFill>
                  <a:srgbClr val="FF0000"/>
                </a:solidFill>
                <a:cs typeface="Calibri"/>
              </a:rPr>
              <a:t>small</a:t>
            </a:r>
            <a:r>
              <a:rPr lang="pt-BR" sz="2000" b="1" dirty="0">
                <a:solidFill>
                  <a:srgbClr val="FF0000"/>
                </a:solidFill>
                <a:cs typeface="Calibri"/>
              </a:rPr>
              <a:t> flat NFC</a:t>
            </a:r>
            <a:r>
              <a:rPr lang="pt-BR" sz="2000" dirty="0">
                <a:cs typeface="Calibri"/>
              </a:rPr>
              <a:t> (</a:t>
            </a:r>
            <a:r>
              <a:rPr lang="pt-BR" sz="2000" err="1">
                <a:cs typeface="Calibri"/>
              </a:rPr>
              <a:t>near</a:t>
            </a:r>
            <a:r>
              <a:rPr lang="pt-BR" sz="2000" dirty="0">
                <a:cs typeface="Calibri"/>
              </a:rPr>
              <a:t> </a:t>
            </a:r>
            <a:r>
              <a:rPr lang="pt-BR" sz="2000" err="1">
                <a:cs typeface="Calibri"/>
              </a:rPr>
              <a:t>field</a:t>
            </a:r>
            <a:r>
              <a:rPr lang="pt-BR" sz="2000" dirty="0">
                <a:cs typeface="Calibri"/>
              </a:rPr>
              <a:t> communication) </a:t>
            </a:r>
            <a:r>
              <a:rPr lang="pt-BR" sz="2000" err="1">
                <a:cs typeface="Calibri"/>
              </a:rPr>
              <a:t>tag</a:t>
            </a:r>
            <a:r>
              <a:rPr lang="pt-BR" sz="2000" dirty="0">
                <a:cs typeface="Calibri"/>
              </a:rPr>
              <a:t>. The </a:t>
            </a:r>
            <a:r>
              <a:rPr lang="pt-BR" sz="2000" b="1" dirty="0">
                <a:solidFill>
                  <a:srgbClr val="FF0000"/>
                </a:solidFill>
                <a:cs typeface="Calibri"/>
              </a:rPr>
              <a:t>sensor</a:t>
            </a:r>
            <a:r>
              <a:rPr lang="pt-BR" sz="2000" dirty="0">
                <a:cs typeface="Calibri"/>
              </a:rPr>
              <a:t> </a:t>
            </a:r>
            <a:r>
              <a:rPr lang="pt-BR" sz="2000" err="1">
                <a:cs typeface="Calibri"/>
              </a:rPr>
              <a:t>itself</a:t>
            </a:r>
            <a:r>
              <a:rPr lang="pt-BR" sz="2000" dirty="0">
                <a:cs typeface="Calibri"/>
              </a:rPr>
              <a:t> </a:t>
            </a:r>
            <a:r>
              <a:rPr lang="pt-BR" sz="2000" err="1">
                <a:cs typeface="Calibri"/>
              </a:rPr>
              <a:t>is</a:t>
            </a:r>
            <a:r>
              <a:rPr lang="pt-BR" sz="2000" dirty="0">
                <a:cs typeface="Calibri"/>
              </a:rPr>
              <a:t> </a:t>
            </a:r>
            <a:r>
              <a:rPr lang="pt-BR" sz="2000" err="1">
                <a:cs typeface="Calibri"/>
              </a:rPr>
              <a:t>made</a:t>
            </a:r>
            <a:r>
              <a:rPr lang="pt-BR" sz="2000" dirty="0">
                <a:cs typeface="Calibri"/>
              </a:rPr>
              <a:t> </a:t>
            </a:r>
            <a:r>
              <a:rPr lang="pt-BR" sz="2000" err="1">
                <a:cs typeface="Calibri"/>
              </a:rPr>
              <a:t>of</a:t>
            </a:r>
            <a:r>
              <a:rPr lang="pt-BR" sz="2000" dirty="0">
                <a:cs typeface="Calibri"/>
              </a:rPr>
              <a:t> a </a:t>
            </a:r>
            <a:r>
              <a:rPr lang="pt-BR" sz="2000" err="1">
                <a:cs typeface="Calibri"/>
              </a:rPr>
              <a:t>nanostructured</a:t>
            </a:r>
            <a:r>
              <a:rPr lang="pt-BR" sz="2000" dirty="0">
                <a:cs typeface="Calibri"/>
              </a:rPr>
              <a:t> </a:t>
            </a:r>
            <a:r>
              <a:rPr lang="pt-BR" sz="2000" b="1" err="1">
                <a:solidFill>
                  <a:srgbClr val="FF0000"/>
                </a:solidFill>
                <a:cs typeface="Calibri"/>
              </a:rPr>
              <a:t>conductive</a:t>
            </a:r>
            <a:r>
              <a:rPr lang="pt-BR" sz="2000" b="1" dirty="0">
                <a:solidFill>
                  <a:srgbClr val="FF0000"/>
                </a:solidFill>
                <a:cs typeface="Calibri"/>
              </a:rPr>
              <a:t> </a:t>
            </a:r>
            <a:r>
              <a:rPr lang="pt-BR" sz="2000" b="1" err="1">
                <a:solidFill>
                  <a:srgbClr val="FF0000"/>
                </a:solidFill>
                <a:cs typeface="Calibri"/>
              </a:rPr>
              <a:t>polymer</a:t>
            </a:r>
            <a:r>
              <a:rPr lang="pt-BR" sz="2000" dirty="0">
                <a:cs typeface="Calibri"/>
              </a:rPr>
              <a:t> </a:t>
            </a:r>
            <a:r>
              <a:rPr lang="pt-BR" sz="2000" err="1">
                <a:cs typeface="Calibri"/>
              </a:rPr>
              <a:t>that</a:t>
            </a:r>
            <a:r>
              <a:rPr lang="pt-BR" sz="2000" dirty="0">
                <a:cs typeface="Calibri"/>
              </a:rPr>
              <a:t> </a:t>
            </a:r>
            <a:r>
              <a:rPr lang="pt-BR" sz="2000" err="1">
                <a:cs typeface="Calibri"/>
              </a:rPr>
              <a:t>is</a:t>
            </a:r>
            <a:r>
              <a:rPr lang="pt-BR" sz="2000" dirty="0">
                <a:cs typeface="Calibri"/>
              </a:rPr>
              <a:t> </a:t>
            </a:r>
            <a:r>
              <a:rPr lang="pt-BR" sz="2000" b="1" err="1">
                <a:solidFill>
                  <a:srgbClr val="FF0000"/>
                </a:solidFill>
                <a:cs typeface="Calibri"/>
              </a:rPr>
              <a:t>capable</a:t>
            </a:r>
            <a:r>
              <a:rPr lang="pt-BR" sz="2000" dirty="0">
                <a:cs typeface="Calibri"/>
              </a:rPr>
              <a:t> </a:t>
            </a:r>
            <a:r>
              <a:rPr lang="pt-BR" sz="2000" err="1">
                <a:cs typeface="Calibri"/>
              </a:rPr>
              <a:t>of</a:t>
            </a:r>
            <a:r>
              <a:rPr lang="pt-BR" sz="2000" dirty="0">
                <a:cs typeface="Calibri"/>
              </a:rPr>
              <a:t> </a:t>
            </a:r>
            <a:r>
              <a:rPr lang="pt-BR" sz="2000" err="1">
                <a:cs typeface="Calibri"/>
              </a:rPr>
              <a:t>detecting</a:t>
            </a:r>
            <a:r>
              <a:rPr lang="pt-BR" sz="2000" dirty="0">
                <a:cs typeface="Calibri"/>
              </a:rPr>
              <a:t> </a:t>
            </a:r>
            <a:r>
              <a:rPr lang="pt-BR" sz="2000" err="1">
                <a:cs typeface="Calibri"/>
              </a:rPr>
              <a:t>compounds</a:t>
            </a:r>
            <a:r>
              <a:rPr lang="pt-BR" sz="2000" dirty="0">
                <a:cs typeface="Calibri"/>
              </a:rPr>
              <a:t> </a:t>
            </a:r>
            <a:r>
              <a:rPr lang="pt-BR" sz="2000" b="1" err="1">
                <a:solidFill>
                  <a:srgbClr val="FF0000"/>
                </a:solidFill>
                <a:cs typeface="Calibri"/>
              </a:rPr>
              <a:t>known</a:t>
            </a:r>
            <a:r>
              <a:rPr lang="pt-BR" sz="2000" dirty="0">
                <a:cs typeface="Calibri"/>
              </a:rPr>
              <a:t> as </a:t>
            </a:r>
            <a:r>
              <a:rPr lang="pt-BR" sz="2000" b="1" err="1">
                <a:solidFill>
                  <a:srgbClr val="FF0000"/>
                </a:solidFill>
                <a:cs typeface="Calibri"/>
              </a:rPr>
              <a:t>biogenic</a:t>
            </a:r>
            <a:r>
              <a:rPr lang="pt-BR" sz="2000" b="1" dirty="0">
                <a:solidFill>
                  <a:srgbClr val="FF0000"/>
                </a:solidFill>
                <a:cs typeface="Calibri"/>
              </a:rPr>
              <a:t> </a:t>
            </a:r>
            <a:r>
              <a:rPr lang="pt-BR" sz="2000" b="1" err="1">
                <a:solidFill>
                  <a:srgbClr val="FF0000"/>
                </a:solidFill>
                <a:cs typeface="Calibri"/>
              </a:rPr>
              <a:t>amines</a:t>
            </a:r>
            <a:r>
              <a:rPr lang="pt-BR" sz="2000" dirty="0">
                <a:cs typeface="Calibri"/>
              </a:rPr>
              <a:t> (</a:t>
            </a:r>
            <a:r>
              <a:rPr lang="pt-BR" sz="2000" err="1">
                <a:cs typeface="Calibri"/>
              </a:rPr>
              <a:t>BAs</a:t>
            </a:r>
            <a:r>
              <a:rPr lang="pt-BR" sz="2000" dirty="0">
                <a:cs typeface="Calibri"/>
              </a:rPr>
              <a:t>), </a:t>
            </a:r>
            <a:r>
              <a:rPr lang="pt-BR" sz="2000" err="1">
                <a:cs typeface="Calibri"/>
              </a:rPr>
              <a:t>which</a:t>
            </a:r>
            <a:r>
              <a:rPr lang="pt-BR" sz="2000" dirty="0">
                <a:cs typeface="Calibri"/>
              </a:rPr>
              <a:t> are </a:t>
            </a:r>
            <a:r>
              <a:rPr lang="pt-BR" sz="2000" b="1" err="1">
                <a:solidFill>
                  <a:srgbClr val="FF0000"/>
                </a:solidFill>
                <a:cs typeface="Calibri"/>
              </a:rPr>
              <a:t>responsible</a:t>
            </a:r>
            <a:r>
              <a:rPr lang="pt-BR" sz="2000" dirty="0">
                <a:cs typeface="Calibri"/>
              </a:rPr>
              <a:t> for </a:t>
            </a:r>
            <a:r>
              <a:rPr lang="pt-BR" sz="2000" err="1">
                <a:cs typeface="Calibri"/>
              </a:rPr>
              <a:t>the</a:t>
            </a:r>
            <a:r>
              <a:rPr lang="pt-BR" sz="2000" dirty="0">
                <a:cs typeface="Calibri"/>
              </a:rPr>
              <a:t> </a:t>
            </a:r>
            <a:r>
              <a:rPr lang="pt-BR" sz="2000" b="1" err="1">
                <a:solidFill>
                  <a:srgbClr val="FF0000"/>
                </a:solidFill>
                <a:cs typeface="Calibri"/>
              </a:rPr>
              <a:t>unpleasant</a:t>
            </a:r>
            <a:r>
              <a:rPr lang="pt-BR" sz="2000" dirty="0">
                <a:cs typeface="Calibri"/>
              </a:rPr>
              <a:t> odor </a:t>
            </a:r>
            <a:r>
              <a:rPr lang="pt-BR" sz="2000" err="1">
                <a:cs typeface="Calibri"/>
              </a:rPr>
              <a:t>of</a:t>
            </a:r>
            <a:r>
              <a:rPr lang="pt-BR" sz="2000" dirty="0">
                <a:cs typeface="Calibri"/>
              </a:rPr>
              <a:t> </a:t>
            </a:r>
            <a:r>
              <a:rPr lang="pt-BR" sz="2000" b="1" err="1">
                <a:solidFill>
                  <a:srgbClr val="FF0000"/>
                </a:solidFill>
                <a:cs typeface="Calibri"/>
              </a:rPr>
              <a:t>decomposing</a:t>
            </a:r>
            <a:r>
              <a:rPr lang="pt-BR" sz="2000" b="1" dirty="0">
                <a:solidFill>
                  <a:srgbClr val="FF0000"/>
                </a:solidFill>
                <a:cs typeface="Calibri"/>
              </a:rPr>
              <a:t> </a:t>
            </a:r>
            <a:r>
              <a:rPr lang="pt-BR" sz="2000" b="1" err="1">
                <a:solidFill>
                  <a:srgbClr val="FF0000"/>
                </a:solidFill>
                <a:cs typeface="Calibri"/>
              </a:rPr>
              <a:t>meat</a:t>
            </a:r>
            <a:r>
              <a:rPr lang="pt-BR" sz="2000" b="1" dirty="0">
                <a:solidFill>
                  <a:srgbClr val="00B0F0"/>
                </a:solidFill>
                <a:cs typeface="Calibri"/>
              </a:rPr>
              <a:t>.</a:t>
            </a:r>
            <a:endParaRPr lang="pt-BR" sz="2000" dirty="0">
              <a:cs typeface="Calibri"/>
            </a:endParaRPr>
          </a:p>
          <a:p>
            <a:pPr marL="0" indent="0">
              <a:buNone/>
            </a:pPr>
            <a:r>
              <a:rPr lang="pt-BR" sz="2000" dirty="0">
                <a:cs typeface="Calibri"/>
              </a:rPr>
              <a:t>It </a:t>
            </a:r>
            <a:r>
              <a:rPr lang="pt-BR" sz="2000" dirty="0" err="1">
                <a:cs typeface="Calibri"/>
              </a:rPr>
              <a:t>is</a:t>
            </a:r>
            <a:r>
              <a:rPr lang="pt-BR" sz="2000" dirty="0">
                <a:cs typeface="Calibri"/>
              </a:rPr>
              <a:t> </a:t>
            </a:r>
            <a:r>
              <a:rPr lang="pt-BR" sz="2000" dirty="0" err="1">
                <a:cs typeface="Calibri"/>
              </a:rPr>
              <a:t>now</a:t>
            </a:r>
            <a:r>
              <a:rPr lang="pt-BR" sz="2000" dirty="0">
                <a:cs typeface="Calibri"/>
              </a:rPr>
              <a:t> </a:t>
            </a:r>
            <a:r>
              <a:rPr lang="pt-BR" sz="2000" b="1" dirty="0" err="1">
                <a:solidFill>
                  <a:srgbClr val="FF0000"/>
                </a:solidFill>
                <a:cs typeface="Calibri"/>
              </a:rPr>
              <a:t>hoped</a:t>
            </a:r>
            <a:r>
              <a:rPr lang="pt-BR" sz="2000" dirty="0">
                <a:cs typeface="Calibri"/>
              </a:rPr>
              <a:t> </a:t>
            </a:r>
            <a:r>
              <a:rPr lang="pt-BR" sz="2000" dirty="0" err="1">
                <a:cs typeface="Calibri"/>
              </a:rPr>
              <a:t>that</a:t>
            </a:r>
            <a:r>
              <a:rPr lang="pt-BR" sz="2000" dirty="0">
                <a:cs typeface="Calibri"/>
              </a:rPr>
              <a:t> a</a:t>
            </a:r>
            <a:r>
              <a:rPr lang="pt-BR" sz="2000" b="1" dirty="0">
                <a:solidFill>
                  <a:srgbClr val="00B0F0"/>
                </a:solidFill>
                <a:cs typeface="Calibri"/>
              </a:rPr>
              <a:t> </a:t>
            </a:r>
            <a:r>
              <a:rPr lang="pt-BR" sz="2000" b="1" dirty="0" err="1">
                <a:solidFill>
                  <a:srgbClr val="FF0000"/>
                </a:solidFill>
                <a:cs typeface="Calibri"/>
              </a:rPr>
              <a:t>commercialized</a:t>
            </a:r>
            <a:r>
              <a:rPr lang="pt-BR" sz="2000" dirty="0">
                <a:cs typeface="Calibri"/>
              </a:rPr>
              <a:t> </a:t>
            </a:r>
            <a:r>
              <a:rPr lang="pt-BR" sz="2000" dirty="0" err="1">
                <a:cs typeface="Calibri"/>
              </a:rPr>
              <a:t>version</a:t>
            </a:r>
            <a:r>
              <a:rPr lang="pt-BR" sz="2000" dirty="0">
                <a:cs typeface="Calibri"/>
              </a:rPr>
              <a:t> </a:t>
            </a:r>
            <a:r>
              <a:rPr lang="pt-BR" sz="2000" dirty="0" err="1">
                <a:cs typeface="Calibri"/>
              </a:rPr>
              <a:t>of</a:t>
            </a:r>
            <a:r>
              <a:rPr lang="pt-BR" sz="2000" dirty="0">
                <a:cs typeface="Calibri"/>
              </a:rPr>
              <a:t> </a:t>
            </a:r>
            <a:r>
              <a:rPr lang="pt-BR" sz="2000" dirty="0" err="1">
                <a:cs typeface="Calibri"/>
              </a:rPr>
              <a:t>the</a:t>
            </a:r>
            <a:r>
              <a:rPr lang="pt-BR" sz="2000" dirty="0">
                <a:cs typeface="Calibri"/>
              </a:rPr>
              <a:t> </a:t>
            </a:r>
            <a:r>
              <a:rPr lang="pt-BR" sz="2000" dirty="0" err="1">
                <a:cs typeface="Calibri"/>
              </a:rPr>
              <a:t>technology</a:t>
            </a:r>
            <a:r>
              <a:rPr lang="pt-BR" sz="2000" dirty="0">
                <a:cs typeface="Calibri"/>
              </a:rPr>
              <a:t> </a:t>
            </a:r>
            <a:r>
              <a:rPr lang="pt-BR" sz="2000" dirty="0" err="1">
                <a:cs typeface="Calibri"/>
              </a:rPr>
              <a:t>could</a:t>
            </a:r>
            <a:r>
              <a:rPr lang="pt-BR" sz="2000" dirty="0">
                <a:cs typeface="Calibri"/>
              </a:rPr>
              <a:t> </a:t>
            </a:r>
            <a:r>
              <a:rPr lang="pt-BR" sz="2000" dirty="0" err="1">
                <a:cs typeface="Calibri"/>
              </a:rPr>
              <a:t>be</a:t>
            </a:r>
            <a:r>
              <a:rPr lang="pt-BR" sz="2000" dirty="0">
                <a:cs typeface="Calibri"/>
              </a:rPr>
              <a:t> </a:t>
            </a:r>
            <a:r>
              <a:rPr lang="pt-BR" sz="2000" b="1" dirty="0" err="1">
                <a:solidFill>
                  <a:srgbClr val="FF0000"/>
                </a:solidFill>
                <a:cs typeface="Calibri"/>
              </a:rPr>
              <a:t>packaged</a:t>
            </a:r>
            <a:r>
              <a:rPr lang="pt-BR" sz="2000" dirty="0">
                <a:cs typeface="Calibri"/>
              </a:rPr>
              <a:t> </a:t>
            </a:r>
            <a:r>
              <a:rPr lang="pt-BR" sz="2000" dirty="0" err="1">
                <a:cs typeface="Calibri"/>
              </a:rPr>
              <a:t>with</a:t>
            </a:r>
            <a:r>
              <a:rPr lang="pt-BR" sz="2000" dirty="0">
                <a:cs typeface="Calibri"/>
              </a:rPr>
              <a:t> </a:t>
            </a:r>
            <a:r>
              <a:rPr lang="pt-BR" sz="2000" b="1" dirty="0" err="1">
                <a:solidFill>
                  <a:srgbClr val="FF0000"/>
                </a:solidFill>
                <a:cs typeface="Calibri"/>
              </a:rPr>
              <a:t>raw</a:t>
            </a:r>
            <a:r>
              <a:rPr lang="pt-BR" sz="2000" b="1" dirty="0">
                <a:solidFill>
                  <a:srgbClr val="FF0000"/>
                </a:solidFill>
                <a:cs typeface="Calibri"/>
              </a:rPr>
              <a:t> </a:t>
            </a:r>
            <a:r>
              <a:rPr lang="pt-BR" sz="2000" b="1" dirty="0" err="1">
                <a:solidFill>
                  <a:srgbClr val="FF0000"/>
                </a:solidFill>
                <a:cs typeface="Calibri"/>
              </a:rPr>
              <a:t>meat</a:t>
            </a:r>
            <a:r>
              <a:rPr lang="pt-BR" sz="2000" dirty="0">
                <a:cs typeface="Calibri"/>
              </a:rPr>
              <a:t>, </a:t>
            </a:r>
            <a:r>
              <a:rPr lang="pt-BR" sz="2000" b="1" dirty="0" err="1">
                <a:solidFill>
                  <a:srgbClr val="FF0000"/>
                </a:solidFill>
                <a:cs typeface="Calibri"/>
              </a:rPr>
              <a:t>allowing</a:t>
            </a:r>
            <a:r>
              <a:rPr lang="pt-BR" sz="2000" b="1" dirty="0">
                <a:solidFill>
                  <a:srgbClr val="00B0F0"/>
                </a:solidFill>
                <a:cs typeface="Calibri"/>
              </a:rPr>
              <a:t> </a:t>
            </a:r>
            <a:r>
              <a:rPr lang="pt-BR" sz="2000" dirty="0" err="1">
                <a:cs typeface="Calibri"/>
              </a:rPr>
              <a:t>both</a:t>
            </a:r>
            <a:r>
              <a:rPr lang="pt-BR" sz="2000" dirty="0">
                <a:cs typeface="Calibri"/>
              </a:rPr>
              <a:t> food </a:t>
            </a:r>
            <a:r>
              <a:rPr lang="pt-BR" sz="2000" dirty="0" err="1">
                <a:cs typeface="Calibri"/>
              </a:rPr>
              <a:t>distributors</a:t>
            </a:r>
            <a:r>
              <a:rPr lang="pt-BR" sz="2000" dirty="0">
                <a:cs typeface="Calibri"/>
              </a:rPr>
              <a:t> </a:t>
            </a:r>
            <a:r>
              <a:rPr lang="pt-BR" sz="2000" dirty="0" err="1">
                <a:cs typeface="Calibri"/>
              </a:rPr>
              <a:t>and</a:t>
            </a:r>
            <a:r>
              <a:rPr lang="pt-BR" sz="2000" dirty="0">
                <a:cs typeface="Calibri"/>
              </a:rPr>
              <a:t> </a:t>
            </a:r>
            <a:r>
              <a:rPr lang="pt-BR" sz="2000" dirty="0" err="1">
                <a:cs typeface="Calibri"/>
              </a:rPr>
              <a:t>consumers</a:t>
            </a:r>
            <a:r>
              <a:rPr lang="pt-BR" sz="2000" dirty="0">
                <a:cs typeface="Calibri"/>
              </a:rPr>
              <a:t> </a:t>
            </a:r>
            <a:r>
              <a:rPr lang="pt-BR" sz="2000" dirty="0" err="1">
                <a:cs typeface="Calibri"/>
              </a:rPr>
              <a:t>to</a:t>
            </a:r>
            <a:r>
              <a:rPr lang="pt-BR" sz="2000" dirty="0">
                <a:cs typeface="Calibri"/>
              </a:rPr>
              <a:t> </a:t>
            </a:r>
            <a:r>
              <a:rPr lang="pt-BR" sz="2000" dirty="0" err="1">
                <a:cs typeface="Calibri"/>
              </a:rPr>
              <a:t>know</a:t>
            </a:r>
            <a:r>
              <a:rPr lang="pt-BR" sz="2000" dirty="0">
                <a:cs typeface="Calibri"/>
              </a:rPr>
              <a:t> </a:t>
            </a:r>
            <a:r>
              <a:rPr lang="pt-BR" sz="2000" dirty="0" err="1">
                <a:cs typeface="Calibri"/>
              </a:rPr>
              <a:t>if</a:t>
            </a:r>
            <a:r>
              <a:rPr lang="pt-BR" sz="2000" dirty="0">
                <a:cs typeface="Calibri"/>
              </a:rPr>
              <a:t> </a:t>
            </a:r>
            <a:r>
              <a:rPr lang="pt-BR" sz="2000" dirty="0" err="1">
                <a:cs typeface="Calibri"/>
              </a:rPr>
              <a:t>it's</a:t>
            </a:r>
            <a:r>
              <a:rPr lang="pt-BR" sz="2000" dirty="0">
                <a:cs typeface="Calibri"/>
              </a:rPr>
              <a:t> </a:t>
            </a:r>
            <a:r>
              <a:rPr lang="pt-BR" sz="2000" dirty="0" err="1">
                <a:cs typeface="Calibri"/>
              </a:rPr>
              <a:t>rotten</a:t>
            </a:r>
            <a:r>
              <a:rPr lang="pt-BR" sz="2000" dirty="0">
                <a:cs typeface="Calibri"/>
              </a:rPr>
              <a:t> </a:t>
            </a:r>
            <a:r>
              <a:rPr lang="pt-BR" sz="2000" dirty="0" err="1">
                <a:cs typeface="Calibri"/>
              </a:rPr>
              <a:t>simply</a:t>
            </a:r>
            <a:r>
              <a:rPr lang="pt-BR" sz="2000" dirty="0">
                <a:cs typeface="Calibri"/>
              </a:rPr>
              <a:t> </a:t>
            </a:r>
            <a:r>
              <a:rPr lang="pt-BR" sz="2000" b="1" dirty="0" err="1">
                <a:solidFill>
                  <a:srgbClr val="FF0000"/>
                </a:solidFill>
                <a:cs typeface="Calibri"/>
              </a:rPr>
              <a:t>by</a:t>
            </a:r>
            <a:r>
              <a:rPr lang="pt-BR" sz="2000" b="1" dirty="0">
                <a:solidFill>
                  <a:srgbClr val="FF0000"/>
                </a:solidFill>
                <a:cs typeface="Calibri"/>
              </a:rPr>
              <a:t> holding</a:t>
            </a:r>
            <a:r>
              <a:rPr lang="pt-BR" sz="2000" dirty="0">
                <a:cs typeface="Calibri"/>
              </a:rPr>
              <a:t> </a:t>
            </a:r>
            <a:r>
              <a:rPr lang="pt-BR" sz="2000" dirty="0" err="1">
                <a:cs typeface="Calibri"/>
              </a:rPr>
              <a:t>their</a:t>
            </a:r>
            <a:r>
              <a:rPr lang="pt-BR" sz="2000" dirty="0">
                <a:cs typeface="Calibri"/>
              </a:rPr>
              <a:t> </a:t>
            </a:r>
            <a:r>
              <a:rPr lang="pt-BR" sz="2000" dirty="0" err="1">
                <a:cs typeface="Calibri"/>
              </a:rPr>
              <a:t>phone</a:t>
            </a:r>
            <a:r>
              <a:rPr lang="pt-BR" sz="2000" dirty="0">
                <a:cs typeface="Calibri"/>
              </a:rPr>
              <a:t> </a:t>
            </a:r>
            <a:r>
              <a:rPr lang="pt-BR" sz="2000" b="1" dirty="0" err="1">
                <a:solidFill>
                  <a:srgbClr val="FF0000"/>
                </a:solidFill>
                <a:cs typeface="Calibri"/>
              </a:rPr>
              <a:t>near</a:t>
            </a:r>
            <a:r>
              <a:rPr lang="pt-BR" sz="2000" b="1" dirty="0">
                <a:solidFill>
                  <a:srgbClr val="FF0000"/>
                </a:solidFill>
                <a:cs typeface="Calibri"/>
              </a:rPr>
              <a:t> it</a:t>
            </a:r>
            <a:r>
              <a:rPr lang="pt-BR" sz="2000" b="1" dirty="0">
                <a:solidFill>
                  <a:srgbClr val="00B0F0"/>
                </a:solidFill>
                <a:cs typeface="Calibri"/>
              </a:rPr>
              <a:t>.</a:t>
            </a:r>
            <a:endParaRPr lang="pt-BR" sz="2000" b="1" dirty="0">
              <a:solidFill>
                <a:srgbClr val="00B0F0"/>
              </a:solidFill>
            </a:endParaRPr>
          </a:p>
        </p:txBody>
      </p:sp>
    </p:spTree>
    <p:extLst>
      <p:ext uri="{BB962C8B-B14F-4D97-AF65-F5344CB8AC3E}">
        <p14:creationId xmlns:p14="http://schemas.microsoft.com/office/powerpoint/2010/main" val="268375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111286" y="516610"/>
            <a:ext cx="8596668" cy="1320800"/>
          </a:xfrm>
        </p:spPr>
        <p:txBody>
          <a:bodyPr>
            <a:normAutofit/>
          </a:bodyPr>
          <a:lstStyle/>
          <a:p>
            <a:pPr algn="ctr"/>
            <a:r>
              <a:rPr lang="pt-BR" sz="3200" dirty="0"/>
              <a:t>Cognatas do texto</a:t>
            </a:r>
          </a:p>
        </p:txBody>
      </p:sp>
      <p:sp>
        <p:nvSpPr>
          <p:cNvPr id="3" name="Espaço Reservado para Conteúdo 2"/>
          <p:cNvSpPr>
            <a:spLocks noGrp="1"/>
          </p:cNvSpPr>
          <p:nvPr>
            <p:ph idx="1"/>
          </p:nvPr>
        </p:nvSpPr>
        <p:spPr>
          <a:xfrm>
            <a:off x="677334" y="1441343"/>
            <a:ext cx="8596668" cy="4600020"/>
          </a:xfrm>
        </p:spPr>
        <p:txBody>
          <a:bodyPr>
            <a:normAutofit/>
          </a:bodyPr>
          <a:lstStyle/>
          <a:p>
            <a:pPr marL="0" indent="0">
              <a:buNone/>
            </a:pPr>
            <a:r>
              <a:rPr lang="en-US" sz="2000" dirty="0">
                <a:solidFill>
                  <a:schemeClr val="tx1"/>
                </a:solidFill>
                <a:cs typeface="Times New Roman" pitchFamily="18" charset="0"/>
              </a:rPr>
              <a:t>         Although you may sniff meat to see if it's still OK to eat, doing so is a very </a:t>
            </a:r>
            <a:r>
              <a:rPr lang="en-US" sz="2000" dirty="0">
                <a:solidFill>
                  <a:srgbClr val="FF0000"/>
                </a:solidFill>
                <a:cs typeface="Times New Roman" pitchFamily="18" charset="0"/>
              </a:rPr>
              <a:t>subjective</a:t>
            </a:r>
            <a:r>
              <a:rPr lang="en-US" sz="2000" dirty="0">
                <a:solidFill>
                  <a:schemeClr val="tx1"/>
                </a:solidFill>
                <a:cs typeface="Times New Roman" pitchFamily="18" charset="0"/>
              </a:rPr>
              <a:t> method of detecting spoilage, as it's </a:t>
            </a:r>
            <a:r>
              <a:rPr lang="en-US" sz="2000" dirty="0">
                <a:solidFill>
                  <a:srgbClr val="FF0000"/>
                </a:solidFill>
                <a:cs typeface="Times New Roman" pitchFamily="18" charset="0"/>
              </a:rPr>
              <a:t>dependent</a:t>
            </a:r>
            <a:r>
              <a:rPr lang="en-US" sz="2000" dirty="0">
                <a:solidFill>
                  <a:schemeClr val="tx1"/>
                </a:solidFill>
                <a:cs typeface="Times New Roman" pitchFamily="18" charset="0"/>
              </a:rPr>
              <a:t> on the </a:t>
            </a:r>
            <a:r>
              <a:rPr lang="en-US" sz="2000" dirty="0">
                <a:solidFill>
                  <a:srgbClr val="FF0000"/>
                </a:solidFill>
                <a:cs typeface="Times New Roman" pitchFamily="18" charset="0"/>
              </a:rPr>
              <a:t>sensitivity</a:t>
            </a:r>
            <a:r>
              <a:rPr lang="en-US" sz="2000" dirty="0">
                <a:solidFill>
                  <a:schemeClr val="tx1"/>
                </a:solidFill>
                <a:cs typeface="Times New Roman" pitchFamily="18" charset="0"/>
              </a:rPr>
              <a:t> of your sense of smell. With that in mind, </a:t>
            </a:r>
            <a:r>
              <a:rPr lang="en-US" sz="2000" dirty="0">
                <a:solidFill>
                  <a:srgbClr val="FF0000"/>
                </a:solidFill>
                <a:cs typeface="Times New Roman" pitchFamily="18" charset="0"/>
              </a:rPr>
              <a:t>scientists</a:t>
            </a:r>
            <a:r>
              <a:rPr lang="en-US" sz="2000" dirty="0">
                <a:solidFill>
                  <a:schemeClr val="tx1"/>
                </a:solidFill>
                <a:cs typeface="Times New Roman" pitchFamily="18" charset="0"/>
              </a:rPr>
              <a:t> have now developed a more </a:t>
            </a:r>
            <a:r>
              <a:rPr lang="en-US" sz="2000" dirty="0">
                <a:solidFill>
                  <a:srgbClr val="FF0000"/>
                </a:solidFill>
                <a:cs typeface="Times New Roman" pitchFamily="18" charset="0"/>
              </a:rPr>
              <a:t>objective alternative</a:t>
            </a:r>
            <a:r>
              <a:rPr lang="en-US" sz="2000" dirty="0">
                <a:solidFill>
                  <a:schemeClr val="tx1"/>
                </a:solidFill>
                <a:cs typeface="Times New Roman" pitchFamily="18" charset="0"/>
              </a:rPr>
              <a:t>, in the form of a gas </a:t>
            </a:r>
            <a:r>
              <a:rPr lang="en-US" sz="2000" dirty="0">
                <a:solidFill>
                  <a:srgbClr val="FF0000"/>
                </a:solidFill>
                <a:cs typeface="Times New Roman" pitchFamily="18" charset="0"/>
              </a:rPr>
              <a:t>sensor</a:t>
            </a:r>
            <a:r>
              <a:rPr lang="en-US" sz="2000" dirty="0">
                <a:solidFill>
                  <a:schemeClr val="tx1"/>
                </a:solidFill>
                <a:cs typeface="Times New Roman" pitchFamily="18" charset="0"/>
              </a:rPr>
              <a:t> that </a:t>
            </a:r>
            <a:r>
              <a:rPr lang="en-US" sz="2000" dirty="0">
                <a:solidFill>
                  <a:srgbClr val="FF0000"/>
                </a:solidFill>
                <a:cs typeface="Times New Roman" pitchFamily="18" charset="0"/>
              </a:rPr>
              <a:t>communicates</a:t>
            </a:r>
            <a:r>
              <a:rPr lang="en-US" sz="2000" dirty="0">
                <a:solidFill>
                  <a:schemeClr val="tx1"/>
                </a:solidFill>
                <a:cs typeface="Times New Roman" pitchFamily="18" charset="0"/>
              </a:rPr>
              <a:t> with your smartphone.</a:t>
            </a:r>
            <a:br>
              <a:rPr lang="en-US" sz="2000" dirty="0">
                <a:solidFill>
                  <a:schemeClr val="tx1"/>
                </a:solidFill>
                <a:cs typeface="Times New Roman" pitchFamily="18" charset="0"/>
              </a:rPr>
            </a:br>
            <a:r>
              <a:rPr lang="en-US" sz="2000" dirty="0">
                <a:solidFill>
                  <a:schemeClr val="tx1"/>
                </a:solidFill>
                <a:cs typeface="Times New Roman" pitchFamily="18" charset="0"/>
              </a:rPr>
              <a:t/>
            </a:r>
            <a:br>
              <a:rPr lang="en-US" sz="2000" dirty="0">
                <a:solidFill>
                  <a:schemeClr val="tx1"/>
                </a:solidFill>
                <a:cs typeface="Times New Roman" pitchFamily="18" charset="0"/>
              </a:rPr>
            </a:br>
            <a:r>
              <a:rPr lang="en-US" sz="2000" dirty="0">
                <a:solidFill>
                  <a:schemeClr val="tx1"/>
                </a:solidFill>
                <a:cs typeface="Times New Roman" pitchFamily="18" charset="0"/>
              </a:rPr>
              <a:t>        Developed by a team led by </a:t>
            </a:r>
            <a:r>
              <a:rPr lang="en-US" sz="2000" dirty="0" err="1">
                <a:solidFill>
                  <a:schemeClr val="tx1"/>
                </a:solidFill>
                <a:cs typeface="Times New Roman" pitchFamily="18" charset="0"/>
              </a:rPr>
              <a:t>Lijia</a:t>
            </a:r>
            <a:r>
              <a:rPr lang="en-US" sz="2000" dirty="0">
                <a:solidFill>
                  <a:schemeClr val="tx1"/>
                </a:solidFill>
                <a:cs typeface="Times New Roman" pitchFamily="18" charset="0"/>
              </a:rPr>
              <a:t> Pan, Yi Shi (both from China's Nanjing University) and </a:t>
            </a:r>
            <a:r>
              <a:rPr lang="en-US" sz="2000" dirty="0" err="1">
                <a:solidFill>
                  <a:schemeClr val="tx1"/>
                </a:solidFill>
                <a:cs typeface="Times New Roman" pitchFamily="18" charset="0"/>
              </a:rPr>
              <a:t>Guihua</a:t>
            </a:r>
            <a:r>
              <a:rPr lang="en-US" sz="2000" dirty="0">
                <a:solidFill>
                  <a:schemeClr val="tx1"/>
                </a:solidFill>
                <a:cs typeface="Times New Roman" pitchFamily="18" charset="0"/>
              </a:rPr>
              <a:t> Yu (from The University of Texas at Austin), the sensor is incorporated into a small flat NFC (</a:t>
            </a:r>
            <a:r>
              <a:rPr lang="en-US" sz="2000" dirty="0">
                <a:solidFill>
                  <a:schemeClr val="tx1">
                    <a:lumMod val="85000"/>
                    <a:lumOff val="15000"/>
                  </a:schemeClr>
                </a:solidFill>
                <a:cs typeface="Times New Roman" pitchFamily="18" charset="0"/>
              </a:rPr>
              <a:t>near field </a:t>
            </a:r>
            <a:r>
              <a:rPr lang="en-US" sz="2000" dirty="0">
                <a:solidFill>
                  <a:srgbClr val="FF0000"/>
                </a:solidFill>
                <a:cs typeface="Times New Roman" pitchFamily="18" charset="0"/>
              </a:rPr>
              <a:t>communication</a:t>
            </a:r>
            <a:r>
              <a:rPr lang="en-US" sz="2000" dirty="0">
                <a:solidFill>
                  <a:schemeClr val="tx1"/>
                </a:solidFill>
                <a:cs typeface="Times New Roman" pitchFamily="18" charset="0"/>
              </a:rPr>
              <a:t>) tag. The sensor itself is made of a nanostructured </a:t>
            </a:r>
            <a:r>
              <a:rPr lang="en-US" sz="2000" dirty="0">
                <a:solidFill>
                  <a:srgbClr val="FF0000"/>
                </a:solidFill>
                <a:cs typeface="Times New Roman" pitchFamily="18" charset="0"/>
              </a:rPr>
              <a:t>conductive</a:t>
            </a:r>
            <a:r>
              <a:rPr lang="en-US" sz="2000" dirty="0">
                <a:solidFill>
                  <a:schemeClr val="tx1"/>
                </a:solidFill>
                <a:cs typeface="Times New Roman" pitchFamily="18" charset="0"/>
              </a:rPr>
              <a:t> polymer that is capable of </a:t>
            </a:r>
            <a:r>
              <a:rPr lang="en-US" sz="2000" dirty="0">
                <a:solidFill>
                  <a:srgbClr val="FF0000"/>
                </a:solidFill>
                <a:cs typeface="Times New Roman" pitchFamily="18" charset="0"/>
              </a:rPr>
              <a:t>detecting</a:t>
            </a:r>
            <a:r>
              <a:rPr lang="en-US" sz="2000" dirty="0">
                <a:solidFill>
                  <a:schemeClr val="tx1"/>
                </a:solidFill>
                <a:cs typeface="Times New Roman" pitchFamily="18" charset="0"/>
              </a:rPr>
              <a:t> compounds known as </a:t>
            </a:r>
            <a:r>
              <a:rPr lang="en-US" sz="2000" dirty="0">
                <a:solidFill>
                  <a:srgbClr val="FF0000"/>
                </a:solidFill>
                <a:cs typeface="Times New Roman" pitchFamily="18" charset="0"/>
              </a:rPr>
              <a:t>biogenic</a:t>
            </a:r>
            <a:r>
              <a:rPr lang="en-US" sz="2000" dirty="0">
                <a:solidFill>
                  <a:schemeClr val="tx1"/>
                </a:solidFill>
                <a:cs typeface="Times New Roman" pitchFamily="18" charset="0"/>
              </a:rPr>
              <a:t> amines (BAs), which are responsible for the unpleasant odor of </a:t>
            </a:r>
            <a:r>
              <a:rPr lang="en-US" sz="2000" dirty="0">
                <a:solidFill>
                  <a:srgbClr val="FF0000"/>
                </a:solidFill>
                <a:cs typeface="Times New Roman" pitchFamily="18" charset="0"/>
              </a:rPr>
              <a:t>decomposing</a:t>
            </a:r>
            <a:r>
              <a:rPr lang="en-US" sz="2000" dirty="0">
                <a:solidFill>
                  <a:schemeClr val="tx1"/>
                </a:solidFill>
                <a:cs typeface="Times New Roman" pitchFamily="18" charset="0"/>
              </a:rPr>
              <a:t> meat.</a:t>
            </a:r>
            <a:endParaRPr lang="pt-BR" sz="2000" dirty="0"/>
          </a:p>
        </p:txBody>
      </p:sp>
    </p:spTree>
    <p:extLst>
      <p:ext uri="{BB962C8B-B14F-4D97-AF65-F5344CB8AC3E}">
        <p14:creationId xmlns:p14="http://schemas.microsoft.com/office/powerpoint/2010/main" val="41982253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557940" y="883403"/>
            <a:ext cx="9097504" cy="5242762"/>
          </a:xfrm>
        </p:spPr>
        <p:txBody>
          <a:bodyPr>
            <a:normAutofit/>
          </a:bodyPr>
          <a:lstStyle/>
          <a:p>
            <a:r>
              <a:rPr lang="en-US" sz="2000" dirty="0">
                <a:solidFill>
                  <a:schemeClr val="tx1"/>
                </a:solidFill>
                <a:cs typeface="Times New Roman" pitchFamily="18" charset="0"/>
              </a:rPr>
              <a:t>        In a </a:t>
            </a:r>
            <a:r>
              <a:rPr lang="en-US" sz="2000" dirty="0">
                <a:solidFill>
                  <a:srgbClr val="FF0000"/>
                </a:solidFill>
                <a:cs typeface="Times New Roman" pitchFamily="18" charset="0"/>
              </a:rPr>
              <a:t>lab test</a:t>
            </a:r>
            <a:r>
              <a:rPr lang="en-US" sz="2000" dirty="0">
                <a:solidFill>
                  <a:schemeClr val="tx1"/>
                </a:solidFill>
                <a:cs typeface="Times New Roman" pitchFamily="18" charset="0"/>
              </a:rPr>
              <a:t>, the </a:t>
            </a:r>
            <a:r>
              <a:rPr lang="en-US" sz="2000" dirty="0">
                <a:solidFill>
                  <a:srgbClr val="FF0000"/>
                </a:solidFill>
                <a:cs typeface="Times New Roman" pitchFamily="18" charset="0"/>
              </a:rPr>
              <a:t>sensor-equipped</a:t>
            </a:r>
            <a:r>
              <a:rPr lang="en-US" sz="2000" dirty="0">
                <a:solidFill>
                  <a:schemeClr val="tx1"/>
                </a:solidFill>
                <a:cs typeface="Times New Roman" pitchFamily="18" charset="0"/>
              </a:rPr>
              <a:t> tags were placed next to pieces of raw meat which were then left for 24 hours at a </a:t>
            </a:r>
            <a:r>
              <a:rPr lang="en-US" sz="2000" dirty="0">
                <a:solidFill>
                  <a:srgbClr val="FF0000"/>
                </a:solidFill>
                <a:cs typeface="Times New Roman" pitchFamily="18" charset="0"/>
              </a:rPr>
              <a:t>temperature</a:t>
            </a:r>
            <a:r>
              <a:rPr lang="en-US" sz="2000" dirty="0">
                <a:solidFill>
                  <a:schemeClr val="tx1"/>
                </a:solidFill>
                <a:cs typeface="Times New Roman" pitchFamily="18" charset="0"/>
              </a:rPr>
              <a:t> of 86 ºF (30 ºC). The sensors were subsequently able to detect amounts of BAs that were </a:t>
            </a:r>
            <a:r>
              <a:rPr lang="en-US" sz="2000" dirty="0">
                <a:solidFill>
                  <a:srgbClr val="FF0000"/>
                </a:solidFill>
                <a:cs typeface="Times New Roman" pitchFamily="18" charset="0"/>
              </a:rPr>
              <a:t>significant</a:t>
            </a:r>
            <a:r>
              <a:rPr lang="en-US" sz="2000" dirty="0">
                <a:solidFill>
                  <a:schemeClr val="tx1"/>
                </a:solidFill>
                <a:cs typeface="Times New Roman" pitchFamily="18" charset="0"/>
              </a:rPr>
              <a:t> enough to indicate spoilage, yet not necessarily strong enough to be picked up by a </a:t>
            </a:r>
            <a:r>
              <a:rPr lang="en-US" sz="2000" dirty="0">
                <a:solidFill>
                  <a:srgbClr val="FF0000"/>
                </a:solidFill>
                <a:cs typeface="Times New Roman" pitchFamily="18" charset="0"/>
              </a:rPr>
              <a:t>human</a:t>
            </a:r>
            <a:r>
              <a:rPr lang="en-US" sz="2000" dirty="0">
                <a:solidFill>
                  <a:schemeClr val="tx1"/>
                </a:solidFill>
                <a:cs typeface="Times New Roman" pitchFamily="18" charset="0"/>
              </a:rPr>
              <a:t> nose. Upon doing so, the sensors </a:t>
            </a:r>
            <a:r>
              <a:rPr lang="en-US" sz="2000" dirty="0">
                <a:solidFill>
                  <a:srgbClr val="FF0000"/>
                </a:solidFill>
                <a:cs typeface="Times New Roman" pitchFamily="18" charset="0"/>
              </a:rPr>
              <a:t>automatically</a:t>
            </a:r>
            <a:r>
              <a:rPr lang="en-US" sz="2000" dirty="0">
                <a:solidFill>
                  <a:schemeClr val="tx1"/>
                </a:solidFill>
                <a:cs typeface="Times New Roman" pitchFamily="18" charset="0"/>
              </a:rPr>
              <a:t> switched on the NFC tags, allowing them to wirelessly </a:t>
            </a:r>
            <a:r>
              <a:rPr lang="en-US" sz="2000" dirty="0">
                <a:solidFill>
                  <a:srgbClr val="FF0000"/>
                </a:solidFill>
                <a:cs typeface="Times New Roman" pitchFamily="18" charset="0"/>
              </a:rPr>
              <a:t>transmit</a:t>
            </a:r>
            <a:r>
              <a:rPr lang="en-US" sz="2000" dirty="0">
                <a:solidFill>
                  <a:schemeClr val="tx1"/>
                </a:solidFill>
                <a:cs typeface="Times New Roman" pitchFamily="18" charset="0"/>
              </a:rPr>
              <a:t> an </a:t>
            </a:r>
            <a:r>
              <a:rPr lang="en-US" sz="2000" dirty="0">
                <a:solidFill>
                  <a:srgbClr val="FF0000"/>
                </a:solidFill>
                <a:cs typeface="Times New Roman" pitchFamily="18" charset="0"/>
              </a:rPr>
              <a:t>alert</a:t>
            </a:r>
            <a:r>
              <a:rPr lang="en-US" sz="2000" dirty="0">
                <a:solidFill>
                  <a:schemeClr val="tx1"/>
                </a:solidFill>
                <a:cs typeface="Times New Roman" pitchFamily="18" charset="0"/>
              </a:rPr>
              <a:t> to an app on a smartphone held within about 4 inches (10 cm) of the meat.</a:t>
            </a:r>
            <a:br>
              <a:rPr lang="en-US" sz="2000" dirty="0">
                <a:solidFill>
                  <a:schemeClr val="tx1"/>
                </a:solidFill>
                <a:cs typeface="Times New Roman" pitchFamily="18" charset="0"/>
              </a:rPr>
            </a:br>
            <a:r>
              <a:rPr lang="en-US" sz="2000" dirty="0">
                <a:solidFill>
                  <a:schemeClr val="tx1"/>
                </a:solidFill>
                <a:cs typeface="Times New Roman" pitchFamily="18" charset="0"/>
              </a:rPr>
              <a:t>        It is now hoped that a </a:t>
            </a:r>
            <a:r>
              <a:rPr lang="en-US" sz="2000" dirty="0">
                <a:solidFill>
                  <a:srgbClr val="FF0000"/>
                </a:solidFill>
                <a:cs typeface="Times New Roman" pitchFamily="18" charset="0"/>
              </a:rPr>
              <a:t>commercialized version</a:t>
            </a:r>
            <a:r>
              <a:rPr lang="en-US" sz="2000" dirty="0">
                <a:solidFill>
                  <a:schemeClr val="tx1"/>
                </a:solidFill>
                <a:cs typeface="Times New Roman" pitchFamily="18" charset="0"/>
              </a:rPr>
              <a:t> of the </a:t>
            </a:r>
            <a:r>
              <a:rPr lang="en-US" sz="2000" dirty="0">
                <a:solidFill>
                  <a:srgbClr val="FF0000"/>
                </a:solidFill>
                <a:cs typeface="Times New Roman" pitchFamily="18" charset="0"/>
              </a:rPr>
              <a:t>technology </a:t>
            </a:r>
            <a:r>
              <a:rPr lang="en-US" sz="2000" dirty="0">
                <a:solidFill>
                  <a:schemeClr val="tx1"/>
                </a:solidFill>
                <a:cs typeface="Times New Roman" pitchFamily="18" charset="0"/>
              </a:rPr>
              <a:t>could be packaged with raw meat, allowing both food distributors and consumers to know if it's rotten simply by holding their phone near it.</a:t>
            </a:r>
            <a:endParaRPr lang="pt-BR" sz="2000" dirty="0"/>
          </a:p>
        </p:txBody>
      </p:sp>
    </p:spTree>
    <p:extLst>
      <p:ext uri="{BB962C8B-B14F-4D97-AF65-F5344CB8AC3E}">
        <p14:creationId xmlns:p14="http://schemas.microsoft.com/office/powerpoint/2010/main" val="3132185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67186" y="388192"/>
            <a:ext cx="7423639" cy="777337"/>
          </a:xfrm>
        </p:spPr>
        <p:txBody>
          <a:bodyPr>
            <a:normAutofit/>
          </a:bodyPr>
          <a:lstStyle/>
          <a:p>
            <a:pPr algn="l"/>
            <a:r>
              <a:rPr lang="de-DE" sz="3200" dirty="0">
                <a:cs typeface="Calibri Light"/>
              </a:rPr>
              <a:t>Inferência Contextual</a:t>
            </a:r>
            <a:endParaRPr lang="pt-BR" sz="3200" dirty="0">
              <a:cs typeface="Calibri Light"/>
            </a:endParaRPr>
          </a:p>
        </p:txBody>
      </p:sp>
      <p:sp>
        <p:nvSpPr>
          <p:cNvPr id="3" name="Subtítulo 2"/>
          <p:cNvSpPr>
            <a:spLocks noGrp="1"/>
          </p:cNvSpPr>
          <p:nvPr>
            <p:ph type="subTitle" idx="1"/>
          </p:nvPr>
        </p:nvSpPr>
        <p:spPr>
          <a:xfrm>
            <a:off x="821410" y="1596325"/>
            <a:ext cx="8725546" cy="4969814"/>
          </a:xfrm>
        </p:spPr>
        <p:txBody>
          <a:bodyPr vert="horz" lIns="91440" tIns="45720" rIns="91440" bIns="45720" rtlCol="0" anchor="t">
            <a:normAutofit/>
          </a:bodyPr>
          <a:lstStyle/>
          <a:p>
            <a:pPr algn="l"/>
            <a:r>
              <a:rPr lang="de-DE" sz="2000" dirty="0">
                <a:solidFill>
                  <a:schemeClr val="tx1">
                    <a:lumMod val="85000"/>
                    <a:lumOff val="15000"/>
                  </a:schemeClr>
                </a:solidFill>
                <a:cs typeface="Calibri"/>
              </a:rPr>
              <a:t>Although you may sniff meat to see if it's still OK to eat, doing so is a very subjective method of detecting </a:t>
            </a:r>
            <a:r>
              <a:rPr lang="de-DE" sz="2000" b="1" dirty="0">
                <a:solidFill>
                  <a:srgbClr val="00B050"/>
                </a:solidFill>
                <a:cs typeface="Calibri"/>
              </a:rPr>
              <a:t>spoilage</a:t>
            </a:r>
            <a:r>
              <a:rPr lang="de-DE" sz="2000" dirty="0">
                <a:solidFill>
                  <a:schemeClr val="tx1">
                    <a:lumMod val="85000"/>
                    <a:lumOff val="15000"/>
                  </a:schemeClr>
                </a:solidFill>
                <a:cs typeface="Calibri"/>
              </a:rPr>
              <a:t>, as it's dependent on the sensitivity of your sense of smell. With that in mind, scientists have now developed a more objective alternative, in the form of a gas sensor </a:t>
            </a:r>
            <a:r>
              <a:rPr lang="de-DE" sz="2000" b="1" dirty="0">
                <a:solidFill>
                  <a:srgbClr val="00B0F0"/>
                </a:solidFill>
                <a:cs typeface="Calibri"/>
              </a:rPr>
              <a:t>that communicates</a:t>
            </a:r>
            <a:r>
              <a:rPr lang="de-DE" sz="2000" dirty="0">
                <a:solidFill>
                  <a:schemeClr val="tx1">
                    <a:lumMod val="85000"/>
                    <a:lumOff val="15000"/>
                  </a:schemeClr>
                </a:solidFill>
                <a:cs typeface="Calibri"/>
              </a:rPr>
              <a:t> with your smartphone.</a:t>
            </a:r>
            <a:endParaRPr lang="pt-BR" sz="2000" dirty="0">
              <a:solidFill>
                <a:schemeClr val="tx1">
                  <a:lumMod val="85000"/>
                  <a:lumOff val="15000"/>
                </a:schemeClr>
              </a:solidFill>
              <a:cs typeface="Calibri" panose="020F0502020204030204"/>
            </a:endParaRPr>
          </a:p>
          <a:p>
            <a:pPr algn="l"/>
            <a:r>
              <a:rPr lang="pt" sz="2000">
                <a:solidFill>
                  <a:schemeClr val="tx1">
                    <a:lumMod val="85000"/>
                    <a:lumOff val="15000"/>
                  </a:schemeClr>
                </a:solidFill>
                <a:cs typeface="Calibri"/>
              </a:rPr>
              <a:t>Embora você possa cheirar carne para ver se ainda é bom comer, isso é um método muito subjetivo de detectar</a:t>
            </a:r>
            <a:r>
              <a:rPr lang="pt" sz="2000" b="1" u="sng">
                <a:solidFill>
                  <a:srgbClr val="00B050"/>
                </a:solidFill>
                <a:cs typeface="Calibri"/>
              </a:rPr>
              <a:t>                     </a:t>
            </a:r>
            <a:r>
              <a:rPr lang="pt" sz="2000">
                <a:solidFill>
                  <a:schemeClr val="tx1">
                    <a:lumMod val="85000"/>
                    <a:lumOff val="15000"/>
                  </a:schemeClr>
                </a:solidFill>
                <a:cs typeface="Calibri"/>
              </a:rPr>
              <a:t>,pois depende da sensibilidade do sentido do olfato. Com isso em mente, os cientistas agora desenvolveram uma alternativa mais objetiva, na forma de um sensor de gás </a:t>
            </a:r>
            <a:r>
              <a:rPr lang="pt" sz="2000" b="1" u="sng">
                <a:solidFill>
                  <a:srgbClr val="00B0F0"/>
                </a:solidFill>
                <a:cs typeface="Calibri"/>
              </a:rPr>
              <a:t>                          </a:t>
            </a:r>
            <a:r>
              <a:rPr lang="pt" sz="2000" dirty="0">
                <a:solidFill>
                  <a:schemeClr val="tx1">
                    <a:lumMod val="85000"/>
                    <a:lumOff val="15000"/>
                  </a:schemeClr>
                </a:solidFill>
                <a:cs typeface="Calibri"/>
              </a:rPr>
              <a:t> com seu smartphone.</a:t>
            </a:r>
            <a:endParaRPr lang="de-DE" sz="2000" dirty="0">
              <a:solidFill>
                <a:schemeClr val="tx1">
                  <a:lumMod val="85000"/>
                  <a:lumOff val="15000"/>
                </a:schemeClr>
              </a:solidFill>
              <a:cs typeface="Calibri" panose="020F0502020204030204"/>
            </a:endParaRPr>
          </a:p>
        </p:txBody>
      </p:sp>
    </p:spTree>
    <p:extLst>
      <p:ext uri="{BB962C8B-B14F-4D97-AF65-F5344CB8AC3E}">
        <p14:creationId xmlns:p14="http://schemas.microsoft.com/office/powerpoint/2010/main" val="3908061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147FF68-8C8D-44DC-BC6F-D70A96707235}"/>
              </a:ext>
            </a:extLst>
          </p:cNvPr>
          <p:cNvSpPr>
            <a:spLocks noGrp="1"/>
          </p:cNvSpPr>
          <p:nvPr>
            <p:ph type="title"/>
          </p:nvPr>
        </p:nvSpPr>
        <p:spPr>
          <a:xfrm>
            <a:off x="392502" y="393880"/>
            <a:ext cx="10515600" cy="980507"/>
          </a:xfrm>
        </p:spPr>
        <p:txBody>
          <a:bodyPr>
            <a:normAutofit fontScale="90000"/>
          </a:bodyPr>
          <a:lstStyle/>
          <a:p>
            <a:r>
              <a:rPr lang="de-DE" sz="3600" b="1" dirty="0">
                <a:cs typeface="Calibri Light"/>
              </a:rPr>
              <a:t/>
            </a:r>
            <a:br>
              <a:rPr lang="de-DE" sz="3600" b="1" dirty="0">
                <a:cs typeface="Calibri Light"/>
              </a:rPr>
            </a:br>
            <a:endParaRPr lang="de-DE" b="1" dirty="0">
              <a:cs typeface="Calibri Light"/>
            </a:endParaRPr>
          </a:p>
        </p:txBody>
      </p:sp>
      <p:sp>
        <p:nvSpPr>
          <p:cNvPr id="3" name="Espaço Reservado para Conteúdo 2">
            <a:extLst>
              <a:ext uri="{FF2B5EF4-FFF2-40B4-BE49-F238E27FC236}">
                <a16:creationId xmlns:a16="http://schemas.microsoft.com/office/drawing/2014/main" xmlns="" id="{D1A05D41-AF06-4423-84D5-DE3FFF3076F9}"/>
              </a:ext>
            </a:extLst>
          </p:cNvPr>
          <p:cNvSpPr>
            <a:spLocks noGrp="1"/>
          </p:cNvSpPr>
          <p:nvPr>
            <p:ph idx="1"/>
          </p:nvPr>
        </p:nvSpPr>
        <p:spPr>
          <a:xfrm>
            <a:off x="635430" y="1106757"/>
            <a:ext cx="8741045" cy="4351338"/>
          </a:xfrm>
        </p:spPr>
        <p:txBody>
          <a:bodyPr vert="horz" lIns="91440" tIns="45720" rIns="91440" bIns="45720" rtlCol="0" anchor="t">
            <a:normAutofit/>
          </a:bodyPr>
          <a:lstStyle/>
          <a:p>
            <a:pPr marL="0" indent="0">
              <a:buNone/>
            </a:pPr>
            <a:r>
              <a:rPr lang="de-DE" sz="2000" dirty="0" err="1">
                <a:cs typeface="Calibri"/>
              </a:rPr>
              <a:t>Although</a:t>
            </a:r>
            <a:r>
              <a:rPr lang="de-DE" sz="2000" dirty="0">
                <a:cs typeface="Calibri"/>
              </a:rPr>
              <a:t> </a:t>
            </a:r>
            <a:r>
              <a:rPr lang="de-DE" sz="2000" dirty="0" err="1">
                <a:cs typeface="Calibri"/>
              </a:rPr>
              <a:t>you</a:t>
            </a:r>
            <a:r>
              <a:rPr lang="de-DE" sz="2000" dirty="0">
                <a:cs typeface="Calibri"/>
              </a:rPr>
              <a:t> </a:t>
            </a:r>
            <a:r>
              <a:rPr lang="de-DE" sz="2000" dirty="0" err="1">
                <a:cs typeface="Calibri"/>
              </a:rPr>
              <a:t>may</a:t>
            </a:r>
            <a:r>
              <a:rPr lang="de-DE" sz="2000" dirty="0">
                <a:cs typeface="Calibri"/>
              </a:rPr>
              <a:t> sniff </a:t>
            </a:r>
            <a:r>
              <a:rPr lang="de-DE" sz="2000" dirty="0" err="1">
                <a:cs typeface="Calibri"/>
              </a:rPr>
              <a:t>meat</a:t>
            </a:r>
            <a:r>
              <a:rPr lang="de-DE" sz="2000" dirty="0">
                <a:cs typeface="Calibri"/>
              </a:rPr>
              <a:t> </a:t>
            </a:r>
            <a:r>
              <a:rPr lang="de-DE" sz="2000" dirty="0" err="1">
                <a:cs typeface="Calibri"/>
              </a:rPr>
              <a:t>to</a:t>
            </a:r>
            <a:r>
              <a:rPr lang="de-DE" sz="2000" dirty="0">
                <a:cs typeface="Calibri"/>
              </a:rPr>
              <a:t> </a:t>
            </a:r>
            <a:r>
              <a:rPr lang="de-DE" sz="2000" dirty="0" err="1">
                <a:cs typeface="Calibri"/>
              </a:rPr>
              <a:t>see</a:t>
            </a:r>
            <a:r>
              <a:rPr lang="de-DE" sz="2000" dirty="0">
                <a:cs typeface="Calibri"/>
              </a:rPr>
              <a:t> </a:t>
            </a:r>
            <a:r>
              <a:rPr lang="de-DE" sz="2000" dirty="0" err="1">
                <a:cs typeface="Calibri"/>
              </a:rPr>
              <a:t>if</a:t>
            </a:r>
            <a:r>
              <a:rPr lang="de-DE" sz="2000" dirty="0">
                <a:cs typeface="Calibri"/>
              </a:rPr>
              <a:t> </a:t>
            </a:r>
            <a:r>
              <a:rPr lang="de-DE" sz="2000" dirty="0" err="1">
                <a:cs typeface="Calibri"/>
              </a:rPr>
              <a:t>it's</a:t>
            </a:r>
            <a:r>
              <a:rPr lang="de-DE" sz="2000" dirty="0">
                <a:cs typeface="Calibri"/>
              </a:rPr>
              <a:t> still OK </a:t>
            </a:r>
            <a:r>
              <a:rPr lang="de-DE" sz="2000" dirty="0" err="1">
                <a:cs typeface="Calibri"/>
              </a:rPr>
              <a:t>to</a:t>
            </a:r>
            <a:r>
              <a:rPr lang="de-DE" sz="2000" dirty="0">
                <a:cs typeface="Calibri"/>
              </a:rPr>
              <a:t> </a:t>
            </a:r>
            <a:r>
              <a:rPr lang="de-DE" sz="2000" dirty="0" err="1">
                <a:cs typeface="Calibri"/>
              </a:rPr>
              <a:t>eat</a:t>
            </a:r>
            <a:r>
              <a:rPr lang="de-DE" sz="2000" dirty="0">
                <a:cs typeface="Calibri"/>
              </a:rPr>
              <a:t>, </a:t>
            </a:r>
            <a:r>
              <a:rPr lang="de-DE" sz="2000" dirty="0" err="1">
                <a:cs typeface="Calibri"/>
              </a:rPr>
              <a:t>doing</a:t>
            </a:r>
            <a:r>
              <a:rPr lang="de-DE" sz="2000" dirty="0">
                <a:cs typeface="Calibri"/>
              </a:rPr>
              <a:t> so </a:t>
            </a:r>
            <a:r>
              <a:rPr lang="de-DE" sz="2000" dirty="0" err="1">
                <a:cs typeface="Calibri"/>
              </a:rPr>
              <a:t>is</a:t>
            </a:r>
            <a:r>
              <a:rPr lang="de-DE" sz="2000" dirty="0">
                <a:cs typeface="Calibri"/>
              </a:rPr>
              <a:t> a </a:t>
            </a:r>
            <a:r>
              <a:rPr lang="de-DE" sz="2000" dirty="0" err="1">
                <a:cs typeface="Calibri"/>
              </a:rPr>
              <a:t>very</a:t>
            </a:r>
            <a:r>
              <a:rPr lang="de-DE" sz="2000" dirty="0">
                <a:cs typeface="Calibri"/>
              </a:rPr>
              <a:t> </a:t>
            </a:r>
            <a:r>
              <a:rPr lang="de-DE" sz="2000" dirty="0" err="1">
                <a:cs typeface="Calibri"/>
              </a:rPr>
              <a:t>subjective</a:t>
            </a:r>
            <a:r>
              <a:rPr lang="de-DE" sz="2000" dirty="0">
                <a:cs typeface="Calibri"/>
              </a:rPr>
              <a:t> </a:t>
            </a:r>
            <a:r>
              <a:rPr lang="de-DE" sz="2000" dirty="0" err="1">
                <a:cs typeface="Calibri"/>
              </a:rPr>
              <a:t>method</a:t>
            </a:r>
            <a:r>
              <a:rPr lang="de-DE" sz="2000" dirty="0">
                <a:cs typeface="Calibri"/>
              </a:rPr>
              <a:t> </a:t>
            </a:r>
            <a:r>
              <a:rPr lang="de-DE" sz="2000" dirty="0" err="1">
                <a:cs typeface="Calibri"/>
              </a:rPr>
              <a:t>of</a:t>
            </a:r>
            <a:r>
              <a:rPr lang="de-DE" sz="2000" dirty="0">
                <a:cs typeface="Calibri"/>
              </a:rPr>
              <a:t> </a:t>
            </a:r>
            <a:r>
              <a:rPr lang="de-DE" sz="2000" dirty="0" err="1">
                <a:cs typeface="Calibri"/>
              </a:rPr>
              <a:t>detecting</a:t>
            </a:r>
            <a:r>
              <a:rPr lang="de-DE" sz="2000" dirty="0">
                <a:cs typeface="Calibri"/>
              </a:rPr>
              <a:t> </a:t>
            </a:r>
            <a:r>
              <a:rPr lang="de-DE" sz="2000" b="1" dirty="0" err="1">
                <a:solidFill>
                  <a:srgbClr val="00B050"/>
                </a:solidFill>
                <a:cs typeface="Calibri"/>
              </a:rPr>
              <a:t>spoilage</a:t>
            </a:r>
            <a:r>
              <a:rPr lang="de-DE" sz="2000" dirty="0">
                <a:cs typeface="Calibri"/>
              </a:rPr>
              <a:t>, </a:t>
            </a:r>
            <a:r>
              <a:rPr lang="de-DE" sz="2000" dirty="0" err="1">
                <a:cs typeface="Calibri"/>
              </a:rPr>
              <a:t>as</a:t>
            </a:r>
            <a:r>
              <a:rPr lang="de-DE" sz="2000" dirty="0">
                <a:cs typeface="Calibri"/>
              </a:rPr>
              <a:t> </a:t>
            </a:r>
            <a:r>
              <a:rPr lang="de-DE" sz="2000" dirty="0" err="1">
                <a:cs typeface="Calibri"/>
              </a:rPr>
              <a:t>it's</a:t>
            </a:r>
            <a:r>
              <a:rPr lang="de-DE" sz="2000" dirty="0">
                <a:cs typeface="Calibri"/>
              </a:rPr>
              <a:t> </a:t>
            </a:r>
            <a:r>
              <a:rPr lang="de-DE" sz="2000" dirty="0" err="1">
                <a:cs typeface="Calibri"/>
              </a:rPr>
              <a:t>dependent</a:t>
            </a:r>
            <a:r>
              <a:rPr lang="de-DE" sz="2000" dirty="0">
                <a:cs typeface="Calibri"/>
              </a:rPr>
              <a:t> on </a:t>
            </a:r>
            <a:r>
              <a:rPr lang="de-DE" sz="2000" dirty="0" err="1">
                <a:cs typeface="Calibri"/>
              </a:rPr>
              <a:t>the</a:t>
            </a:r>
            <a:r>
              <a:rPr lang="de-DE" sz="2000" dirty="0">
                <a:cs typeface="Calibri"/>
              </a:rPr>
              <a:t> </a:t>
            </a:r>
            <a:r>
              <a:rPr lang="de-DE" sz="2000" dirty="0" err="1">
                <a:cs typeface="Calibri"/>
              </a:rPr>
              <a:t>sensitivity</a:t>
            </a:r>
            <a:r>
              <a:rPr lang="de-DE" sz="2000" dirty="0">
                <a:cs typeface="Calibri"/>
              </a:rPr>
              <a:t> </a:t>
            </a:r>
            <a:r>
              <a:rPr lang="de-DE" sz="2000" dirty="0" err="1">
                <a:cs typeface="Calibri"/>
              </a:rPr>
              <a:t>of</a:t>
            </a:r>
            <a:r>
              <a:rPr lang="de-DE" sz="2000" dirty="0">
                <a:cs typeface="Calibri"/>
              </a:rPr>
              <a:t> </a:t>
            </a:r>
            <a:r>
              <a:rPr lang="de-DE" sz="2000" dirty="0" err="1">
                <a:cs typeface="Calibri"/>
              </a:rPr>
              <a:t>your</a:t>
            </a:r>
            <a:r>
              <a:rPr lang="de-DE" sz="2000" dirty="0">
                <a:cs typeface="Calibri"/>
              </a:rPr>
              <a:t> sense </a:t>
            </a:r>
            <a:r>
              <a:rPr lang="de-DE" sz="2000" dirty="0" err="1">
                <a:cs typeface="Calibri"/>
              </a:rPr>
              <a:t>of</a:t>
            </a:r>
            <a:r>
              <a:rPr lang="de-DE" sz="2000" dirty="0">
                <a:cs typeface="Calibri"/>
              </a:rPr>
              <a:t> </a:t>
            </a:r>
            <a:r>
              <a:rPr lang="de-DE" sz="2000" dirty="0" err="1">
                <a:cs typeface="Calibri"/>
              </a:rPr>
              <a:t>smell</a:t>
            </a:r>
            <a:r>
              <a:rPr lang="de-DE" sz="2000" dirty="0">
                <a:cs typeface="Calibri"/>
              </a:rPr>
              <a:t>. </a:t>
            </a:r>
            <a:r>
              <a:rPr lang="de-DE" sz="2000" dirty="0" err="1">
                <a:cs typeface="Calibri"/>
              </a:rPr>
              <a:t>With</a:t>
            </a:r>
            <a:r>
              <a:rPr lang="de-DE" sz="2000" dirty="0">
                <a:cs typeface="Calibri"/>
              </a:rPr>
              <a:t> </a:t>
            </a:r>
            <a:r>
              <a:rPr lang="de-DE" sz="2000" dirty="0" err="1">
                <a:cs typeface="Calibri"/>
              </a:rPr>
              <a:t>that</a:t>
            </a:r>
            <a:r>
              <a:rPr lang="de-DE" sz="2000" dirty="0">
                <a:cs typeface="Calibri"/>
              </a:rPr>
              <a:t> in </a:t>
            </a:r>
            <a:r>
              <a:rPr lang="de-DE" sz="2000" dirty="0" err="1">
                <a:cs typeface="Calibri"/>
              </a:rPr>
              <a:t>mind</a:t>
            </a:r>
            <a:r>
              <a:rPr lang="de-DE" sz="2000" dirty="0">
                <a:cs typeface="Calibri"/>
              </a:rPr>
              <a:t>, </a:t>
            </a:r>
            <a:r>
              <a:rPr lang="de-DE" sz="2000" dirty="0" err="1">
                <a:cs typeface="Calibri"/>
              </a:rPr>
              <a:t>scientists</a:t>
            </a:r>
            <a:r>
              <a:rPr lang="de-DE" sz="2000" dirty="0">
                <a:cs typeface="Calibri"/>
              </a:rPr>
              <a:t> </a:t>
            </a:r>
            <a:r>
              <a:rPr lang="de-DE" sz="2000" dirty="0" err="1">
                <a:cs typeface="Calibri"/>
              </a:rPr>
              <a:t>have</a:t>
            </a:r>
            <a:r>
              <a:rPr lang="de-DE" sz="2000" dirty="0">
                <a:cs typeface="Calibri"/>
              </a:rPr>
              <a:t> </a:t>
            </a:r>
            <a:r>
              <a:rPr lang="de-DE" sz="2000" dirty="0" err="1">
                <a:cs typeface="Calibri"/>
              </a:rPr>
              <a:t>now</a:t>
            </a:r>
            <a:r>
              <a:rPr lang="de-DE" sz="2000" dirty="0">
                <a:cs typeface="Calibri"/>
              </a:rPr>
              <a:t> </a:t>
            </a:r>
            <a:r>
              <a:rPr lang="de-DE" sz="2000" dirty="0" err="1">
                <a:cs typeface="Calibri"/>
              </a:rPr>
              <a:t>developed</a:t>
            </a:r>
            <a:r>
              <a:rPr lang="de-DE" sz="2000" dirty="0">
                <a:cs typeface="Calibri"/>
              </a:rPr>
              <a:t> a </a:t>
            </a:r>
            <a:r>
              <a:rPr lang="de-DE" sz="2000" dirty="0" err="1">
                <a:cs typeface="Calibri"/>
              </a:rPr>
              <a:t>more</a:t>
            </a:r>
            <a:r>
              <a:rPr lang="de-DE" sz="2000" dirty="0">
                <a:cs typeface="Calibri"/>
              </a:rPr>
              <a:t> </a:t>
            </a:r>
            <a:r>
              <a:rPr lang="de-DE" sz="2000" dirty="0" err="1">
                <a:cs typeface="Calibri"/>
              </a:rPr>
              <a:t>objective</a:t>
            </a:r>
            <a:r>
              <a:rPr lang="de-DE" sz="2000" dirty="0">
                <a:cs typeface="Calibri"/>
              </a:rPr>
              <a:t> alternative, in </a:t>
            </a:r>
            <a:r>
              <a:rPr lang="de-DE" sz="2000" dirty="0" err="1">
                <a:cs typeface="Calibri"/>
              </a:rPr>
              <a:t>the</a:t>
            </a:r>
            <a:r>
              <a:rPr lang="de-DE" sz="2000" dirty="0">
                <a:cs typeface="Calibri"/>
              </a:rPr>
              <a:t> form </a:t>
            </a:r>
            <a:r>
              <a:rPr lang="de-DE" sz="2000" dirty="0" err="1">
                <a:cs typeface="Calibri"/>
              </a:rPr>
              <a:t>of</a:t>
            </a:r>
            <a:r>
              <a:rPr lang="de-DE" sz="2000" dirty="0">
                <a:cs typeface="Calibri"/>
              </a:rPr>
              <a:t> a gas </a:t>
            </a:r>
            <a:r>
              <a:rPr lang="de-DE" sz="2000" dirty="0" err="1">
                <a:cs typeface="Calibri"/>
              </a:rPr>
              <a:t>sensor</a:t>
            </a:r>
            <a:r>
              <a:rPr lang="de-DE" sz="2000" dirty="0">
                <a:cs typeface="Calibri"/>
              </a:rPr>
              <a:t> </a:t>
            </a:r>
            <a:r>
              <a:rPr lang="de-DE" sz="2000" b="1" dirty="0" err="1">
                <a:solidFill>
                  <a:srgbClr val="00B0F0"/>
                </a:solidFill>
                <a:cs typeface="Calibri"/>
              </a:rPr>
              <a:t>that</a:t>
            </a:r>
            <a:r>
              <a:rPr lang="de-DE" sz="2000" b="1" dirty="0">
                <a:solidFill>
                  <a:srgbClr val="00B0F0"/>
                </a:solidFill>
                <a:cs typeface="Calibri"/>
              </a:rPr>
              <a:t> </a:t>
            </a:r>
            <a:r>
              <a:rPr lang="de-DE" sz="2000" b="1" dirty="0" err="1">
                <a:solidFill>
                  <a:srgbClr val="00B0F0"/>
                </a:solidFill>
                <a:cs typeface="Calibri"/>
              </a:rPr>
              <a:t>communicates</a:t>
            </a:r>
            <a:r>
              <a:rPr lang="de-DE" sz="2000" dirty="0">
                <a:cs typeface="Calibri"/>
              </a:rPr>
              <a:t> </a:t>
            </a:r>
            <a:r>
              <a:rPr lang="de-DE" sz="2000" dirty="0" err="1">
                <a:cs typeface="Calibri"/>
              </a:rPr>
              <a:t>with</a:t>
            </a:r>
            <a:r>
              <a:rPr lang="de-DE" sz="2000" dirty="0">
                <a:cs typeface="Calibri"/>
              </a:rPr>
              <a:t> </a:t>
            </a:r>
            <a:r>
              <a:rPr lang="de-DE" sz="2000" dirty="0" err="1">
                <a:cs typeface="Calibri"/>
              </a:rPr>
              <a:t>your</a:t>
            </a:r>
            <a:r>
              <a:rPr lang="de-DE" sz="2000" dirty="0">
                <a:cs typeface="Calibri"/>
              </a:rPr>
              <a:t> </a:t>
            </a:r>
            <a:r>
              <a:rPr lang="de-DE" sz="2000" dirty="0" err="1">
                <a:cs typeface="Calibri"/>
              </a:rPr>
              <a:t>smartphone</a:t>
            </a:r>
            <a:r>
              <a:rPr lang="de-DE" sz="2000" dirty="0">
                <a:cs typeface="Calibri"/>
              </a:rPr>
              <a:t>.</a:t>
            </a:r>
            <a:endParaRPr lang="en-US" sz="2000" dirty="0">
              <a:cs typeface="Calibri"/>
            </a:endParaRPr>
          </a:p>
          <a:p>
            <a:pPr marL="0" indent="0">
              <a:buNone/>
            </a:pPr>
            <a:r>
              <a:rPr lang="pt" sz="2000" dirty="0">
                <a:cs typeface="Calibri"/>
              </a:rPr>
              <a:t>Embora você possa cheirar carne para ver se ainda é bom comer, isso é um método muito subjetivo de detectar</a:t>
            </a:r>
            <a:r>
              <a:rPr lang="pt" sz="2000" b="1" u="sng" dirty="0">
                <a:solidFill>
                  <a:srgbClr val="00B050"/>
                </a:solidFill>
                <a:cs typeface="Calibri"/>
              </a:rPr>
              <a:t> deterioração </a:t>
            </a:r>
            <a:r>
              <a:rPr lang="pt" sz="2000" u="sng" dirty="0">
                <a:cs typeface="Calibri"/>
              </a:rPr>
              <a:t>,</a:t>
            </a:r>
            <a:r>
              <a:rPr lang="pt" sz="2000" dirty="0">
                <a:cs typeface="Calibri"/>
              </a:rPr>
              <a:t> pois depende da sensibilidade do sentido do olfato. Com isso em mente, os cientistas agora desenvolveram uma alternativa mais objetiva, na forma de um sensor de gás </a:t>
            </a:r>
            <a:r>
              <a:rPr lang="pt" sz="2000" b="1" u="sng" dirty="0">
                <a:solidFill>
                  <a:srgbClr val="00B0F0"/>
                </a:solidFill>
                <a:cs typeface="Calibri"/>
              </a:rPr>
              <a:t>que se comunica</a:t>
            </a:r>
            <a:r>
              <a:rPr lang="pt" sz="2000" u="sng" dirty="0">
                <a:solidFill>
                  <a:srgbClr val="00B0F0"/>
                </a:solidFill>
                <a:cs typeface="Calibri"/>
              </a:rPr>
              <a:t> </a:t>
            </a:r>
            <a:r>
              <a:rPr lang="pt" sz="2000" dirty="0">
                <a:cs typeface="Calibri"/>
              </a:rPr>
              <a:t> com seu smartphone.</a:t>
            </a:r>
            <a:endParaRPr lang="pt-BR" sz="2000" dirty="0">
              <a:cs typeface="Calibri" panose="020F0502020204030204"/>
            </a:endParaRPr>
          </a:p>
        </p:txBody>
      </p:sp>
    </p:spTree>
    <p:extLst>
      <p:ext uri="{BB962C8B-B14F-4D97-AF65-F5344CB8AC3E}">
        <p14:creationId xmlns:p14="http://schemas.microsoft.com/office/powerpoint/2010/main" val="1067466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65709" y="480447"/>
            <a:ext cx="10861730" cy="876706"/>
          </a:xfrm>
        </p:spPr>
        <p:txBody>
          <a:bodyPr>
            <a:normAutofit/>
          </a:bodyPr>
          <a:lstStyle/>
          <a:p>
            <a:r>
              <a:rPr lang="pt-BR" sz="3200" dirty="0"/>
              <a:t>Formação de palavras </a:t>
            </a:r>
          </a:p>
        </p:txBody>
      </p:sp>
      <p:sp>
        <p:nvSpPr>
          <p:cNvPr id="3" name="Espaço Reservado para Conteúdo 2"/>
          <p:cNvSpPr>
            <a:spLocks noGrp="1"/>
          </p:cNvSpPr>
          <p:nvPr>
            <p:ph idx="1"/>
          </p:nvPr>
        </p:nvSpPr>
        <p:spPr>
          <a:xfrm>
            <a:off x="677334" y="1162373"/>
            <a:ext cx="8596668" cy="4878989"/>
          </a:xfrm>
        </p:spPr>
        <p:txBody>
          <a:bodyPr>
            <a:normAutofit/>
          </a:bodyPr>
          <a:lstStyle/>
          <a:p>
            <a:endParaRPr lang="en-US" dirty="0"/>
          </a:p>
          <a:p>
            <a:r>
              <a:rPr lang="en-US" sz="2000" dirty="0"/>
              <a:t>Although you may sniff meat to see if it's still OK to eat, doing so is a very subjective method of detecting spoilage, as it's dependent on the sensitivity of your sense of smell. With that in mind,</a:t>
            </a:r>
            <a:r>
              <a:rPr lang="en-US" sz="2000" dirty="0">
                <a:solidFill>
                  <a:srgbClr val="FF0000"/>
                </a:solidFill>
              </a:rPr>
              <a:t> </a:t>
            </a:r>
            <a:r>
              <a:rPr lang="en-US" sz="2000" dirty="0"/>
              <a:t>scientists have now </a:t>
            </a:r>
            <a:r>
              <a:rPr lang="en-US" sz="2000" dirty="0">
                <a:solidFill>
                  <a:srgbClr val="FF0000"/>
                </a:solidFill>
              </a:rPr>
              <a:t>developed</a:t>
            </a:r>
            <a:r>
              <a:rPr lang="en-US" sz="2000" dirty="0"/>
              <a:t> a more objective alternative, in the form of a gas sensor that communicates with your smartphone.</a:t>
            </a:r>
            <a:endParaRPr lang="pt-BR" sz="2000" dirty="0"/>
          </a:p>
          <a:p>
            <a:r>
              <a:rPr lang="en-US" sz="2000" dirty="0"/>
              <a:t>Developed by a team led by </a:t>
            </a:r>
            <a:r>
              <a:rPr lang="en-US" sz="2000" dirty="0" err="1"/>
              <a:t>Lijia</a:t>
            </a:r>
            <a:r>
              <a:rPr lang="en-US" sz="2000" dirty="0"/>
              <a:t> Pan, Yi Shi (both from China's Nanjing University) and </a:t>
            </a:r>
            <a:r>
              <a:rPr lang="en-US" sz="2000" dirty="0" err="1"/>
              <a:t>Guihua</a:t>
            </a:r>
            <a:r>
              <a:rPr lang="en-US" sz="2000" dirty="0"/>
              <a:t> Yu (from The University of Texas at Austin), the sensor is </a:t>
            </a:r>
            <a:r>
              <a:rPr lang="en-US" sz="2000" dirty="0">
                <a:solidFill>
                  <a:srgbClr val="FF0000"/>
                </a:solidFill>
              </a:rPr>
              <a:t>incorporated</a:t>
            </a:r>
            <a:r>
              <a:rPr lang="en-US" sz="2000" dirty="0"/>
              <a:t> into a small flat NFC (</a:t>
            </a:r>
            <a:r>
              <a:rPr lang="en-US" sz="2000" u="sng" dirty="0"/>
              <a:t>near field communication</a:t>
            </a:r>
            <a:r>
              <a:rPr lang="en-US" sz="2000" dirty="0"/>
              <a:t> tag. The sensor itself is made of a </a:t>
            </a:r>
            <a:r>
              <a:rPr lang="en-US" sz="2000" dirty="0">
                <a:solidFill>
                  <a:srgbClr val="FF0000"/>
                </a:solidFill>
              </a:rPr>
              <a:t>nanostructured</a:t>
            </a:r>
            <a:r>
              <a:rPr lang="en-US" sz="2000" dirty="0"/>
              <a:t> conductive polymer that is capable of detecting compounds known as biogenic amines (BAs), which are responsible for the unpleasant odor of decomposing meat.</a:t>
            </a:r>
            <a:endParaRPr lang="pt-BR" sz="2000" dirty="0"/>
          </a:p>
          <a:p>
            <a:endParaRPr lang="pt-BR" sz="2000" dirty="0"/>
          </a:p>
        </p:txBody>
      </p:sp>
    </p:spTree>
    <p:extLst>
      <p:ext uri="{BB962C8B-B14F-4D97-AF65-F5344CB8AC3E}">
        <p14:creationId xmlns:p14="http://schemas.microsoft.com/office/powerpoint/2010/main" val="870596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991891"/>
            <a:ext cx="8596668" cy="5049471"/>
          </a:xfrm>
        </p:spPr>
        <p:txBody>
          <a:bodyPr>
            <a:normAutofit/>
          </a:bodyPr>
          <a:lstStyle/>
          <a:p>
            <a:r>
              <a:rPr lang="en-US" sz="2000" dirty="0"/>
              <a:t>In a lab test, the sensor-equipped tags were </a:t>
            </a:r>
            <a:r>
              <a:rPr lang="en-US" sz="2000" dirty="0">
                <a:solidFill>
                  <a:srgbClr val="FF0000"/>
                </a:solidFill>
              </a:rPr>
              <a:t>placed</a:t>
            </a:r>
            <a:r>
              <a:rPr lang="en-US" sz="2000" dirty="0"/>
              <a:t> next to pieces of raw meat which were then left for 24 hours at a temperature of 86 ºF (30 ºC). The sensors were </a:t>
            </a:r>
            <a:r>
              <a:rPr lang="en-US" sz="2000" dirty="0">
                <a:solidFill>
                  <a:srgbClr val="FF0000"/>
                </a:solidFill>
              </a:rPr>
              <a:t>subsequently</a:t>
            </a:r>
            <a:r>
              <a:rPr lang="en-US" sz="2000" dirty="0"/>
              <a:t> able to detect amounts of BAs that were significant enough to indicate spoilage, yet not </a:t>
            </a:r>
            <a:r>
              <a:rPr lang="en-US" sz="2000" dirty="0">
                <a:solidFill>
                  <a:srgbClr val="FF0000"/>
                </a:solidFill>
              </a:rPr>
              <a:t>necessarily</a:t>
            </a:r>
            <a:r>
              <a:rPr lang="en-US" sz="2000" dirty="0"/>
              <a:t> strong enough to be </a:t>
            </a:r>
            <a:r>
              <a:rPr lang="en-US" sz="2000" dirty="0">
                <a:solidFill>
                  <a:srgbClr val="FF0000"/>
                </a:solidFill>
              </a:rPr>
              <a:t>picked</a:t>
            </a:r>
            <a:r>
              <a:rPr lang="en-US" sz="2000" dirty="0"/>
              <a:t> up by a human nose. Upon doing so, the sensors </a:t>
            </a:r>
            <a:r>
              <a:rPr lang="en-US" sz="2000" dirty="0">
                <a:solidFill>
                  <a:srgbClr val="FF0000"/>
                </a:solidFill>
              </a:rPr>
              <a:t>automatically </a:t>
            </a:r>
            <a:r>
              <a:rPr lang="en-US" sz="2000" dirty="0"/>
              <a:t>switched on the NFC tags, allowing them to wirelessly transmit an alert to an app on a smartphone held within about 4 inches (10 cm) of the meat.</a:t>
            </a:r>
          </a:p>
          <a:p>
            <a:endParaRPr lang="pt-BR" dirty="0">
              <a:solidFill>
                <a:srgbClr val="FF0000"/>
              </a:solidFill>
            </a:endParaRPr>
          </a:p>
        </p:txBody>
      </p:sp>
    </p:spTree>
    <p:extLst>
      <p:ext uri="{BB962C8B-B14F-4D97-AF65-F5344CB8AC3E}">
        <p14:creationId xmlns:p14="http://schemas.microsoft.com/office/powerpoint/2010/main" val="2497687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441341" y="325465"/>
            <a:ext cx="8327893" cy="1527444"/>
          </a:xfrm>
        </p:spPr>
        <p:txBody>
          <a:bodyPr>
            <a:normAutofit/>
          </a:bodyPr>
          <a:lstStyle/>
          <a:p>
            <a:r>
              <a:rPr lang="pt-BR" sz="3200" dirty="0"/>
              <a:t>                 </a:t>
            </a:r>
            <a:r>
              <a:rPr lang="pt-BR" sz="3200" b="1" dirty="0"/>
              <a:t>Grupos Nominais </a:t>
            </a:r>
          </a:p>
        </p:txBody>
      </p:sp>
      <p:sp>
        <p:nvSpPr>
          <p:cNvPr id="3" name="Espaço Reservado para Conteúdo 2"/>
          <p:cNvSpPr>
            <a:spLocks noGrp="1"/>
          </p:cNvSpPr>
          <p:nvPr>
            <p:ph idx="1"/>
          </p:nvPr>
        </p:nvSpPr>
        <p:spPr>
          <a:xfrm>
            <a:off x="677334" y="1394847"/>
            <a:ext cx="8596668" cy="4646516"/>
          </a:xfrm>
        </p:spPr>
        <p:txBody>
          <a:bodyPr>
            <a:normAutofit/>
          </a:bodyPr>
          <a:lstStyle/>
          <a:p>
            <a:r>
              <a:rPr lang="pt-BR" sz="2000" dirty="0">
                <a:solidFill>
                  <a:schemeClr val="tx1"/>
                </a:solidFill>
              </a:rPr>
              <a:t>Grupos Nominais são estruturas dentro de uma frase que tem por núcleo um substantivo. Este núcleo normalmente vem acompanhado de determinantes e/ou modificadores.  O grupo nominal exerce uma importância crucial na compreensão de um texto.</a:t>
            </a:r>
          </a:p>
          <a:p>
            <a:endParaRPr lang="pt-BR" sz="2000" dirty="0"/>
          </a:p>
        </p:txBody>
      </p:sp>
      <p:pic>
        <p:nvPicPr>
          <p:cNvPr id="4" name="Image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4129" y="2811490"/>
            <a:ext cx="4494508" cy="3581561"/>
          </a:xfrm>
          <a:prstGeom prst="rect">
            <a:avLst/>
          </a:prstGeom>
        </p:spPr>
      </p:pic>
    </p:spTree>
    <p:extLst>
      <p:ext uri="{BB962C8B-B14F-4D97-AF65-F5344CB8AC3E}">
        <p14:creationId xmlns:p14="http://schemas.microsoft.com/office/powerpoint/2010/main" val="15219611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pt-BR" dirty="0"/>
              <a:t>Referentes textuais </a:t>
            </a:r>
          </a:p>
        </p:txBody>
      </p:sp>
      <p:sp>
        <p:nvSpPr>
          <p:cNvPr id="3" name="Espaço Reservado para Conteúdo 2"/>
          <p:cNvSpPr>
            <a:spLocks noGrp="1"/>
          </p:cNvSpPr>
          <p:nvPr>
            <p:ph idx="1"/>
          </p:nvPr>
        </p:nvSpPr>
        <p:spPr>
          <a:xfrm>
            <a:off x="677334" y="1642820"/>
            <a:ext cx="8596668" cy="4398543"/>
          </a:xfrm>
        </p:spPr>
        <p:txBody>
          <a:bodyPr>
            <a:normAutofit/>
          </a:bodyPr>
          <a:lstStyle/>
          <a:p>
            <a:r>
              <a:rPr lang="en-US" sz="2000" dirty="0">
                <a:ea typeface="Calibri"/>
                <a:cs typeface="Times New Roman"/>
              </a:rPr>
              <a:t>Although </a:t>
            </a:r>
            <a:r>
              <a:rPr lang="en-US" sz="2000" dirty="0">
                <a:solidFill>
                  <a:srgbClr val="FF0000"/>
                </a:solidFill>
                <a:ea typeface="Calibri"/>
                <a:cs typeface="Times New Roman"/>
              </a:rPr>
              <a:t>you</a:t>
            </a:r>
            <a:r>
              <a:rPr lang="en-US" sz="2000" dirty="0">
                <a:ea typeface="Calibri"/>
                <a:cs typeface="Times New Roman"/>
              </a:rPr>
              <a:t> may sniff meat to see still if it's</a:t>
            </a:r>
            <a:r>
              <a:rPr lang="en-US" sz="2000" dirty="0">
                <a:solidFill>
                  <a:srgbClr val="FF0000"/>
                </a:solidFill>
                <a:ea typeface="Calibri"/>
                <a:cs typeface="Times New Roman"/>
              </a:rPr>
              <a:t> </a:t>
            </a:r>
            <a:r>
              <a:rPr lang="en-US" sz="2000" dirty="0">
                <a:ea typeface="Calibri"/>
                <a:cs typeface="Times New Roman"/>
              </a:rPr>
              <a:t>OK to eat, doing so is a very subjective method of detecting spoilage, as it's</a:t>
            </a:r>
            <a:r>
              <a:rPr lang="en-US" sz="2000" dirty="0">
                <a:solidFill>
                  <a:srgbClr val="FF0000"/>
                </a:solidFill>
                <a:ea typeface="Calibri"/>
                <a:cs typeface="Times New Roman"/>
              </a:rPr>
              <a:t> </a:t>
            </a:r>
            <a:r>
              <a:rPr lang="en-US" sz="2000" dirty="0">
                <a:ea typeface="Calibri"/>
                <a:cs typeface="Times New Roman"/>
              </a:rPr>
              <a:t>dependent on the sensitivity of </a:t>
            </a:r>
            <a:r>
              <a:rPr lang="en-US" sz="2000" dirty="0">
                <a:solidFill>
                  <a:srgbClr val="FF0000"/>
                </a:solidFill>
                <a:ea typeface="Calibri"/>
                <a:cs typeface="Times New Roman"/>
              </a:rPr>
              <a:t>your</a:t>
            </a:r>
            <a:r>
              <a:rPr lang="en-US" sz="2000" dirty="0">
                <a:ea typeface="Calibri"/>
                <a:cs typeface="Times New Roman"/>
              </a:rPr>
              <a:t> sense of smell. With that in mind, scientists have now developed a more objective alternative, in the form of a gas sensor that communicates with your</a:t>
            </a:r>
            <a:r>
              <a:rPr lang="en-US" sz="2000" dirty="0">
                <a:solidFill>
                  <a:srgbClr val="FF0000"/>
                </a:solidFill>
                <a:ea typeface="Calibri"/>
                <a:cs typeface="Times New Roman"/>
              </a:rPr>
              <a:t> </a:t>
            </a:r>
            <a:r>
              <a:rPr lang="en-US" sz="2000" dirty="0">
                <a:ea typeface="Calibri"/>
                <a:cs typeface="Times New Roman"/>
              </a:rPr>
              <a:t>smartphone.</a:t>
            </a:r>
          </a:p>
          <a:p>
            <a:r>
              <a:rPr lang="en-US" sz="2000" dirty="0">
                <a:ea typeface="Calibri"/>
                <a:cs typeface="Times New Roman"/>
              </a:rPr>
              <a:t>Developed by a team led by </a:t>
            </a:r>
            <a:r>
              <a:rPr lang="en-US" sz="2000" dirty="0" err="1">
                <a:ea typeface="Calibri"/>
                <a:cs typeface="Times New Roman"/>
              </a:rPr>
              <a:t>Lijia</a:t>
            </a:r>
            <a:r>
              <a:rPr lang="en-US" sz="2000" dirty="0">
                <a:ea typeface="Calibri"/>
                <a:cs typeface="Times New Roman"/>
              </a:rPr>
              <a:t> Pan, Yi Shi (both from China's Nanjing University) and </a:t>
            </a:r>
            <a:r>
              <a:rPr lang="en-US" sz="2000" dirty="0" err="1">
                <a:ea typeface="Calibri"/>
                <a:cs typeface="Times New Roman"/>
              </a:rPr>
              <a:t>Guihua</a:t>
            </a:r>
            <a:r>
              <a:rPr lang="en-US" sz="2000" dirty="0">
                <a:ea typeface="Calibri"/>
                <a:cs typeface="Times New Roman"/>
              </a:rPr>
              <a:t> Yu (from The University of Texas at Austin), the sensor is incorporated into a small flat NFC (</a:t>
            </a:r>
            <a:r>
              <a:rPr lang="en-US" sz="2000" u="sng" dirty="0">
                <a:solidFill>
                  <a:srgbClr val="0000FF"/>
                </a:solidFill>
                <a:ea typeface="Calibri"/>
                <a:cs typeface="Times New Roman"/>
                <a:hlinkClick r:id="rId2"/>
              </a:rPr>
              <a:t>near field communication</a:t>
            </a:r>
            <a:r>
              <a:rPr lang="en-US" sz="2000" dirty="0">
                <a:ea typeface="Calibri"/>
                <a:cs typeface="Times New Roman"/>
              </a:rPr>
              <a:t>) tag. The sensor</a:t>
            </a:r>
            <a:r>
              <a:rPr lang="en-US" sz="2000" dirty="0">
                <a:solidFill>
                  <a:srgbClr val="FF0000"/>
                </a:solidFill>
                <a:ea typeface="Calibri"/>
                <a:cs typeface="Times New Roman"/>
              </a:rPr>
              <a:t> itself </a:t>
            </a:r>
            <a:r>
              <a:rPr lang="en-US" sz="2000" dirty="0">
                <a:ea typeface="Calibri"/>
                <a:cs typeface="Times New Roman"/>
              </a:rPr>
              <a:t>is made of a nanostructured conductive polymer that is capable of detecting compounds known as biogenic amines (BAs), which are responsible for the unpleasant odor of decomposing meat</a:t>
            </a:r>
            <a:endParaRPr lang="pt-BR" sz="2000" dirty="0"/>
          </a:p>
          <a:p>
            <a:endParaRPr lang="en-US" sz="2400" dirty="0">
              <a:ea typeface="Calibri"/>
              <a:cs typeface="Times New Roman"/>
            </a:endParaRPr>
          </a:p>
          <a:p>
            <a:endParaRPr lang="pt-BR" dirty="0">
              <a:solidFill>
                <a:srgbClr val="FF0000"/>
              </a:solidFill>
            </a:endParaRPr>
          </a:p>
        </p:txBody>
      </p:sp>
    </p:spTree>
    <p:extLst>
      <p:ext uri="{BB962C8B-B14F-4D97-AF65-F5344CB8AC3E}">
        <p14:creationId xmlns:p14="http://schemas.microsoft.com/office/powerpoint/2010/main" val="15604916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flipH="1">
            <a:off x="5938319" y="2200759"/>
            <a:ext cx="3952069" cy="604434"/>
          </a:xfrm>
        </p:spPr>
        <p:txBody>
          <a:bodyPr>
            <a:normAutofit fontScale="90000"/>
          </a:bodyPr>
          <a:lstStyle/>
          <a:p>
            <a:r>
              <a:rPr lang="pt-BR" dirty="0">
                <a:solidFill>
                  <a:schemeClr val="tx1">
                    <a:lumMod val="95000"/>
                    <a:lumOff val="5000"/>
                  </a:schemeClr>
                </a:solidFill>
              </a:rPr>
              <a:t>Perguntas?</a:t>
            </a: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62921" y="2909604"/>
            <a:ext cx="6403208" cy="3201604"/>
          </a:xfrm>
        </p:spPr>
      </p:pic>
    </p:spTree>
    <p:extLst>
      <p:ext uri="{BB962C8B-B14F-4D97-AF65-F5344CB8AC3E}">
        <p14:creationId xmlns:p14="http://schemas.microsoft.com/office/powerpoint/2010/main" val="1299095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solidFill>
                  <a:schemeClr val="tx1">
                    <a:lumMod val="85000"/>
                    <a:lumOff val="15000"/>
                  </a:schemeClr>
                </a:solidFill>
              </a:rPr>
              <a:t>Referências</a:t>
            </a:r>
          </a:p>
        </p:txBody>
      </p:sp>
      <p:sp>
        <p:nvSpPr>
          <p:cNvPr id="5" name="Espaço Reservado para Conteúdo 4"/>
          <p:cNvSpPr>
            <a:spLocks noGrp="1"/>
          </p:cNvSpPr>
          <p:nvPr>
            <p:ph idx="1"/>
          </p:nvPr>
        </p:nvSpPr>
        <p:spPr/>
        <p:txBody>
          <a:bodyPr/>
          <a:lstStyle/>
          <a:p>
            <a:r>
              <a:rPr lang="pt-BR" u="sng" dirty="0">
                <a:solidFill>
                  <a:schemeClr val="tx1">
                    <a:lumMod val="85000"/>
                    <a:lumOff val="15000"/>
                  </a:schemeClr>
                </a:solidFill>
                <a:hlinkClick r:id="rId2"/>
              </a:rPr>
              <a:t>https://blogdoenem.com.br/grupos-nominais-ingles-enem/</a:t>
            </a:r>
            <a:endParaRPr lang="pt-BR" dirty="0">
              <a:solidFill>
                <a:schemeClr val="tx1">
                  <a:lumMod val="85000"/>
                  <a:lumOff val="15000"/>
                </a:schemeClr>
              </a:solidFill>
            </a:endParaRPr>
          </a:p>
          <a:p>
            <a:r>
              <a:rPr lang="pt-BR" dirty="0">
                <a:solidFill>
                  <a:schemeClr val="tx1">
                    <a:lumMod val="85000"/>
                    <a:lumOff val="15000"/>
                  </a:schemeClr>
                </a:solidFill>
              </a:rPr>
              <a:t> </a:t>
            </a:r>
            <a:r>
              <a:rPr lang="pt-BR" dirty="0">
                <a:hlinkClick r:id="rId3"/>
              </a:rPr>
              <a:t>https://brasilescola.uol.com.br/ingles/skimming-x-scanning.htm</a:t>
            </a:r>
            <a:endParaRPr lang="pt-BR" dirty="0"/>
          </a:p>
          <a:p>
            <a:r>
              <a:rPr lang="pt-BR" dirty="0">
                <a:hlinkClick r:id="rId4"/>
              </a:rPr>
              <a:t>https://inglestreinando.com/sufixos-em-ingles</a:t>
            </a:r>
            <a:endParaRPr lang="pt-BR" dirty="0"/>
          </a:p>
          <a:p>
            <a:r>
              <a:rPr lang="pt-BR" dirty="0">
                <a:hlinkClick r:id="rId5"/>
              </a:rPr>
              <a:t>http://speakingenglish.com.br/pronomes-em-ingles/</a:t>
            </a:r>
            <a:endParaRPr lang="pt-BR" dirty="0"/>
          </a:p>
          <a:p>
            <a:r>
              <a:rPr lang="pt-BR" dirty="0">
                <a:hlinkClick r:id="rId6"/>
              </a:rPr>
              <a:t>https://www.slideshare.net/robsonjp/ingls-instrumental-aula-6</a:t>
            </a:r>
            <a:endParaRPr lang="pt-BR" dirty="0"/>
          </a:p>
          <a:p>
            <a:endParaRPr lang="pt-BR" dirty="0"/>
          </a:p>
          <a:p>
            <a:endParaRPr lang="pt-BR" dirty="0"/>
          </a:p>
          <a:p>
            <a:endParaRPr lang="pt-BR" dirty="0">
              <a:solidFill>
                <a:schemeClr val="tx1">
                  <a:lumMod val="85000"/>
                  <a:lumOff val="15000"/>
                </a:schemeClr>
              </a:solidFill>
            </a:endParaRPr>
          </a:p>
          <a:p>
            <a:endParaRPr lang="pt-BR" dirty="0"/>
          </a:p>
        </p:txBody>
      </p:sp>
    </p:spTree>
    <p:extLst>
      <p:ext uri="{BB962C8B-B14F-4D97-AF65-F5344CB8AC3E}">
        <p14:creationId xmlns:p14="http://schemas.microsoft.com/office/powerpoint/2010/main" val="2067331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pPr algn="ctr"/>
            <a:r>
              <a:rPr lang="pt-BR" dirty="0"/>
              <a:t>END</a:t>
            </a:r>
          </a:p>
        </p:txBody>
      </p:sp>
      <p:sp>
        <p:nvSpPr>
          <p:cNvPr id="3" name="Subtítulo 2"/>
          <p:cNvSpPr>
            <a:spLocks noGrp="1"/>
          </p:cNvSpPr>
          <p:nvPr>
            <p:ph type="subTitle" idx="1"/>
          </p:nvPr>
        </p:nvSpPr>
        <p:spPr/>
        <p:txBody>
          <a:bodyPr/>
          <a:lstStyle/>
          <a:p>
            <a:endParaRPr lang="pt-BR" dirty="0"/>
          </a:p>
        </p:txBody>
      </p:sp>
    </p:spTree>
    <p:extLst>
      <p:ext uri="{BB962C8B-B14F-4D97-AF65-F5344CB8AC3E}">
        <p14:creationId xmlns:p14="http://schemas.microsoft.com/office/powerpoint/2010/main" val="4281846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61835" y="578604"/>
            <a:ext cx="8596668" cy="1320800"/>
          </a:xfrm>
        </p:spPr>
        <p:txBody>
          <a:bodyPr>
            <a:normAutofit/>
          </a:bodyPr>
          <a:lstStyle/>
          <a:p>
            <a:r>
              <a:rPr lang="pt-BR" sz="3200" dirty="0">
                <a:solidFill>
                  <a:schemeClr val="tx1">
                    <a:lumMod val="85000"/>
                    <a:lumOff val="15000"/>
                  </a:schemeClr>
                </a:solidFill>
              </a:rPr>
              <a:t>                     Determinantes </a:t>
            </a:r>
          </a:p>
        </p:txBody>
      </p:sp>
      <p:sp>
        <p:nvSpPr>
          <p:cNvPr id="3" name="Espaço Reservado para Conteúdo 2"/>
          <p:cNvSpPr>
            <a:spLocks noGrp="1"/>
          </p:cNvSpPr>
          <p:nvPr>
            <p:ph idx="1"/>
          </p:nvPr>
        </p:nvSpPr>
        <p:spPr>
          <a:xfrm>
            <a:off x="754825" y="1912616"/>
            <a:ext cx="8807629" cy="3880773"/>
          </a:xfrm>
        </p:spPr>
        <p:txBody>
          <a:bodyPr/>
          <a:lstStyle/>
          <a:p>
            <a:r>
              <a:rPr lang="pt-BR" sz="2000" dirty="0">
                <a:solidFill>
                  <a:schemeClr val="tx1">
                    <a:lumMod val="85000"/>
                    <a:lumOff val="15000"/>
                  </a:schemeClr>
                </a:solidFill>
              </a:rPr>
              <a:t>Artigo definidos e indefinidos (</a:t>
            </a:r>
            <a:r>
              <a:rPr lang="pt-BR" sz="2000" dirty="0" err="1">
                <a:solidFill>
                  <a:schemeClr val="tx1">
                    <a:lumMod val="85000"/>
                    <a:lumOff val="15000"/>
                  </a:schemeClr>
                </a:solidFill>
              </a:rPr>
              <a:t>the</a:t>
            </a:r>
            <a:r>
              <a:rPr lang="pt-BR" sz="2000" dirty="0">
                <a:solidFill>
                  <a:schemeClr val="tx1">
                    <a:lumMod val="85000"/>
                    <a:lumOff val="15000"/>
                  </a:schemeClr>
                </a:solidFill>
              </a:rPr>
              <a:t> ,a , </a:t>
            </a:r>
            <a:r>
              <a:rPr lang="pt-BR" sz="2000" dirty="0" err="1">
                <a:solidFill>
                  <a:schemeClr val="tx1">
                    <a:lumMod val="85000"/>
                    <a:lumOff val="15000"/>
                  </a:schemeClr>
                </a:solidFill>
              </a:rPr>
              <a:t>an</a:t>
            </a:r>
            <a:r>
              <a:rPr lang="pt-BR" sz="2000" dirty="0">
                <a:solidFill>
                  <a:schemeClr val="tx1">
                    <a:lumMod val="85000"/>
                    <a:lumOff val="15000"/>
                  </a:schemeClr>
                </a:solidFill>
              </a:rPr>
              <a:t> )  </a:t>
            </a:r>
          </a:p>
          <a:p>
            <a:r>
              <a:rPr lang="pt-BR" sz="2000" dirty="0">
                <a:solidFill>
                  <a:schemeClr val="tx1">
                    <a:lumMod val="85000"/>
                    <a:lumOff val="15000"/>
                  </a:schemeClr>
                </a:solidFill>
              </a:rPr>
              <a:t>Numerais ordinais e cardinais (</a:t>
            </a:r>
            <a:r>
              <a:rPr lang="pt-BR" sz="2000" dirty="0" err="1">
                <a:solidFill>
                  <a:schemeClr val="tx1">
                    <a:lumMod val="85000"/>
                    <a:lumOff val="15000"/>
                  </a:schemeClr>
                </a:solidFill>
              </a:rPr>
              <a:t>one,two</a:t>
            </a:r>
            <a:r>
              <a:rPr lang="pt-BR" sz="2000" dirty="0">
                <a:solidFill>
                  <a:schemeClr val="tx1">
                    <a:lumMod val="85000"/>
                    <a:lumOff val="15000"/>
                  </a:schemeClr>
                </a:solidFill>
              </a:rPr>
              <a:t>, </a:t>
            </a:r>
            <a:r>
              <a:rPr lang="pt-BR" sz="2000" dirty="0" err="1">
                <a:solidFill>
                  <a:schemeClr val="tx1">
                    <a:lumMod val="85000"/>
                    <a:lumOff val="15000"/>
                  </a:schemeClr>
                </a:solidFill>
              </a:rPr>
              <a:t>first,second</a:t>
            </a:r>
            <a:r>
              <a:rPr lang="pt-BR" sz="2000" dirty="0">
                <a:solidFill>
                  <a:schemeClr val="tx1">
                    <a:lumMod val="85000"/>
                    <a:lumOff val="15000"/>
                  </a:schemeClr>
                </a:solidFill>
              </a:rPr>
              <a:t> , </a:t>
            </a:r>
            <a:r>
              <a:rPr lang="pt-BR" sz="2000" dirty="0" err="1">
                <a:solidFill>
                  <a:schemeClr val="tx1">
                    <a:lumMod val="85000"/>
                    <a:lumOff val="15000"/>
                  </a:schemeClr>
                </a:solidFill>
              </a:rPr>
              <a:t>etc</a:t>
            </a:r>
            <a:r>
              <a:rPr lang="pt-BR" sz="2000" dirty="0">
                <a:solidFill>
                  <a:schemeClr val="tx1">
                    <a:lumMod val="85000"/>
                    <a:lumOff val="15000"/>
                  </a:schemeClr>
                </a:solidFill>
              </a:rPr>
              <a:t> ..)</a:t>
            </a:r>
          </a:p>
          <a:p>
            <a:r>
              <a:rPr lang="pt-BR" sz="2000" dirty="0">
                <a:solidFill>
                  <a:schemeClr val="tx1">
                    <a:lumMod val="85000"/>
                    <a:lumOff val="15000"/>
                  </a:schemeClr>
                </a:solidFill>
              </a:rPr>
              <a:t>Pronomes  indefinidos , demonstrativos e possesivos (</a:t>
            </a:r>
            <a:r>
              <a:rPr lang="pt-BR" sz="2000" dirty="0" err="1">
                <a:solidFill>
                  <a:schemeClr val="tx1">
                    <a:lumMod val="85000"/>
                    <a:lumOff val="15000"/>
                  </a:schemeClr>
                </a:solidFill>
              </a:rPr>
              <a:t>some,any,this,that</a:t>
            </a:r>
            <a:r>
              <a:rPr lang="pt-BR" sz="2000" dirty="0">
                <a:solidFill>
                  <a:schemeClr val="tx1">
                    <a:lumMod val="85000"/>
                    <a:lumOff val="15000"/>
                  </a:schemeClr>
                </a:solidFill>
              </a:rPr>
              <a:t>, etc.)</a:t>
            </a:r>
          </a:p>
          <a:p>
            <a:endParaRPr lang="pt-BR" dirty="0"/>
          </a:p>
          <a:p>
            <a:endParaRPr lang="pt-BR" dirty="0"/>
          </a:p>
          <a:p>
            <a:endParaRPr lang="pt-BR" dirty="0"/>
          </a:p>
        </p:txBody>
      </p:sp>
    </p:spTree>
    <p:extLst>
      <p:ext uri="{BB962C8B-B14F-4D97-AF65-F5344CB8AC3E}">
        <p14:creationId xmlns:p14="http://schemas.microsoft.com/office/powerpoint/2010/main" val="7834969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002798" y="609600"/>
            <a:ext cx="8596668" cy="1320800"/>
          </a:xfrm>
        </p:spPr>
        <p:txBody>
          <a:bodyPr>
            <a:normAutofit/>
          </a:bodyPr>
          <a:lstStyle/>
          <a:p>
            <a:r>
              <a:rPr lang="pt-BR" sz="3200" dirty="0">
                <a:solidFill>
                  <a:schemeClr val="tx1">
                    <a:lumMod val="85000"/>
                    <a:lumOff val="15000"/>
                  </a:schemeClr>
                </a:solidFill>
              </a:rPr>
              <a:t>                    Modificadores </a:t>
            </a:r>
          </a:p>
        </p:txBody>
      </p:sp>
      <p:sp>
        <p:nvSpPr>
          <p:cNvPr id="3" name="Espaço Reservado para Conteúdo 2"/>
          <p:cNvSpPr>
            <a:spLocks noGrp="1"/>
          </p:cNvSpPr>
          <p:nvPr>
            <p:ph idx="1"/>
          </p:nvPr>
        </p:nvSpPr>
        <p:spPr>
          <a:xfrm>
            <a:off x="677334" y="1828801"/>
            <a:ext cx="8596668" cy="4212562"/>
          </a:xfrm>
        </p:spPr>
        <p:txBody>
          <a:bodyPr>
            <a:normAutofit/>
          </a:bodyPr>
          <a:lstStyle/>
          <a:p>
            <a:pPr marL="0" indent="0">
              <a:buNone/>
            </a:pPr>
            <a:r>
              <a:rPr lang="pt-BR" sz="2000" dirty="0">
                <a:solidFill>
                  <a:schemeClr val="tx1">
                    <a:lumMod val="85000"/>
                    <a:lumOff val="15000"/>
                  </a:schemeClr>
                </a:solidFill>
              </a:rPr>
              <a:t>Em inglês, quase sempre,  os modificadores antecedem o núcleo do grupo nominal.</a:t>
            </a:r>
          </a:p>
          <a:p>
            <a:endParaRPr lang="pt-BR" sz="2000" dirty="0">
              <a:solidFill>
                <a:schemeClr val="tx1">
                  <a:lumMod val="85000"/>
                  <a:lumOff val="15000"/>
                </a:schemeClr>
              </a:solidFill>
            </a:endParaRPr>
          </a:p>
          <a:p>
            <a:r>
              <a:rPr lang="pt-BR" sz="2000" dirty="0">
                <a:solidFill>
                  <a:schemeClr val="tx1">
                    <a:lumMod val="85000"/>
                    <a:lumOff val="15000"/>
                  </a:schemeClr>
                </a:solidFill>
              </a:rPr>
              <a:t>Adjetivos: </a:t>
            </a:r>
            <a:r>
              <a:rPr lang="pt-BR" sz="2000" dirty="0" err="1">
                <a:solidFill>
                  <a:schemeClr val="tx1">
                    <a:lumMod val="85000"/>
                    <a:lumOff val="15000"/>
                  </a:schemeClr>
                </a:solidFill>
              </a:rPr>
              <a:t>old</a:t>
            </a:r>
            <a:r>
              <a:rPr lang="pt-BR" sz="2000" dirty="0">
                <a:solidFill>
                  <a:schemeClr val="tx1">
                    <a:lumMod val="85000"/>
                    <a:lumOff val="15000"/>
                  </a:schemeClr>
                </a:solidFill>
              </a:rPr>
              <a:t> ,new, importante ,</a:t>
            </a:r>
            <a:r>
              <a:rPr lang="pt-BR" sz="2000" dirty="0" err="1">
                <a:solidFill>
                  <a:schemeClr val="tx1">
                    <a:lumMod val="85000"/>
                    <a:lumOff val="15000"/>
                  </a:schemeClr>
                </a:solidFill>
              </a:rPr>
              <a:t>etc</a:t>
            </a:r>
            <a:r>
              <a:rPr lang="pt-BR" sz="2000" dirty="0">
                <a:solidFill>
                  <a:schemeClr val="tx1">
                    <a:lumMod val="85000"/>
                    <a:lumOff val="15000"/>
                  </a:schemeClr>
                </a:solidFill>
              </a:rPr>
              <a:t> .</a:t>
            </a:r>
          </a:p>
          <a:p>
            <a:r>
              <a:rPr lang="pt-BR" sz="2000" dirty="0">
                <a:solidFill>
                  <a:schemeClr val="tx1">
                    <a:lumMod val="85000"/>
                    <a:lumOff val="15000"/>
                  </a:schemeClr>
                </a:solidFill>
              </a:rPr>
              <a:t>Advérbios: </a:t>
            </a:r>
            <a:r>
              <a:rPr lang="pt-BR" sz="2000" dirty="0" err="1">
                <a:solidFill>
                  <a:schemeClr val="tx1">
                    <a:lumMod val="85000"/>
                    <a:lumOff val="15000"/>
                  </a:schemeClr>
                </a:solidFill>
              </a:rPr>
              <a:t>very</a:t>
            </a:r>
            <a:r>
              <a:rPr lang="pt-BR" sz="2000" dirty="0">
                <a:solidFill>
                  <a:schemeClr val="tx1">
                    <a:lumMod val="85000"/>
                    <a:lumOff val="15000"/>
                  </a:schemeClr>
                </a:solidFill>
              </a:rPr>
              <a:t>, </a:t>
            </a:r>
            <a:r>
              <a:rPr lang="pt-BR" sz="2000" dirty="0" err="1">
                <a:solidFill>
                  <a:schemeClr val="tx1">
                    <a:lumMod val="85000"/>
                    <a:lumOff val="15000"/>
                  </a:schemeClr>
                </a:solidFill>
              </a:rPr>
              <a:t>really</a:t>
            </a:r>
            <a:r>
              <a:rPr lang="pt-BR" sz="2000" dirty="0">
                <a:solidFill>
                  <a:schemeClr val="tx1">
                    <a:lumMod val="85000"/>
                    <a:lumOff val="15000"/>
                  </a:schemeClr>
                </a:solidFill>
              </a:rPr>
              <a:t>, etc.</a:t>
            </a:r>
          </a:p>
          <a:p>
            <a:r>
              <a:rPr lang="pt-BR" sz="2000" dirty="0">
                <a:solidFill>
                  <a:schemeClr val="tx1">
                    <a:lumMod val="85000"/>
                    <a:lumOff val="15000"/>
                  </a:schemeClr>
                </a:solidFill>
              </a:rPr>
              <a:t>Casos possessivos: </a:t>
            </a:r>
            <a:r>
              <a:rPr lang="pt-BR" sz="2000" dirty="0" err="1">
                <a:solidFill>
                  <a:schemeClr val="tx1">
                    <a:lumMod val="85000"/>
                    <a:lumOff val="15000"/>
                  </a:schemeClr>
                </a:solidFill>
              </a:rPr>
              <a:t>george´s</a:t>
            </a:r>
            <a:r>
              <a:rPr lang="pt-BR" sz="2000" dirty="0">
                <a:solidFill>
                  <a:schemeClr val="tx1">
                    <a:lumMod val="85000"/>
                    <a:lumOff val="15000"/>
                  </a:schemeClr>
                </a:solidFill>
              </a:rPr>
              <a:t> book.</a:t>
            </a:r>
          </a:p>
          <a:p>
            <a:pPr marL="0" indent="0">
              <a:buNone/>
            </a:pPr>
            <a:endParaRPr lang="pt-BR" sz="2000" dirty="0"/>
          </a:p>
        </p:txBody>
      </p:sp>
    </p:spTree>
    <p:extLst>
      <p:ext uri="{BB962C8B-B14F-4D97-AF65-F5344CB8AC3E}">
        <p14:creationId xmlns:p14="http://schemas.microsoft.com/office/powerpoint/2010/main" val="28389754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dirty="0">
                <a:solidFill>
                  <a:schemeClr val="tx1">
                    <a:lumMod val="85000"/>
                    <a:lumOff val="15000"/>
                  </a:schemeClr>
                </a:solidFill>
              </a:rPr>
              <a:t>O Núcleo</a:t>
            </a:r>
          </a:p>
        </p:txBody>
      </p:sp>
      <p:sp>
        <p:nvSpPr>
          <p:cNvPr id="3" name="Espaço Reservado para Conteúdo 2"/>
          <p:cNvSpPr>
            <a:spLocks noGrp="1"/>
          </p:cNvSpPr>
          <p:nvPr>
            <p:ph idx="1"/>
          </p:nvPr>
        </p:nvSpPr>
        <p:spPr>
          <a:xfrm>
            <a:off x="646338" y="1742135"/>
            <a:ext cx="8596668" cy="3880773"/>
          </a:xfrm>
        </p:spPr>
        <p:txBody>
          <a:bodyPr>
            <a:normAutofit/>
          </a:bodyPr>
          <a:lstStyle/>
          <a:p>
            <a:r>
              <a:rPr lang="pt-BR" sz="2000" dirty="0">
                <a:solidFill>
                  <a:schemeClr val="tx1">
                    <a:lumMod val="85000"/>
                    <a:lumOff val="15000"/>
                  </a:schemeClr>
                </a:solidFill>
              </a:rPr>
              <a:t>Em português, o núcleo geralmente aparece </a:t>
            </a:r>
            <a:r>
              <a:rPr lang="pt-BR" sz="2000" b="1" dirty="0">
                <a:solidFill>
                  <a:schemeClr val="tx1">
                    <a:lumMod val="85000"/>
                    <a:lumOff val="15000"/>
                  </a:schemeClr>
                </a:solidFill>
              </a:rPr>
              <a:t>antes</a:t>
            </a:r>
            <a:r>
              <a:rPr lang="pt-BR" sz="2000" dirty="0">
                <a:solidFill>
                  <a:schemeClr val="tx1">
                    <a:lumMod val="85000"/>
                    <a:lumOff val="15000"/>
                  </a:schemeClr>
                </a:solidFill>
              </a:rPr>
              <a:t> do modificador. </a:t>
            </a:r>
          </a:p>
          <a:p>
            <a:r>
              <a:rPr lang="pt-BR" sz="2000" dirty="0">
                <a:solidFill>
                  <a:schemeClr val="tx1">
                    <a:lumMod val="85000"/>
                    <a:lumOff val="15000"/>
                  </a:schemeClr>
                </a:solidFill>
              </a:rPr>
              <a:t>Exemplo: </a:t>
            </a:r>
            <a:r>
              <a:rPr lang="pt-BR" sz="2000" b="1" dirty="0">
                <a:solidFill>
                  <a:schemeClr val="tx1">
                    <a:lumMod val="85000"/>
                    <a:lumOff val="15000"/>
                  </a:schemeClr>
                </a:solidFill>
              </a:rPr>
              <a:t>Escândalos </a:t>
            </a:r>
            <a:r>
              <a:rPr lang="pt-BR" sz="2000" dirty="0">
                <a:solidFill>
                  <a:schemeClr val="tx1">
                    <a:lumMod val="85000"/>
                    <a:lumOff val="15000"/>
                  </a:schemeClr>
                </a:solidFill>
              </a:rPr>
              <a:t>financeiros</a:t>
            </a:r>
            <a:r>
              <a:rPr lang="pt-BR" sz="2000" b="1" dirty="0">
                <a:solidFill>
                  <a:schemeClr val="tx1">
                    <a:lumMod val="85000"/>
                    <a:lumOff val="15000"/>
                  </a:schemeClr>
                </a:solidFill>
              </a:rPr>
              <a:t>.  </a:t>
            </a:r>
          </a:p>
          <a:p>
            <a:endParaRPr lang="pt-BR" sz="2000" dirty="0">
              <a:solidFill>
                <a:schemeClr val="tx1">
                  <a:lumMod val="85000"/>
                  <a:lumOff val="15000"/>
                </a:schemeClr>
              </a:solidFill>
            </a:endParaRPr>
          </a:p>
          <a:p>
            <a:r>
              <a:rPr lang="pt-BR" sz="2000" dirty="0">
                <a:solidFill>
                  <a:schemeClr val="tx1">
                    <a:lumMod val="85000"/>
                    <a:lumOff val="15000"/>
                  </a:schemeClr>
                </a:solidFill>
              </a:rPr>
              <a:t>Em inglês, porém, o núcleo aprece quase sempre </a:t>
            </a:r>
            <a:r>
              <a:rPr lang="pt-BR" sz="2000" b="1" dirty="0">
                <a:solidFill>
                  <a:schemeClr val="tx1">
                    <a:lumMod val="85000"/>
                    <a:lumOff val="15000"/>
                  </a:schemeClr>
                </a:solidFill>
              </a:rPr>
              <a:t>depois</a:t>
            </a:r>
            <a:r>
              <a:rPr lang="pt-BR" sz="2000" dirty="0">
                <a:solidFill>
                  <a:schemeClr val="tx1">
                    <a:lumMod val="85000"/>
                    <a:lumOff val="15000"/>
                  </a:schemeClr>
                </a:solidFill>
              </a:rPr>
              <a:t> dos modificadores.</a:t>
            </a:r>
          </a:p>
          <a:p>
            <a:r>
              <a:rPr lang="pt-BR" sz="2000" dirty="0">
                <a:solidFill>
                  <a:schemeClr val="tx1">
                    <a:lumMod val="85000"/>
                    <a:lumOff val="15000"/>
                  </a:schemeClr>
                </a:solidFill>
              </a:rPr>
              <a:t>Exemplo: </a:t>
            </a:r>
            <a:r>
              <a:rPr lang="pt-BR" sz="2000" b="1" dirty="0">
                <a:solidFill>
                  <a:schemeClr val="tx1">
                    <a:lumMod val="85000"/>
                    <a:lumOff val="15000"/>
                  </a:schemeClr>
                </a:solidFill>
              </a:rPr>
              <a:t>Financial  </a:t>
            </a:r>
            <a:r>
              <a:rPr lang="pt-BR" sz="2000" b="1" dirty="0" err="1">
                <a:solidFill>
                  <a:schemeClr val="tx1">
                    <a:lumMod val="85000"/>
                    <a:lumOff val="15000"/>
                  </a:schemeClr>
                </a:solidFill>
              </a:rPr>
              <a:t>scandals</a:t>
            </a:r>
            <a:r>
              <a:rPr lang="pt-BR" sz="2000" dirty="0">
                <a:solidFill>
                  <a:schemeClr val="tx1">
                    <a:lumMod val="85000"/>
                    <a:lumOff val="15000"/>
                  </a:schemeClr>
                </a:solidFill>
              </a:rPr>
              <a:t>.</a:t>
            </a:r>
          </a:p>
          <a:p>
            <a:pPr marL="0" indent="0">
              <a:buNone/>
            </a:pPr>
            <a:endParaRPr lang="pt-BR" dirty="0"/>
          </a:p>
          <a:p>
            <a:pPr marL="0" indent="0">
              <a:buNone/>
            </a:pPr>
            <a:r>
              <a:rPr lang="pt-BR" dirty="0">
                <a:solidFill>
                  <a:schemeClr val="tx1">
                    <a:lumMod val="85000"/>
                    <a:lumOff val="15000"/>
                  </a:schemeClr>
                </a:solidFill>
              </a:rPr>
              <a:t>Ou seja, o núcleo será </a:t>
            </a:r>
            <a:r>
              <a:rPr lang="pt-BR" u="sng" dirty="0">
                <a:solidFill>
                  <a:schemeClr val="tx1">
                    <a:lumMod val="85000"/>
                    <a:lumOff val="15000"/>
                  </a:schemeClr>
                </a:solidFill>
              </a:rPr>
              <a:t>quase sempre</a:t>
            </a:r>
            <a:r>
              <a:rPr lang="pt-BR" dirty="0">
                <a:solidFill>
                  <a:schemeClr val="tx1">
                    <a:lumMod val="85000"/>
                    <a:lumOff val="15000"/>
                  </a:schemeClr>
                </a:solidFill>
              </a:rPr>
              <a:t> a última palavra do grupo nominal.</a:t>
            </a:r>
          </a:p>
        </p:txBody>
      </p:sp>
    </p:spTree>
    <p:extLst>
      <p:ext uri="{BB962C8B-B14F-4D97-AF65-F5344CB8AC3E}">
        <p14:creationId xmlns:p14="http://schemas.microsoft.com/office/powerpoint/2010/main" val="16505659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idx="1"/>
          </p:nvPr>
        </p:nvSpPr>
        <p:spPr>
          <a:xfrm>
            <a:off x="677334" y="1084881"/>
            <a:ext cx="8596668" cy="4956481"/>
          </a:xfrm>
        </p:spPr>
        <p:txBody>
          <a:bodyPr>
            <a:normAutofit/>
          </a:bodyPr>
          <a:lstStyle/>
          <a:p>
            <a:r>
              <a:rPr lang="pt-BR" sz="2000" dirty="0"/>
              <a:t>Algumas vezes, o grupo nominal poderá incluir uma preposição (in, </a:t>
            </a:r>
            <a:r>
              <a:rPr lang="pt-BR" sz="2000" dirty="0" err="1"/>
              <a:t>on</a:t>
            </a:r>
            <a:r>
              <a:rPr lang="pt-BR" sz="2000" dirty="0"/>
              <a:t>, </a:t>
            </a:r>
            <a:r>
              <a:rPr lang="pt-BR" sz="2000" dirty="0" err="1"/>
              <a:t>at</a:t>
            </a:r>
            <a:r>
              <a:rPr lang="pt-BR" sz="2000" dirty="0"/>
              <a:t>, </a:t>
            </a:r>
            <a:r>
              <a:rPr lang="pt-BR" sz="2000" dirty="0" err="1"/>
              <a:t>of</a:t>
            </a:r>
            <a:r>
              <a:rPr lang="pt-BR" sz="2000" dirty="0"/>
              <a:t>, for, etc.). Nesses casos, o núcleo será a palavra que </a:t>
            </a:r>
            <a:r>
              <a:rPr lang="pt-BR" sz="2000" b="1" dirty="0"/>
              <a:t>precede</a:t>
            </a:r>
            <a:r>
              <a:rPr lang="pt-BR" sz="2000" dirty="0"/>
              <a:t> a preposição.</a:t>
            </a:r>
          </a:p>
          <a:p>
            <a:endParaRPr lang="pt-BR" sz="2000" dirty="0"/>
          </a:p>
          <a:p>
            <a:r>
              <a:rPr lang="pt-BR" sz="2000" dirty="0"/>
              <a:t>The </a:t>
            </a:r>
            <a:r>
              <a:rPr lang="pt-BR" sz="2000" b="1" dirty="0" err="1"/>
              <a:t>colour</a:t>
            </a:r>
            <a:r>
              <a:rPr lang="pt-BR" sz="2000" dirty="0"/>
              <a:t> </a:t>
            </a:r>
            <a:r>
              <a:rPr lang="pt-BR" sz="2000" dirty="0" err="1"/>
              <a:t>of</a:t>
            </a:r>
            <a:r>
              <a:rPr lang="pt-BR" sz="2000" dirty="0"/>
              <a:t> </a:t>
            </a:r>
            <a:r>
              <a:rPr lang="pt-BR" sz="2000" dirty="0" err="1"/>
              <a:t>his</a:t>
            </a:r>
            <a:r>
              <a:rPr lang="pt-BR" sz="2000" dirty="0"/>
              <a:t> </a:t>
            </a:r>
            <a:r>
              <a:rPr lang="pt-BR" sz="2000" dirty="0" err="1"/>
              <a:t>hair</a:t>
            </a:r>
            <a:r>
              <a:rPr lang="pt-BR" sz="2000" dirty="0"/>
              <a:t>. (A cor do cabelo dele).</a:t>
            </a:r>
          </a:p>
          <a:p>
            <a:r>
              <a:rPr lang="pt-BR" sz="2000" dirty="0"/>
              <a:t>The </a:t>
            </a:r>
            <a:r>
              <a:rPr lang="pt-BR" sz="2000" dirty="0" err="1"/>
              <a:t>funny</a:t>
            </a:r>
            <a:r>
              <a:rPr lang="pt-BR" sz="2000" dirty="0"/>
              <a:t> </a:t>
            </a:r>
            <a:r>
              <a:rPr lang="pt-BR" sz="2000" b="1" dirty="0" err="1"/>
              <a:t>picture</a:t>
            </a:r>
            <a:r>
              <a:rPr lang="pt-BR" sz="2000" dirty="0"/>
              <a:t> </a:t>
            </a:r>
            <a:r>
              <a:rPr lang="pt-BR" sz="2000" dirty="0" err="1"/>
              <a:t>on</a:t>
            </a:r>
            <a:r>
              <a:rPr lang="pt-BR" sz="2000" dirty="0"/>
              <a:t> </a:t>
            </a:r>
            <a:r>
              <a:rPr lang="pt-BR" sz="2000" dirty="0" err="1"/>
              <a:t>the</a:t>
            </a:r>
            <a:r>
              <a:rPr lang="pt-BR" sz="2000" dirty="0"/>
              <a:t> </a:t>
            </a:r>
            <a:r>
              <a:rPr lang="pt-BR" sz="2000" dirty="0" err="1"/>
              <a:t>blackboard</a:t>
            </a:r>
            <a:r>
              <a:rPr lang="pt-BR" sz="2000" dirty="0"/>
              <a:t>. (A imagem engraçada na lousa).</a:t>
            </a:r>
          </a:p>
          <a:p>
            <a:r>
              <a:rPr lang="pt-BR" sz="2000" dirty="0"/>
              <a:t> The </a:t>
            </a:r>
            <a:r>
              <a:rPr lang="pt-BR" sz="2000" b="1" dirty="0" err="1"/>
              <a:t>fear</a:t>
            </a:r>
            <a:r>
              <a:rPr lang="pt-BR" sz="2000" dirty="0"/>
              <a:t> in </a:t>
            </a:r>
            <a:r>
              <a:rPr lang="pt-BR" sz="2000" dirty="0" err="1"/>
              <a:t>her</a:t>
            </a:r>
            <a:r>
              <a:rPr lang="pt-BR" sz="2000" dirty="0"/>
              <a:t> </a:t>
            </a:r>
            <a:r>
              <a:rPr lang="pt-BR" sz="2000" dirty="0" err="1"/>
              <a:t>voice</a:t>
            </a:r>
            <a:r>
              <a:rPr lang="pt-BR" sz="2000" dirty="0"/>
              <a:t>. (O medo na voz dela)</a:t>
            </a:r>
          </a:p>
        </p:txBody>
      </p:sp>
    </p:spTree>
    <p:extLst>
      <p:ext uri="{BB962C8B-B14F-4D97-AF65-F5344CB8AC3E}">
        <p14:creationId xmlns:p14="http://schemas.microsoft.com/office/powerpoint/2010/main" val="356994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433954"/>
            <a:ext cx="8596668" cy="1131376"/>
          </a:xfrm>
        </p:spPr>
        <p:txBody>
          <a:bodyPr>
            <a:normAutofit/>
          </a:bodyPr>
          <a:lstStyle/>
          <a:p>
            <a:r>
              <a:rPr lang="pt-BR" sz="3200" dirty="0"/>
              <a:t> </a:t>
            </a:r>
            <a:r>
              <a:rPr lang="pt-BR" sz="3200" dirty="0">
                <a:solidFill>
                  <a:schemeClr val="tx1">
                    <a:lumMod val="95000"/>
                    <a:lumOff val="5000"/>
                  </a:schemeClr>
                </a:solidFill>
              </a:rPr>
              <a:t>Exemplos de grupos nominais</a:t>
            </a: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9383" y="1224365"/>
            <a:ext cx="8338087" cy="5207431"/>
          </a:xfrm>
        </p:spPr>
      </p:pic>
    </p:spTree>
    <p:extLst>
      <p:ext uri="{BB962C8B-B14F-4D97-AF65-F5344CB8AC3E}">
        <p14:creationId xmlns:p14="http://schemas.microsoft.com/office/powerpoint/2010/main" val="26792306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30629" y="294468"/>
            <a:ext cx="10972800" cy="1340768"/>
          </a:xfrm>
        </p:spPr>
        <p:txBody>
          <a:bodyPr>
            <a:normAutofit/>
          </a:bodyPr>
          <a:lstStyle/>
          <a:p>
            <a:pPr algn="ctr">
              <a:lnSpc>
                <a:spcPct val="100000"/>
              </a:lnSpc>
            </a:pPr>
            <a:r>
              <a:rPr lang="en-US" sz="3200" dirty="0">
                <a:solidFill>
                  <a:schemeClr val="tx1"/>
                </a:solidFill>
                <a:effectLst>
                  <a:outerShdw blurRad="38100" dist="38100" dir="2700000" algn="tl">
                    <a:srgbClr val="000000">
                      <a:alpha val="43137"/>
                    </a:srgbClr>
                  </a:outerShdw>
                </a:effectLst>
              </a:rPr>
              <a:t>NFC sensor tells phones </a:t>
            </a:r>
            <a:br>
              <a:rPr lang="en-US" sz="3200" dirty="0">
                <a:solidFill>
                  <a:schemeClr val="tx1"/>
                </a:solidFill>
                <a:effectLst>
                  <a:outerShdw blurRad="38100" dist="38100" dir="2700000" algn="tl">
                    <a:srgbClr val="000000">
                      <a:alpha val="43137"/>
                    </a:srgbClr>
                  </a:outerShdw>
                </a:effectLst>
              </a:rPr>
            </a:br>
            <a:r>
              <a:rPr lang="en-US" sz="3200" dirty="0">
                <a:solidFill>
                  <a:schemeClr val="tx1"/>
                </a:solidFill>
                <a:effectLst>
                  <a:outerShdw blurRad="38100" dist="38100" dir="2700000" algn="tl">
                    <a:srgbClr val="000000">
                      <a:alpha val="43137"/>
                    </a:srgbClr>
                  </a:outerShdw>
                </a:effectLst>
              </a:rPr>
              <a:t>if meat is spoiled</a:t>
            </a:r>
            <a:endParaRPr lang="pt-BR" sz="3200" dirty="0">
              <a:solidFill>
                <a:schemeClr val="tx1"/>
              </a:solidFill>
              <a:effectLst>
                <a:outerShdw blurRad="38100" dist="38100" dir="2700000" algn="tl">
                  <a:srgbClr val="000000">
                    <a:alpha val="43137"/>
                  </a:srgbClr>
                </a:outerShdw>
              </a:effectLst>
            </a:endParaRPr>
          </a:p>
        </p:txBody>
      </p:sp>
      <p:pic>
        <p:nvPicPr>
          <p:cNvPr id="4" name="Espaço Reservado para Conteú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08847" y="1828800"/>
            <a:ext cx="7984603" cy="3811616"/>
          </a:xfrm>
        </p:spPr>
      </p:pic>
    </p:spTree>
    <p:extLst>
      <p:ext uri="{BB962C8B-B14F-4D97-AF65-F5344CB8AC3E}">
        <p14:creationId xmlns:p14="http://schemas.microsoft.com/office/powerpoint/2010/main" val="39014499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7894" y="759417"/>
            <a:ext cx="8784079" cy="5672379"/>
          </a:xfrm>
        </p:spPr>
        <p:txBody>
          <a:bodyPr>
            <a:normAutofit/>
          </a:bodyPr>
          <a:lstStyle/>
          <a:p>
            <a:r>
              <a:rPr lang="en-US" sz="2200" dirty="0">
                <a:solidFill>
                  <a:schemeClr val="tx1"/>
                </a:solidFill>
                <a:effectLst/>
                <a:latin typeface="+mn-lt"/>
                <a:cs typeface="Times New Roman" pitchFamily="18" charset="0"/>
              </a:rPr>
              <a:t>       </a:t>
            </a:r>
            <a:r>
              <a:rPr lang="en-US" sz="2000" dirty="0">
                <a:solidFill>
                  <a:schemeClr val="tx1"/>
                </a:solidFill>
                <a:effectLst/>
                <a:latin typeface="+mn-lt"/>
                <a:cs typeface="Times New Roman" pitchFamily="18" charset="0"/>
              </a:rPr>
              <a:t>Although you may sniff meat to see if it's still OK to eat, doing so is a very subjective method of detecting spoilage, as it's dependent on the sensitivity of your sense of smell. With that in mind, scientists have now developed a more objective alternative, in the form of a gas sensor that communicates with your smartphone.</a:t>
            </a:r>
            <a:br>
              <a:rPr lang="en-US" sz="2000" dirty="0">
                <a:solidFill>
                  <a:schemeClr val="tx1"/>
                </a:solidFill>
                <a:effectLst/>
                <a:latin typeface="+mn-lt"/>
                <a:cs typeface="Times New Roman" pitchFamily="18" charset="0"/>
              </a:rPr>
            </a:br>
            <a:r>
              <a:rPr lang="en-US" sz="2000" dirty="0">
                <a:solidFill>
                  <a:schemeClr val="tx1"/>
                </a:solidFill>
                <a:effectLst/>
                <a:latin typeface="+mn-lt"/>
                <a:cs typeface="Times New Roman" pitchFamily="18" charset="0"/>
              </a:rPr>
              <a:t/>
            </a:r>
            <a:br>
              <a:rPr lang="en-US" sz="2000" dirty="0">
                <a:solidFill>
                  <a:schemeClr val="tx1"/>
                </a:solidFill>
                <a:effectLst/>
                <a:latin typeface="+mn-lt"/>
                <a:cs typeface="Times New Roman" pitchFamily="18" charset="0"/>
              </a:rPr>
            </a:br>
            <a:r>
              <a:rPr lang="en-US" sz="2000" dirty="0">
                <a:solidFill>
                  <a:schemeClr val="tx1"/>
                </a:solidFill>
                <a:latin typeface="+mn-lt"/>
                <a:cs typeface="Times New Roman" pitchFamily="18" charset="0"/>
              </a:rPr>
              <a:t>        Developed by a team led by </a:t>
            </a:r>
            <a:r>
              <a:rPr lang="en-US" sz="2000" dirty="0" err="1">
                <a:solidFill>
                  <a:schemeClr val="tx1"/>
                </a:solidFill>
                <a:latin typeface="+mn-lt"/>
                <a:cs typeface="Times New Roman" pitchFamily="18" charset="0"/>
              </a:rPr>
              <a:t>Lijia</a:t>
            </a:r>
            <a:r>
              <a:rPr lang="en-US" sz="2000" dirty="0">
                <a:solidFill>
                  <a:schemeClr val="tx1"/>
                </a:solidFill>
                <a:latin typeface="+mn-lt"/>
                <a:cs typeface="Times New Roman" pitchFamily="18" charset="0"/>
              </a:rPr>
              <a:t> Pan, Yi Shi (both from China's Nanjing University) and </a:t>
            </a:r>
            <a:r>
              <a:rPr lang="en-US" sz="2000" dirty="0" err="1">
                <a:solidFill>
                  <a:schemeClr val="tx1"/>
                </a:solidFill>
                <a:latin typeface="+mn-lt"/>
                <a:cs typeface="Times New Roman" pitchFamily="18" charset="0"/>
              </a:rPr>
              <a:t>Guihua</a:t>
            </a:r>
            <a:r>
              <a:rPr lang="en-US" sz="2000" dirty="0">
                <a:solidFill>
                  <a:schemeClr val="tx1"/>
                </a:solidFill>
                <a:latin typeface="+mn-lt"/>
                <a:cs typeface="Times New Roman" pitchFamily="18" charset="0"/>
              </a:rPr>
              <a:t> Yu (from The University of Texas at Austin), the sensor is incorporated into a small flat NFC (</a:t>
            </a:r>
            <a:r>
              <a:rPr lang="en-US" sz="2000" dirty="0">
                <a:solidFill>
                  <a:schemeClr val="tx1">
                    <a:lumMod val="85000"/>
                    <a:lumOff val="15000"/>
                  </a:schemeClr>
                </a:solidFill>
                <a:latin typeface="+mn-lt"/>
                <a:cs typeface="Times New Roman" pitchFamily="18" charset="0"/>
              </a:rPr>
              <a:t>near field communication</a:t>
            </a:r>
            <a:r>
              <a:rPr lang="en-US" sz="2000" dirty="0">
                <a:solidFill>
                  <a:schemeClr val="tx1"/>
                </a:solidFill>
                <a:latin typeface="+mn-lt"/>
                <a:cs typeface="Times New Roman" pitchFamily="18" charset="0"/>
              </a:rPr>
              <a:t>) tag. The sensor itself is made of a nanostructured conductive polymer that is capable of detecting compounds known as biogenic amines (BAs), which are responsible for the unpleasant odor of decomposing meat.</a:t>
            </a:r>
            <a:endParaRPr lang="pt-BR" sz="2000" dirty="0">
              <a:solidFill>
                <a:schemeClr val="tx1"/>
              </a:solidFill>
              <a:latin typeface="+mn-lt"/>
              <a:cs typeface="Times New Roman" pitchFamily="18" charset="0"/>
            </a:endParaRPr>
          </a:p>
        </p:txBody>
      </p:sp>
    </p:spTree>
    <p:extLst>
      <p:ext uri="{BB962C8B-B14F-4D97-AF65-F5344CB8AC3E}">
        <p14:creationId xmlns:p14="http://schemas.microsoft.com/office/powerpoint/2010/main" val="3338346251"/>
      </p:ext>
    </p:extLst>
  </p:cSld>
  <p:clrMapOvr>
    <a:masterClrMapping/>
  </p:clrMapOvr>
</p:sld>
</file>

<file path=ppt/theme/theme1.xml><?xml version="1.0" encoding="utf-8"?>
<a:theme xmlns:a="http://schemas.openxmlformats.org/drawingml/2006/main" name="Facetado">
  <a:themeElements>
    <a:clrScheme name="Facetado">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do">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do">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543</TotalTime>
  <Words>1383</Words>
  <Application>Microsoft Office PowerPoint</Application>
  <PresentationFormat>Widescreen</PresentationFormat>
  <Paragraphs>65</Paragraphs>
  <Slides>23</Slides>
  <Notes>0</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23</vt:i4>
      </vt:variant>
    </vt:vector>
  </HeadingPairs>
  <TitlesOfParts>
    <vt:vector size="30" baseType="lpstr">
      <vt:lpstr>Arial</vt:lpstr>
      <vt:lpstr>Calibri</vt:lpstr>
      <vt:lpstr>Calibri Light</vt:lpstr>
      <vt:lpstr>Times New Roman</vt:lpstr>
      <vt:lpstr>Trebuchet MS</vt:lpstr>
      <vt:lpstr>Wingdings 3</vt:lpstr>
      <vt:lpstr>Facetado</vt:lpstr>
      <vt:lpstr> </vt:lpstr>
      <vt:lpstr>                 Grupos Nominais </vt:lpstr>
      <vt:lpstr>                     Determinantes </vt:lpstr>
      <vt:lpstr>                    Modificadores </vt:lpstr>
      <vt:lpstr>O Núcleo</vt:lpstr>
      <vt:lpstr>Apresentação do PowerPoint</vt:lpstr>
      <vt:lpstr> Exemplos de grupos nominais</vt:lpstr>
      <vt:lpstr>NFC sensor tells phones  if meat is spoiled</vt:lpstr>
      <vt:lpstr>       Although you may sniff meat to see if it's still OK to eat, doing so is a very subjective method of detecting spoilage, as it's dependent on the sensitivity of your sense of smell. With that in mind, scientists have now developed a more objective alternative, in the form of a gas sensor that communicates with your smartphone.          Developed by a team led by Lijia Pan, Yi Shi (both from China's Nanjing University) and Guihua Yu (from The University of Texas at Austin), the sensor is incorporated into a small flat NFC (near field communication) tag. The sensor itself is made of a nanostructured conductive polymer that is capable of detecting compounds known as biogenic amines (BAs), which are responsible for the unpleasant odor of decomposing meat.</vt:lpstr>
      <vt:lpstr>       In a lab test, the sensor-equipped tags were placed next to pieces of raw meat which were then left for 24 hours at a temperature of 86 ºF (30 ºC). The sensors were subsequently able to detect amounts of BAs that were significant enough to indicate spoilage, yet not necessarily strong enough to be picked up by a human nose. Upon doing so, the sensors automatically switched on the NFC tags, allowing them to wirelessly transmit an alert to an app on a smartphone held within about 4 inches (10 cm) of the meat.         It is now hoped that a commercialized version of the technology could be packaged with raw meat, allowing both food distributors and consumers to know if it's rotten simply by holding their phone near it.  A paper on the research was recently published in the journal Nano Letters.  Source: American Chemical Society via EurekAlert</vt:lpstr>
      <vt:lpstr>                Skimming </vt:lpstr>
      <vt:lpstr>                  Scanning </vt:lpstr>
      <vt:lpstr>   Palavras-Chaves</vt:lpstr>
      <vt:lpstr>Cognatas do texto</vt:lpstr>
      <vt:lpstr>Apresentação do PowerPoint</vt:lpstr>
      <vt:lpstr>Inferência Contextual</vt:lpstr>
      <vt:lpstr> </vt:lpstr>
      <vt:lpstr>Formação de palavras </vt:lpstr>
      <vt:lpstr>Apresentação do PowerPoint</vt:lpstr>
      <vt:lpstr>Referentes textuais </vt:lpstr>
      <vt:lpstr>Perguntas?</vt:lpstr>
      <vt:lpstr>Referências</vt:lpstr>
      <vt:lpstr>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Keila</dc:creator>
  <cp:lastModifiedBy>Tiago Ian dos Santos Araújo</cp:lastModifiedBy>
  <cp:revision>63</cp:revision>
  <dcterms:created xsi:type="dcterms:W3CDTF">2019-03-20T07:01:00Z</dcterms:created>
  <dcterms:modified xsi:type="dcterms:W3CDTF">2019-04-01T11:00:38Z</dcterms:modified>
</cp:coreProperties>
</file>