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314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5" autoAdjust="0"/>
    <p:restoredTop sz="94660"/>
  </p:normalViewPr>
  <p:slideViewPr>
    <p:cSldViewPr>
      <p:cViewPr varScale="1">
        <p:scale>
          <a:sx n="45" d="100"/>
          <a:sy n="45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e de Brito Cruz" userId="S::cristiane.brito@academico.ifrn.edu.br::07e1156a-0094-4bbb-b7e8-b07690d4ec50" providerId="AD" clId="Web-{FE63336A-B924-D51A-B6EE-5468D3131691}"/>
    <pc:docChg chg="modSld">
      <pc:chgData name="Cristiane de Brito Cruz" userId="S::cristiane.brito@academico.ifrn.edu.br::07e1156a-0094-4bbb-b7e8-b07690d4ec50" providerId="AD" clId="Web-{FE63336A-B924-D51A-B6EE-5468D3131691}" dt="2019-02-18T23:48:02.335" v="0" actId="1076"/>
      <pc:docMkLst>
        <pc:docMk/>
      </pc:docMkLst>
      <pc:sldChg chg="modSp">
        <pc:chgData name="Cristiane de Brito Cruz" userId="S::cristiane.brito@academico.ifrn.edu.br::07e1156a-0094-4bbb-b7e8-b07690d4ec50" providerId="AD" clId="Web-{FE63336A-B924-D51A-B6EE-5468D3131691}" dt="2019-02-18T23:48:02.335" v="0" actId="1076"/>
        <pc:sldMkLst>
          <pc:docMk/>
          <pc:sldMk cId="3484456983" sldId="314"/>
        </pc:sldMkLst>
        <pc:spChg chg="mod">
          <ac:chgData name="Cristiane de Brito Cruz" userId="S::cristiane.brito@academico.ifrn.edu.br::07e1156a-0094-4bbb-b7e8-b07690d4ec50" providerId="AD" clId="Web-{FE63336A-B924-D51A-B6EE-5468D3131691}" dt="2019-02-18T23:48:02.335" v="0" actId="1076"/>
          <ac:spMkLst>
            <pc:docMk/>
            <pc:sldMk cId="3484456983" sldId="314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8436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6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8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78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55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64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3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03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31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2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3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0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51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3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05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hrom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ifrn currais no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9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2326" y="238614"/>
            <a:ext cx="5325978" cy="722628"/>
          </a:xfrm>
        </p:spPr>
        <p:txBody>
          <a:bodyPr>
            <a:normAutofit fontScale="90000"/>
          </a:bodyPr>
          <a:lstStyle/>
          <a:p>
            <a:r>
              <a:rPr lang="pt-BR" sz="4500" b="1" dirty="0" err="1"/>
              <a:t>English</a:t>
            </a:r>
            <a:r>
              <a:rPr lang="pt-BR" sz="4500" b="1" dirty="0"/>
              <a:t> </a:t>
            </a:r>
            <a:r>
              <a:rPr lang="pt-BR" sz="4500" b="1" dirty="0" err="1"/>
              <a:t>Class</a:t>
            </a:r>
            <a:r>
              <a:rPr lang="pt-BR" sz="4500" b="1" dirty="0"/>
              <a:t> – Aula 02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05606" y="1010631"/>
            <a:ext cx="39717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50" b="1" dirty="0" err="1">
                <a:solidFill>
                  <a:srgbClr val="002060"/>
                </a:solidFill>
              </a:rPr>
              <a:t>Teacher</a:t>
            </a:r>
            <a:r>
              <a:rPr lang="pt-BR" sz="2250" b="1" dirty="0">
                <a:solidFill>
                  <a:srgbClr val="002060"/>
                </a:solidFill>
              </a:rPr>
              <a:t> Cristiane de Brito Cruz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524294" y="1904856"/>
            <a:ext cx="61206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1. Considerações gerais sobre a leitura</a:t>
            </a:r>
          </a:p>
          <a:p>
            <a:r>
              <a:rPr lang="pt-BR" sz="2200" dirty="0"/>
              <a:t>1.1. Conceituação</a:t>
            </a:r>
          </a:p>
          <a:p>
            <a:r>
              <a:rPr lang="pt-BR" sz="2200" dirty="0"/>
              <a:t>1.2. Razões para se ler em língua estrangeira</a:t>
            </a:r>
          </a:p>
          <a:p>
            <a:r>
              <a:rPr lang="pt-BR" sz="2200" dirty="0"/>
              <a:t>1.3. O processo comunicativo</a:t>
            </a:r>
          </a:p>
          <a:p>
            <a:r>
              <a:rPr lang="pt-BR" sz="2200" dirty="0"/>
              <a:t>1.4. Abordagem intensiva e extensiva da leitura</a:t>
            </a:r>
          </a:p>
          <a:p>
            <a:r>
              <a:rPr lang="pt-BR" sz="2200" dirty="0"/>
              <a:t>1.5. Relação entre técnicas de leitura e os níveis de compreensão do texto.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3908" y="2575980"/>
            <a:ext cx="8640763" cy="179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dirty="0" smtClean="0"/>
              <a:t>   </a:t>
            </a:r>
            <a:r>
              <a:rPr lang="pt-BR" dirty="0"/>
              <a:t>Inferir o conteúdo de um texto através de seu conhecimento prévio sobre o tema.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3483" y="1412775"/>
            <a:ext cx="7772400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Background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>
                <a:solidFill>
                  <a:schemeClr val="tx2"/>
                </a:solidFill>
              </a:rPr>
              <a:t>Background</a:t>
            </a: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7" y="1409125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40253" y="1496415"/>
            <a:ext cx="5956083" cy="115118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E se você não conhecesse Madonna?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9302" y="2924944"/>
            <a:ext cx="8206582" cy="179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pt-BR" dirty="0" smtClean="0"/>
              <a:t>Você pode tentar achar palavras-chaves em perguntas quando você está conversando com alguém. É possível que as palavras importantes são aquelas que saltam aos olhos, aquelas que você mais lembra após algum tempo.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3483" y="1412775"/>
            <a:ext cx="7772400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Key </a:t>
            </a:r>
            <a:r>
              <a:rPr lang="pt-BR" sz="3600" b="1" i="1" dirty="0" err="1" smtClean="0">
                <a:solidFill>
                  <a:schemeClr val="tx2"/>
                </a:solidFill>
              </a:rPr>
              <a:t>words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8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Key </a:t>
            </a:r>
            <a:r>
              <a:rPr lang="pt-BR" sz="3600" b="1" i="1" dirty="0" err="1" smtClean="0">
                <a:solidFill>
                  <a:schemeClr val="tx2"/>
                </a:solidFill>
              </a:rPr>
              <a:t>words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7" y="1409125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Key </a:t>
            </a:r>
            <a:r>
              <a:rPr lang="pt-BR" sz="3600" b="1" i="1" dirty="0" err="1" smtClean="0">
                <a:solidFill>
                  <a:schemeClr val="tx2"/>
                </a:solidFill>
              </a:rPr>
              <a:t>words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38" y="1412776"/>
            <a:ext cx="7277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6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9302" y="2924944"/>
            <a:ext cx="8206582" cy="179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pt-BR" dirty="0"/>
              <a:t>Palavras de origem grega ou latina bem parecidas com as do português.</a:t>
            </a:r>
            <a:endParaRPr lang="pt-BR" dirty="0" smtClean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3483" y="1412775"/>
            <a:ext cx="7772400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 smtClean="0">
                <a:solidFill>
                  <a:schemeClr val="tx2"/>
                </a:solidFill>
              </a:rPr>
              <a:t>Cognates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 smtClean="0">
                <a:solidFill>
                  <a:schemeClr val="tx2"/>
                </a:solidFill>
              </a:rPr>
              <a:t>Cognates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7" y="1409125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 smtClean="0">
                <a:solidFill>
                  <a:schemeClr val="tx2"/>
                </a:solidFill>
              </a:rPr>
              <a:t>Cognates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48" y="1389990"/>
            <a:ext cx="7277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7" y="1409125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Fase </a:t>
            </a:r>
            <a:r>
              <a:rPr lang="pt-BR" sz="3600" b="1" i="1" dirty="0" err="1" smtClean="0">
                <a:solidFill>
                  <a:schemeClr val="tx2"/>
                </a:solidFill>
              </a:rPr>
              <a:t>Cognates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Fase </a:t>
            </a:r>
            <a:r>
              <a:rPr lang="pt-BR" sz="3600" b="1" i="1" dirty="0" err="1" smtClean="0">
                <a:solidFill>
                  <a:schemeClr val="tx2"/>
                </a:solidFill>
              </a:rPr>
              <a:t>Cognates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96" y="1406050"/>
            <a:ext cx="7277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010" y="1196752"/>
            <a:ext cx="7924800" cy="4776961"/>
          </a:xfrm>
        </p:spPr>
        <p:txBody>
          <a:bodyPr/>
          <a:lstStyle/>
          <a:p>
            <a:pPr eaLnBrk="1" hangingPunct="1"/>
            <a:r>
              <a:rPr lang="pt-BR" b="1" i="1" dirty="0" err="1" smtClean="0"/>
              <a:t>Skimming</a:t>
            </a:r>
            <a:endParaRPr lang="pt-BR" b="1" i="1" dirty="0" smtClean="0"/>
          </a:p>
          <a:p>
            <a:pPr eaLnBrk="1" hangingPunct="1"/>
            <a:r>
              <a:rPr lang="pt-BR" b="1" i="1" dirty="0" err="1" smtClean="0"/>
              <a:t>Scanning</a:t>
            </a:r>
            <a:endParaRPr lang="pt-BR" b="1" i="1" dirty="0" smtClean="0"/>
          </a:p>
          <a:p>
            <a:pPr eaLnBrk="1" hangingPunct="1"/>
            <a:r>
              <a:rPr lang="pt-BR" b="1" dirty="0" smtClean="0"/>
              <a:t>Cognatas</a:t>
            </a:r>
          </a:p>
          <a:p>
            <a:pPr eaLnBrk="1" hangingPunct="1"/>
            <a:r>
              <a:rPr lang="pt-BR" b="1" dirty="0" smtClean="0"/>
              <a:t>Evidências Tipográficas</a:t>
            </a:r>
          </a:p>
          <a:p>
            <a:pPr eaLnBrk="1" hangingPunct="1"/>
            <a:r>
              <a:rPr lang="pt-BR" b="1" dirty="0" smtClean="0"/>
              <a:t>Background (conhecimento prévio)</a:t>
            </a:r>
          </a:p>
          <a:p>
            <a:pPr eaLnBrk="1" hangingPunct="1"/>
            <a:r>
              <a:rPr lang="pt-BR" b="1" dirty="0" smtClean="0"/>
              <a:t>Key </a:t>
            </a:r>
            <a:r>
              <a:rPr lang="pt-BR" b="1" dirty="0" err="1" smtClean="0"/>
              <a:t>words</a:t>
            </a:r>
            <a:r>
              <a:rPr lang="pt-BR" b="1" dirty="0" smtClean="0"/>
              <a:t> (palavras-chaves)</a:t>
            </a:r>
          </a:p>
          <a:p>
            <a:pPr eaLnBrk="1" hangingPunct="1"/>
            <a:r>
              <a:rPr lang="pt-BR" b="1" dirty="0" smtClean="0"/>
              <a:t>Nominal </a:t>
            </a:r>
            <a:r>
              <a:rPr lang="pt-BR" b="1" dirty="0" err="1" smtClean="0"/>
              <a:t>groups</a:t>
            </a:r>
            <a:r>
              <a:rPr lang="pt-BR" b="1" dirty="0" smtClean="0"/>
              <a:t> (Grupos Nominais)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7" y="1409125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Nominal </a:t>
            </a:r>
            <a:r>
              <a:rPr lang="pt-BR" sz="3600" b="1" i="1" dirty="0" err="1" smtClean="0">
                <a:solidFill>
                  <a:schemeClr val="tx2"/>
                </a:solidFill>
              </a:rPr>
              <a:t>groups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Nominal </a:t>
            </a:r>
            <a:r>
              <a:rPr lang="pt-BR" sz="3600" b="1" i="1" dirty="0" err="1" smtClean="0">
                <a:solidFill>
                  <a:schemeClr val="tx2"/>
                </a:solidFill>
              </a:rPr>
              <a:t>groups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26" y="1413192"/>
            <a:ext cx="7277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dirty="0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EXERCISE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6" b="26235"/>
          <a:stretch/>
        </p:blipFill>
        <p:spPr bwMode="auto">
          <a:xfrm>
            <a:off x="287586" y="1418772"/>
            <a:ext cx="8748464" cy="48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9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cw chrome primar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541"/>
            <a:ext cx="7704856" cy="51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dirty="0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EXERCISE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11560" y="1639970"/>
            <a:ext cx="8206582" cy="4957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Google </a:t>
            </a:r>
            <a:r>
              <a:rPr lang="en-US" sz="2000" dirty="0"/>
              <a:t>this week released Chrome 72, a refresh that includes no new notable user-facing features but does take a first step toward ending support for older web encryption protocols.</a:t>
            </a:r>
          </a:p>
          <a:p>
            <a:r>
              <a:rPr lang="en-US" sz="2000" dirty="0"/>
              <a:t>Chrome 72 also patches 58 vulnerabilities reported by security researchers, who were paid a total of $50,500 in bug bounties.</a:t>
            </a:r>
          </a:p>
          <a:p>
            <a:r>
              <a:rPr lang="en-US" sz="2000" smtClean="0"/>
              <a:t>Chrome </a:t>
            </a:r>
            <a:r>
              <a:rPr lang="en-US" sz="2000" dirty="0"/>
              <a:t>updates in the background, so most users can just </a:t>
            </a:r>
            <a:r>
              <a:rPr lang="en-US" sz="2000" dirty="0" err="1"/>
              <a:t>relaunch</a:t>
            </a:r>
            <a:r>
              <a:rPr lang="en-US" sz="2000" dirty="0"/>
              <a:t> the browser to install the latest iteration. To manually update, select "About Google Chrome" from the Help menu under the vertical ellipsis at the upper right; the resulting tab either shows the browser has been updated or displays the download process before presenting a "</a:t>
            </a:r>
            <a:r>
              <a:rPr lang="en-US" sz="2000" dirty="0" err="1"/>
              <a:t>Relaunch</a:t>
            </a:r>
            <a:r>
              <a:rPr lang="en-US" sz="2000" dirty="0"/>
              <a:t>" button. Those new to Chrome can download version 72 in versions for Windows, </a:t>
            </a:r>
            <a:r>
              <a:rPr lang="en-US" sz="2000" dirty="0" err="1"/>
              <a:t>macOS</a:t>
            </a:r>
            <a:r>
              <a:rPr lang="en-US" sz="2000" dirty="0"/>
              <a:t> and Linux from </a:t>
            </a:r>
            <a:r>
              <a:rPr lang="en-US" sz="2000" dirty="0">
                <a:hlinkClick r:id="rId3"/>
              </a:rPr>
              <a:t>this Google website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6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5"/>
            <a:ext cx="8140824" cy="4776961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Background</a:t>
            </a:r>
            <a:r>
              <a:rPr lang="pt-BR" b="1" dirty="0" smtClean="0"/>
              <a:t> </a:t>
            </a:r>
            <a:r>
              <a:rPr lang="pt-BR" b="1" dirty="0"/>
              <a:t>(conhecimento prévio) – o que você sabe sobre WWW? Sobre a internet?</a:t>
            </a:r>
          </a:p>
          <a:p>
            <a:pPr eaLnBrk="1" hangingPunct="1"/>
            <a:r>
              <a:rPr lang="pt-BR" b="1" i="1" dirty="0" err="1">
                <a:solidFill>
                  <a:srgbClr val="FF0000"/>
                </a:solidFill>
              </a:rPr>
              <a:t>S</a:t>
            </a:r>
            <a:r>
              <a:rPr lang="pt-BR" b="1" i="1" dirty="0" err="1" smtClean="0">
                <a:solidFill>
                  <a:srgbClr val="FF0000"/>
                </a:solidFill>
              </a:rPr>
              <a:t>kimming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b="1" i="1" dirty="0" smtClean="0"/>
              <a:t>– Diga o assunto do texto. </a:t>
            </a:r>
            <a:endParaRPr lang="pt-BR" b="1" i="1" dirty="0" smtClean="0"/>
          </a:p>
          <a:p>
            <a:pPr eaLnBrk="1" hangingPunct="1"/>
            <a:r>
              <a:rPr lang="pt-BR" b="1" i="1" dirty="0" err="1" smtClean="0">
                <a:solidFill>
                  <a:srgbClr val="FF0000"/>
                </a:solidFill>
              </a:rPr>
              <a:t>Scanning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b="1" i="1" dirty="0" smtClean="0"/>
              <a:t>– escolha 5 informações sobre o texto. </a:t>
            </a:r>
            <a:endParaRPr lang="pt-BR" b="1" i="1" dirty="0" smtClean="0"/>
          </a:p>
          <a:p>
            <a:pPr eaLnBrk="1" hangingPunct="1"/>
            <a:r>
              <a:rPr lang="pt-BR" b="1" dirty="0" smtClean="0">
                <a:solidFill>
                  <a:srgbClr val="FF0000"/>
                </a:solidFill>
              </a:rPr>
              <a:t>Cognatas</a:t>
            </a:r>
            <a:r>
              <a:rPr lang="pt-BR" b="1" dirty="0" smtClean="0"/>
              <a:t> – marque de amarelo as palavras cognatas.</a:t>
            </a:r>
            <a:endParaRPr lang="pt-BR" b="1" dirty="0" smtClean="0"/>
          </a:p>
          <a:p>
            <a:pPr eaLnBrk="1" hangingPunct="1"/>
            <a:r>
              <a:rPr lang="pt-BR" b="1" dirty="0" smtClean="0">
                <a:solidFill>
                  <a:srgbClr val="FF0000"/>
                </a:solidFill>
              </a:rPr>
              <a:t>Evidências </a:t>
            </a:r>
            <a:r>
              <a:rPr lang="pt-BR" b="1" dirty="0" smtClean="0">
                <a:solidFill>
                  <a:srgbClr val="FF0000"/>
                </a:solidFill>
              </a:rPr>
              <a:t>Tipográficas </a:t>
            </a:r>
            <a:r>
              <a:rPr lang="pt-BR" b="1" dirty="0" smtClean="0"/>
              <a:t>– tem alguma palavra destacada no texto? Por que foi feito o destaque. </a:t>
            </a:r>
            <a:endParaRPr lang="pt-BR" b="1" dirty="0" smtClean="0"/>
          </a:p>
          <a:p>
            <a:pPr eaLnBrk="1" hangingPunct="1"/>
            <a:r>
              <a:rPr lang="pt-BR" b="1" dirty="0" smtClean="0">
                <a:solidFill>
                  <a:srgbClr val="FF0000"/>
                </a:solidFill>
              </a:rPr>
              <a:t>Key </a:t>
            </a:r>
            <a:r>
              <a:rPr lang="pt-BR" b="1" dirty="0" err="1" smtClean="0">
                <a:solidFill>
                  <a:srgbClr val="FF0000"/>
                </a:solidFill>
              </a:rPr>
              <a:t>words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(palavras-chaves</a:t>
            </a:r>
            <a:r>
              <a:rPr lang="pt-BR" b="1" dirty="0" smtClean="0"/>
              <a:t>) – quais as palavras mais importantes do texto?</a:t>
            </a:r>
            <a:endParaRPr lang="pt-BR" b="1" dirty="0" smtClean="0"/>
          </a:p>
          <a:p>
            <a:pPr eaLnBrk="1" hangingPunct="1"/>
            <a:r>
              <a:rPr lang="pt-BR" b="1" dirty="0" smtClean="0">
                <a:solidFill>
                  <a:srgbClr val="FF0000"/>
                </a:solidFill>
              </a:rPr>
              <a:t>Nominal </a:t>
            </a:r>
            <a:r>
              <a:rPr lang="pt-BR" b="1" dirty="0" err="1" smtClean="0">
                <a:solidFill>
                  <a:srgbClr val="FF0000"/>
                </a:solidFill>
              </a:rPr>
              <a:t>groups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(Grupos Nominais</a:t>
            </a:r>
            <a:r>
              <a:rPr lang="pt-BR" b="1" dirty="0" smtClean="0"/>
              <a:t>) – anote os grupos nominais do texto. </a:t>
            </a:r>
            <a:endParaRPr lang="pt-BR" b="1" dirty="0" smtClean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3908" y="2492896"/>
            <a:ext cx="8640763" cy="293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pt-BR" dirty="0" smtClean="0"/>
              <a:t>   </a:t>
            </a:r>
            <a:r>
              <a:rPr lang="pt-BR" dirty="0">
                <a:latin typeface="Corbel"/>
              </a:rPr>
              <a:t>É uma leitura bem rápida do texto.   </a:t>
            </a:r>
            <a:endParaRPr lang="pt-BR" dirty="0" smtClean="0">
              <a:latin typeface="Corbel"/>
            </a:endParaRPr>
          </a:p>
          <a:p>
            <a:pPr algn="ctr">
              <a:buFontTx/>
              <a:buNone/>
            </a:pPr>
            <a:r>
              <a:rPr lang="pt-BR" dirty="0" smtClean="0">
                <a:latin typeface="Corbel"/>
              </a:rPr>
              <a:t>Permite </a:t>
            </a:r>
            <a:r>
              <a:rPr lang="pt-BR" dirty="0">
                <a:latin typeface="Corbel"/>
              </a:rPr>
              <a:t>responder perguntas como:</a:t>
            </a:r>
          </a:p>
          <a:p>
            <a:pPr algn="ctr">
              <a:buFontTx/>
              <a:buNone/>
            </a:pPr>
            <a:endParaRPr lang="pt-BR" dirty="0">
              <a:latin typeface="Corbel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Corbel"/>
              </a:rPr>
              <a:t> Qual a sua primeira reação ao texto ?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Corbel"/>
              </a:rPr>
              <a:t> O texto é sobre o quê 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3483" y="1412775"/>
            <a:ext cx="7772400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>
                <a:solidFill>
                  <a:schemeClr val="tx2"/>
                </a:solidFill>
              </a:rPr>
              <a:t>Skimming</a:t>
            </a:r>
          </a:p>
        </p:txBody>
      </p:sp>
    </p:spTree>
    <p:extLst>
      <p:ext uri="{BB962C8B-B14F-4D97-AF65-F5344CB8AC3E}">
        <p14:creationId xmlns:p14="http://schemas.microsoft.com/office/powerpoint/2010/main" val="22983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>
                <a:solidFill>
                  <a:schemeClr val="tx2"/>
                </a:solidFill>
              </a:rPr>
              <a:t>Skimming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4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3908" y="2575980"/>
            <a:ext cx="8640763" cy="358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dirty="0" smtClean="0"/>
              <a:t>   </a:t>
            </a:r>
            <a:r>
              <a:rPr lang="pt-BR" dirty="0"/>
              <a:t>Leitura com o objetivo de encontrar algumas informações específicas no texto.</a:t>
            </a:r>
          </a:p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</a:pPr>
            <a:r>
              <a:rPr lang="pt-BR" dirty="0"/>
              <a:t>Busca-se as palavras chaves do texto.</a:t>
            </a:r>
          </a:p>
          <a:p>
            <a:pPr>
              <a:lnSpc>
                <a:spcPct val="90000"/>
              </a:lnSpc>
            </a:pPr>
            <a:r>
              <a:rPr lang="pt-BR" dirty="0"/>
              <a:t>Lê-se as informações ao redor </a:t>
            </a:r>
            <a:r>
              <a:rPr lang="pt-BR" dirty="0" smtClean="0"/>
              <a:t>dessas </a:t>
            </a:r>
            <a:r>
              <a:rPr lang="pt-BR" dirty="0"/>
              <a:t>palavras. </a:t>
            </a:r>
          </a:p>
          <a:p>
            <a:pPr>
              <a:lnSpc>
                <a:spcPct val="90000"/>
              </a:lnSpc>
            </a:pPr>
            <a:r>
              <a:rPr lang="pt-BR" dirty="0"/>
              <a:t>Procura responder questões </a:t>
            </a:r>
            <a:r>
              <a:rPr lang="pt-BR" dirty="0" smtClean="0"/>
              <a:t>sobre </a:t>
            </a:r>
            <a:r>
              <a:rPr lang="pt-BR" dirty="0"/>
              <a:t>o texto.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3483" y="1412775"/>
            <a:ext cx="7772400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>
                <a:solidFill>
                  <a:schemeClr val="tx2"/>
                </a:solidFill>
              </a:rPr>
              <a:t>Scanning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 smtClean="0">
                <a:solidFill>
                  <a:schemeClr val="tx2"/>
                </a:solidFill>
              </a:rPr>
              <a:t>Scanning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4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79726" y="1485727"/>
            <a:ext cx="3756570" cy="575121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Nome da cantora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16017" y="3212504"/>
            <a:ext cx="1296144" cy="287561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>
                <a:solidFill>
                  <a:schemeClr val="tx2"/>
                </a:solidFill>
              </a:rPr>
              <a:t>Scanning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4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79726" y="1485727"/>
            <a:ext cx="3900586" cy="1079177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Coisas que o presidente gostou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76618" y="3717267"/>
            <a:ext cx="2967789" cy="143781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63688" y="3869667"/>
            <a:ext cx="4824536" cy="143781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308304" y="4013448"/>
            <a:ext cx="1123456" cy="265719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42635" y="4279167"/>
            <a:ext cx="3369423" cy="164367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>
                <a:solidFill>
                  <a:schemeClr val="tx2"/>
                </a:solidFill>
              </a:rPr>
              <a:t>Scanning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4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1164" y="1519172"/>
            <a:ext cx="4764683" cy="115118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>
                <a:solidFill>
                  <a:schemeClr val="tx2"/>
                </a:solidFill>
              </a:rPr>
              <a:t>Coisas que o presidente </a:t>
            </a:r>
            <a:r>
              <a:rPr lang="pt-BR" sz="3600" b="1" i="1" dirty="0" smtClean="0">
                <a:solidFill>
                  <a:schemeClr val="tx2"/>
                </a:solidFill>
              </a:rPr>
              <a:t> não gostou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76256" y="4282650"/>
            <a:ext cx="1728192" cy="143781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>
                <a:solidFill>
                  <a:schemeClr val="tx2"/>
                </a:solidFill>
              </a:rPr>
              <a:t>Scanning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4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1164" y="1519172"/>
            <a:ext cx="4764683" cy="115118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Justificativa pela dispensa dela.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41036" y="4426431"/>
            <a:ext cx="3443132" cy="298713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1699</TotalTime>
  <Words>695</Words>
  <Application>Microsoft Office PowerPoint</Application>
  <PresentationFormat>Apresentação na tela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Paralaxe</vt:lpstr>
      <vt:lpstr>English Class – Aula 02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INGLÊS BÁSICO 1</dc:title>
  <dc:creator>Cristiane</dc:creator>
  <cp:lastModifiedBy>Cristiane de Brito Cruz</cp:lastModifiedBy>
  <cp:revision>352</cp:revision>
  <dcterms:created xsi:type="dcterms:W3CDTF">2014-02-09T15:38:27Z</dcterms:created>
  <dcterms:modified xsi:type="dcterms:W3CDTF">2019-03-27T14:22:30Z</dcterms:modified>
</cp:coreProperties>
</file>