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93" r:id="rId6"/>
    <p:sldId id="259" r:id="rId7"/>
    <p:sldId id="271" r:id="rId8"/>
    <p:sldId id="272" r:id="rId9"/>
    <p:sldId id="261" r:id="rId10"/>
    <p:sldId id="273" r:id="rId11"/>
    <p:sldId id="295" r:id="rId12"/>
    <p:sldId id="274" r:id="rId13"/>
    <p:sldId id="275" r:id="rId14"/>
    <p:sldId id="276" r:id="rId15"/>
    <p:sldId id="294" r:id="rId16"/>
    <p:sldId id="278" r:id="rId17"/>
    <p:sldId id="296" r:id="rId18"/>
    <p:sldId id="280" r:id="rId19"/>
    <p:sldId id="281" r:id="rId20"/>
    <p:sldId id="298" r:id="rId21"/>
    <p:sldId id="299" r:id="rId22"/>
    <p:sldId id="300" r:id="rId23"/>
    <p:sldId id="301" r:id="rId24"/>
    <p:sldId id="283" r:id="rId25"/>
    <p:sldId id="284" r:id="rId26"/>
    <p:sldId id="304" r:id="rId27"/>
    <p:sldId id="302" r:id="rId28"/>
    <p:sldId id="286" r:id="rId29"/>
    <p:sldId id="287" r:id="rId30"/>
    <p:sldId id="288" r:id="rId31"/>
    <p:sldId id="289" r:id="rId32"/>
    <p:sldId id="303" r:id="rId33"/>
    <p:sldId id="305" r:id="rId34"/>
    <p:sldId id="306" r:id="rId3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2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823C4-316F-499C-BB00-9EAACFFE973D}" type="datetimeFigureOut">
              <a:rPr lang="pt-BR" smtClean="0"/>
              <a:t>18/03/2019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4192F-C9F6-457F-9D5B-40B776836F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189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823C4-316F-499C-BB00-9EAACFFE973D}" type="datetimeFigureOut">
              <a:rPr lang="pt-BR" smtClean="0"/>
              <a:t>18/03/2019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4192F-C9F6-457F-9D5B-40B776836F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7519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823C4-316F-499C-BB00-9EAACFFE973D}" type="datetimeFigureOut">
              <a:rPr lang="pt-BR" smtClean="0"/>
              <a:t>18/03/2019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4192F-C9F6-457F-9D5B-40B776836F5E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463384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823C4-316F-499C-BB00-9EAACFFE973D}" type="datetimeFigureOut">
              <a:rPr lang="pt-BR" smtClean="0"/>
              <a:t>18/03/2019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4192F-C9F6-457F-9D5B-40B776836F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89509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823C4-316F-499C-BB00-9EAACFFE973D}" type="datetimeFigureOut">
              <a:rPr lang="pt-BR" smtClean="0"/>
              <a:t>18/03/2019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4192F-C9F6-457F-9D5B-40B776836F5E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313790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823C4-316F-499C-BB00-9EAACFFE973D}" type="datetimeFigureOut">
              <a:rPr lang="pt-BR" smtClean="0"/>
              <a:t>18/03/2019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4192F-C9F6-457F-9D5B-40B776836F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244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823C4-316F-499C-BB00-9EAACFFE973D}" type="datetimeFigureOut">
              <a:rPr lang="pt-BR" smtClean="0"/>
              <a:t>18/03/2019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4192F-C9F6-457F-9D5B-40B776836F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20244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823C4-316F-499C-BB00-9EAACFFE973D}" type="datetimeFigureOut">
              <a:rPr lang="pt-BR" smtClean="0"/>
              <a:t>18/03/2019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4192F-C9F6-457F-9D5B-40B776836F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9881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823C4-316F-499C-BB00-9EAACFFE973D}" type="datetimeFigureOut">
              <a:rPr lang="pt-BR" smtClean="0"/>
              <a:t>18/03/2019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4192F-C9F6-457F-9D5B-40B776836F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9419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823C4-316F-499C-BB00-9EAACFFE973D}" type="datetimeFigureOut">
              <a:rPr lang="pt-BR" smtClean="0"/>
              <a:t>18/03/2019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4192F-C9F6-457F-9D5B-40B776836F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6034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823C4-316F-499C-BB00-9EAACFFE973D}" type="datetimeFigureOut">
              <a:rPr lang="pt-BR" smtClean="0"/>
              <a:t>18/03/2019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4192F-C9F6-457F-9D5B-40B776836F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3142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823C4-316F-499C-BB00-9EAACFFE973D}" type="datetimeFigureOut">
              <a:rPr lang="pt-BR" smtClean="0"/>
              <a:t>18/03/2019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4192F-C9F6-457F-9D5B-40B776836F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6472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823C4-316F-499C-BB00-9EAACFFE973D}" type="datetimeFigureOut">
              <a:rPr lang="pt-BR" smtClean="0"/>
              <a:t>18/03/2019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4192F-C9F6-457F-9D5B-40B776836F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1942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823C4-316F-499C-BB00-9EAACFFE973D}" type="datetimeFigureOut">
              <a:rPr lang="pt-BR" smtClean="0"/>
              <a:t>18/03/2019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4192F-C9F6-457F-9D5B-40B776836F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5654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823C4-316F-499C-BB00-9EAACFFE973D}" type="datetimeFigureOut">
              <a:rPr lang="pt-BR" smtClean="0"/>
              <a:t>18/03/2019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4192F-C9F6-457F-9D5B-40B776836F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0154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823C4-316F-499C-BB00-9EAACFFE973D}" type="datetimeFigureOut">
              <a:rPr lang="pt-BR" smtClean="0"/>
              <a:t>18/03/2019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4192F-C9F6-457F-9D5B-40B776836F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4042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823C4-316F-499C-BB00-9EAACFFE973D}" type="datetimeFigureOut">
              <a:rPr lang="pt-BR" smtClean="0"/>
              <a:t>18/03/2019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9A4192F-C9F6-457F-9D5B-40B776836F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5064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SEMINÁRIOS DE LÍNGUA INGLESA 2019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err="1" smtClean="0"/>
              <a:t>PROFª</a:t>
            </a:r>
            <a:r>
              <a:rPr lang="pt-BR" dirty="0" smtClean="0"/>
              <a:t> CRISTIANE DE BRITO CRUZ</a:t>
            </a: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8463" y="144173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669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98116" y="1028700"/>
            <a:ext cx="6876857" cy="4094019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pt-BR" sz="2500" b="1" dirty="0">
                <a:solidFill>
                  <a:schemeClr val="tx1"/>
                </a:solidFill>
              </a:rPr>
              <a:t>PREDICTING (CONHECIMENTO PRÉVIO)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>
                <a:solidFill>
                  <a:schemeClr val="tx1"/>
                </a:solidFill>
              </a:rPr>
              <a:t>SKIMMING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>
                <a:solidFill>
                  <a:srgbClr val="FF0000"/>
                </a:solidFill>
              </a:rPr>
              <a:t>SCANNING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>
                <a:solidFill>
                  <a:schemeClr val="tx1"/>
                </a:solidFill>
              </a:rPr>
              <a:t>COGNATES/ FALSE COGNATES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>
                <a:solidFill>
                  <a:schemeClr val="tx1"/>
                </a:solidFill>
              </a:rPr>
              <a:t>INFERÊNCIA CONTEXTUAL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>
                <a:solidFill>
                  <a:schemeClr val="tx1"/>
                </a:solidFill>
              </a:rPr>
              <a:t>PALAVRAS-CHAVE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>
                <a:solidFill>
                  <a:schemeClr val="tx1"/>
                </a:solidFill>
              </a:rPr>
              <a:t>FORMAÇÃO DE PALAVRAS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>
                <a:solidFill>
                  <a:schemeClr val="tx1"/>
                </a:solidFill>
              </a:rPr>
              <a:t>REFERENTES TEXTUAIS</a:t>
            </a:r>
            <a:endParaRPr lang="pt-BR" sz="2500" dirty="0">
              <a:solidFill>
                <a:schemeClr val="tx1"/>
              </a:solidFill>
            </a:endParaRP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188961" y="162791"/>
            <a:ext cx="5546822" cy="730827"/>
          </a:xfrm>
        </p:spPr>
        <p:txBody>
          <a:bodyPr>
            <a:normAutofit/>
          </a:bodyPr>
          <a:lstStyle/>
          <a:p>
            <a:r>
              <a:rPr lang="pt-BR" dirty="0" smtClean="0"/>
              <a:t>ACTIVITIES: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67309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92870" y="987137"/>
            <a:ext cx="10908530" cy="5694217"/>
          </a:xfrm>
        </p:spPr>
        <p:txBody>
          <a:bodyPr>
            <a:normAutofit/>
          </a:bodyPr>
          <a:lstStyle/>
          <a:p>
            <a:r>
              <a:rPr lang="pt-BR" sz="2500" b="1" dirty="0">
                <a:solidFill>
                  <a:srgbClr val="FF0000"/>
                </a:solidFill>
              </a:rPr>
              <a:t>SCANNING – </a:t>
            </a:r>
            <a:r>
              <a:rPr lang="pt-BR" sz="2500" b="1" dirty="0">
                <a:solidFill>
                  <a:schemeClr val="tx1"/>
                </a:solidFill>
              </a:rPr>
              <a:t>RETIRAR ALGUMA INFORMAÇÃO DO </a:t>
            </a:r>
            <a:r>
              <a:rPr lang="pt-BR" sz="2500" b="1" dirty="0" smtClean="0">
                <a:solidFill>
                  <a:schemeClr val="tx1"/>
                </a:solidFill>
              </a:rPr>
              <a:t>TEXTO</a:t>
            </a:r>
          </a:p>
          <a:p>
            <a:r>
              <a:rPr lang="pt-BR" sz="2500" b="1" dirty="0" smtClean="0">
                <a:solidFill>
                  <a:schemeClr val="tx1"/>
                </a:solidFill>
              </a:rPr>
              <a:t>1) ENCONTRE A DATA DE CRIAÇÃO DA WWW:</a:t>
            </a:r>
          </a:p>
          <a:p>
            <a:endParaRPr lang="pt-BR" sz="2500" b="1" dirty="0" smtClean="0">
              <a:solidFill>
                <a:schemeClr val="tx1"/>
              </a:solidFill>
            </a:endParaRPr>
          </a:p>
          <a:p>
            <a:r>
              <a:rPr lang="pt-BR" sz="2500" b="1" dirty="0" smtClean="0">
                <a:solidFill>
                  <a:schemeClr val="tx1"/>
                </a:solidFill>
              </a:rPr>
              <a:t>2) NOME DO LABORATÓRIO ONDE FOI CRIADA:</a:t>
            </a:r>
          </a:p>
          <a:p>
            <a:endParaRPr lang="pt-BR" sz="2500" b="1" dirty="0" smtClean="0">
              <a:solidFill>
                <a:schemeClr val="tx1"/>
              </a:solidFill>
            </a:endParaRPr>
          </a:p>
          <a:p>
            <a:r>
              <a:rPr lang="pt-BR" sz="2500" b="1" dirty="0" smtClean="0">
                <a:solidFill>
                  <a:schemeClr val="tx1"/>
                </a:solidFill>
              </a:rPr>
              <a:t>3) LOCAL ONDE FOI CRIADA:</a:t>
            </a:r>
          </a:p>
          <a:p>
            <a:endParaRPr lang="pt-BR" sz="2500" b="1" dirty="0" smtClean="0">
              <a:solidFill>
                <a:schemeClr val="tx1"/>
              </a:solidFill>
            </a:endParaRPr>
          </a:p>
          <a:p>
            <a:r>
              <a:rPr lang="pt-BR" sz="2500" b="1" dirty="0" smtClean="0">
                <a:solidFill>
                  <a:schemeClr val="tx1"/>
                </a:solidFill>
              </a:rPr>
              <a:t>4) 1ª OPINIÃO SOBRE A PROPOSTA DE CRIAÇÃO (EM PORTUGUÊS):</a:t>
            </a:r>
          </a:p>
          <a:p>
            <a:endParaRPr lang="pt-BR" sz="2500" b="1" dirty="0" smtClean="0">
              <a:solidFill>
                <a:schemeClr val="tx1"/>
              </a:solidFill>
            </a:endParaRPr>
          </a:p>
          <a:p>
            <a:r>
              <a:rPr lang="pt-BR" sz="2500" b="1" dirty="0" smtClean="0">
                <a:solidFill>
                  <a:schemeClr val="tx1"/>
                </a:solidFill>
              </a:rPr>
              <a:t>5) NOME DO CRIADOR.</a:t>
            </a:r>
          </a:p>
          <a:p>
            <a:endParaRPr lang="pt-BR" sz="2500" b="1" dirty="0">
              <a:solidFill>
                <a:schemeClr val="tx1"/>
              </a:solidFill>
            </a:endParaRP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188961" y="162791"/>
            <a:ext cx="5546822" cy="730827"/>
          </a:xfrm>
        </p:spPr>
        <p:txBody>
          <a:bodyPr>
            <a:normAutofit/>
          </a:bodyPr>
          <a:lstStyle/>
          <a:p>
            <a:r>
              <a:rPr lang="pt-BR" dirty="0" smtClean="0"/>
              <a:t>ACTIVITIES: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33372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92870" y="987137"/>
            <a:ext cx="10908530" cy="5694217"/>
          </a:xfrm>
        </p:spPr>
        <p:txBody>
          <a:bodyPr>
            <a:normAutofit/>
          </a:bodyPr>
          <a:lstStyle/>
          <a:p>
            <a:r>
              <a:rPr lang="pt-BR" sz="2500" b="1" dirty="0">
                <a:solidFill>
                  <a:srgbClr val="FF0000"/>
                </a:solidFill>
              </a:rPr>
              <a:t>SCANNING – </a:t>
            </a:r>
            <a:r>
              <a:rPr lang="pt-BR" sz="2500" b="1" dirty="0">
                <a:solidFill>
                  <a:schemeClr val="tx1"/>
                </a:solidFill>
              </a:rPr>
              <a:t>RETIRAR ALGUMA INFORMAÇÃO DO </a:t>
            </a:r>
            <a:r>
              <a:rPr lang="pt-BR" sz="2500" b="1" dirty="0" smtClean="0">
                <a:solidFill>
                  <a:schemeClr val="tx1"/>
                </a:solidFill>
              </a:rPr>
              <a:t>TEXTO</a:t>
            </a:r>
          </a:p>
          <a:p>
            <a:r>
              <a:rPr lang="pt-BR" sz="2500" b="1" dirty="0" smtClean="0">
                <a:solidFill>
                  <a:schemeClr val="tx1"/>
                </a:solidFill>
              </a:rPr>
              <a:t>1) ENCONTRE A DATA DE CRIAÇÃO DA WWW:</a:t>
            </a:r>
          </a:p>
          <a:p>
            <a:r>
              <a:rPr lang="pt-BR" sz="2500" b="1" dirty="0" smtClean="0">
                <a:solidFill>
                  <a:srgbClr val="FF0000"/>
                </a:solidFill>
              </a:rPr>
              <a:t>MARÇO DE 1989.</a:t>
            </a:r>
          </a:p>
          <a:p>
            <a:r>
              <a:rPr lang="pt-BR" sz="2500" b="1" dirty="0" smtClean="0">
                <a:solidFill>
                  <a:schemeClr val="tx1"/>
                </a:solidFill>
              </a:rPr>
              <a:t>2) NOME DO LABORATÓRIO ONDE FOI CRIADA:</a:t>
            </a:r>
          </a:p>
          <a:p>
            <a:r>
              <a:rPr lang="en-US" sz="2800" b="1" dirty="0" smtClean="0">
                <a:solidFill>
                  <a:srgbClr val="FF0000"/>
                </a:solidFill>
              </a:rPr>
              <a:t>CERN PARTICLE PHYSICS LAB</a:t>
            </a:r>
            <a:endParaRPr lang="pt-BR" sz="2500" b="1" dirty="0" smtClean="0">
              <a:solidFill>
                <a:srgbClr val="FF0000"/>
              </a:solidFill>
            </a:endParaRPr>
          </a:p>
          <a:p>
            <a:r>
              <a:rPr lang="pt-BR" sz="2500" b="1" dirty="0" smtClean="0">
                <a:solidFill>
                  <a:schemeClr val="tx1"/>
                </a:solidFill>
              </a:rPr>
              <a:t>3) LOCAL ONDE FOI CRIADA:</a:t>
            </a:r>
          </a:p>
          <a:p>
            <a:r>
              <a:rPr lang="pt-BR" sz="2500" b="1" dirty="0" smtClean="0">
                <a:solidFill>
                  <a:srgbClr val="FF0000"/>
                </a:solidFill>
              </a:rPr>
              <a:t>GENEBRA (SUIÇA)</a:t>
            </a:r>
          </a:p>
          <a:p>
            <a:r>
              <a:rPr lang="pt-BR" sz="2500" b="1" dirty="0" smtClean="0">
                <a:solidFill>
                  <a:schemeClr val="tx1"/>
                </a:solidFill>
              </a:rPr>
              <a:t>4) 1ª OPINIÃO SOBRE A PROPOSTA DE CRIAÇÃO (EM PORTUGUÊS):</a:t>
            </a:r>
          </a:p>
          <a:p>
            <a:r>
              <a:rPr lang="pt-BR" sz="2500" b="1" dirty="0" smtClean="0">
                <a:solidFill>
                  <a:srgbClr val="FF0000"/>
                </a:solidFill>
              </a:rPr>
              <a:t>“VAGA, MAS INTERESSANTE”</a:t>
            </a:r>
          </a:p>
          <a:p>
            <a:r>
              <a:rPr lang="pt-BR" sz="2500" b="1" dirty="0" smtClean="0">
                <a:solidFill>
                  <a:schemeClr val="tx1"/>
                </a:solidFill>
              </a:rPr>
              <a:t>5) NOME DO CRIADOR.</a:t>
            </a:r>
          </a:p>
          <a:p>
            <a:r>
              <a:rPr lang="en-US" sz="2800" b="1" dirty="0" smtClean="0">
                <a:solidFill>
                  <a:srgbClr val="FF0000"/>
                </a:solidFill>
              </a:rPr>
              <a:t>SIR TIM BERNERS-LEE </a:t>
            </a:r>
            <a:endParaRPr lang="pt-BR" sz="2500" b="1" dirty="0" smtClean="0">
              <a:solidFill>
                <a:srgbClr val="FF0000"/>
              </a:solidFill>
            </a:endParaRPr>
          </a:p>
          <a:p>
            <a:endParaRPr lang="pt-BR" sz="2500" b="1" dirty="0">
              <a:solidFill>
                <a:schemeClr val="tx1"/>
              </a:solidFill>
            </a:endParaRP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188961" y="162791"/>
            <a:ext cx="5546822" cy="730827"/>
          </a:xfrm>
        </p:spPr>
        <p:txBody>
          <a:bodyPr>
            <a:normAutofit/>
          </a:bodyPr>
          <a:lstStyle/>
          <a:p>
            <a:r>
              <a:rPr lang="pt-BR" dirty="0" smtClean="0"/>
              <a:t>ACTIVITIES: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63212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8961" y="162791"/>
            <a:ext cx="5546822" cy="730827"/>
          </a:xfrm>
        </p:spPr>
        <p:txBody>
          <a:bodyPr>
            <a:normAutofit/>
          </a:bodyPr>
          <a:lstStyle/>
          <a:p>
            <a:r>
              <a:rPr lang="pt-BR" dirty="0" smtClean="0"/>
              <a:t>ACTIVITIES: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1080" y="1070264"/>
            <a:ext cx="6876857" cy="4094019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pt-BR" sz="2500" b="1" dirty="0">
                <a:solidFill>
                  <a:schemeClr val="tx1"/>
                </a:solidFill>
              </a:rPr>
              <a:t>PREDICTING (CONHECIMENTO PRÉVIO)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>
                <a:solidFill>
                  <a:schemeClr val="tx1"/>
                </a:solidFill>
              </a:rPr>
              <a:t>SKIMMING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>
                <a:solidFill>
                  <a:schemeClr val="tx1"/>
                </a:solidFill>
              </a:rPr>
              <a:t>SCANNING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>
                <a:solidFill>
                  <a:srgbClr val="FF0000"/>
                </a:solidFill>
              </a:rPr>
              <a:t>COGNATES/ FALSE COGNATES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>
                <a:solidFill>
                  <a:schemeClr val="tx1"/>
                </a:solidFill>
              </a:rPr>
              <a:t>INFERÊNCIA CONTEXTUAL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>
                <a:solidFill>
                  <a:schemeClr val="tx1"/>
                </a:solidFill>
              </a:rPr>
              <a:t>PALAVRAS-CHAVE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>
                <a:solidFill>
                  <a:schemeClr val="tx1"/>
                </a:solidFill>
              </a:rPr>
              <a:t>FORMAÇÃO DE PALAVRAS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>
                <a:solidFill>
                  <a:schemeClr val="tx1"/>
                </a:solidFill>
              </a:rPr>
              <a:t>REFERENTES TEXTUAIS</a:t>
            </a:r>
            <a:endParaRPr lang="pt-BR" sz="25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6982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98116" y="1028700"/>
            <a:ext cx="8903084" cy="4094019"/>
          </a:xfrm>
        </p:spPr>
        <p:txBody>
          <a:bodyPr>
            <a:normAutofit/>
          </a:bodyPr>
          <a:lstStyle/>
          <a:p>
            <a:r>
              <a:rPr lang="pt-BR" sz="2500" b="1" dirty="0">
                <a:solidFill>
                  <a:srgbClr val="FF0000"/>
                </a:solidFill>
              </a:rPr>
              <a:t>COGNATES/ FALSE </a:t>
            </a:r>
            <a:r>
              <a:rPr lang="pt-BR" sz="2500" b="1" dirty="0">
                <a:solidFill>
                  <a:schemeClr val="tx1"/>
                </a:solidFill>
              </a:rPr>
              <a:t>COGNATES/ FALSE COGNATES</a:t>
            </a:r>
          </a:p>
          <a:p>
            <a:r>
              <a:rPr lang="pt-BR" sz="2500" b="1" dirty="0">
                <a:solidFill>
                  <a:srgbClr val="FF0000"/>
                </a:solidFill>
              </a:rPr>
              <a:t>COGNATES – </a:t>
            </a:r>
            <a:r>
              <a:rPr lang="pt-BR" sz="2500" b="1" dirty="0">
                <a:solidFill>
                  <a:schemeClr val="tx1"/>
                </a:solidFill>
              </a:rPr>
              <a:t>MARQUE NO TEXTO PALAVRAS COGNATAS </a:t>
            </a:r>
            <a:endParaRPr lang="pt-BR" sz="2500" b="1" dirty="0" smtClean="0">
              <a:solidFill>
                <a:schemeClr val="tx1"/>
              </a:solidFill>
            </a:endParaRPr>
          </a:p>
          <a:p>
            <a:r>
              <a:rPr lang="pt-BR" sz="2500" b="1" dirty="0" smtClean="0">
                <a:solidFill>
                  <a:schemeClr val="tx1"/>
                </a:solidFill>
              </a:rPr>
              <a:t>FAÇA </a:t>
            </a:r>
            <a:r>
              <a:rPr lang="pt-BR" sz="2500" b="1" dirty="0">
                <a:solidFill>
                  <a:schemeClr val="tx1"/>
                </a:solidFill>
              </a:rPr>
              <a:t>UMA LISTA </a:t>
            </a:r>
            <a:r>
              <a:rPr lang="pt-BR" sz="2500" b="1" dirty="0" smtClean="0">
                <a:solidFill>
                  <a:schemeClr val="tx1"/>
                </a:solidFill>
              </a:rPr>
              <a:t>DOS FALSOS COGNATOS</a:t>
            </a:r>
            <a:endParaRPr lang="pt-BR" sz="2500" b="1" dirty="0">
              <a:solidFill>
                <a:schemeClr val="tx1"/>
              </a:solidFill>
            </a:endParaRP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188961" y="162791"/>
            <a:ext cx="5546822" cy="730827"/>
          </a:xfrm>
        </p:spPr>
        <p:txBody>
          <a:bodyPr>
            <a:normAutofit/>
          </a:bodyPr>
          <a:lstStyle/>
          <a:p>
            <a:r>
              <a:rPr lang="pt-BR" dirty="0" smtClean="0"/>
              <a:t>ACTIVITIES: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74482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13652" y="173182"/>
            <a:ext cx="8596668" cy="710045"/>
          </a:xfrm>
        </p:spPr>
        <p:txBody>
          <a:bodyPr/>
          <a:lstStyle/>
          <a:p>
            <a:r>
              <a:rPr lang="pt-BR" dirty="0" smtClean="0"/>
              <a:t>EXEMPLO:</a:t>
            </a:r>
            <a:endParaRPr lang="pt-BR" dirty="0"/>
          </a:p>
        </p:txBody>
      </p:sp>
      <p:pic>
        <p:nvPicPr>
          <p:cNvPr id="6" name="Imagem 5"/>
          <p:cNvPicPr/>
          <p:nvPr/>
        </p:nvPicPr>
        <p:blipFill rotWithShape="1">
          <a:blip r:embed="rId2"/>
          <a:srcRect l="24410" t="8212" r="25669" b="8890"/>
          <a:stretch/>
        </p:blipFill>
        <p:spPr bwMode="auto">
          <a:xfrm>
            <a:off x="511079" y="739342"/>
            <a:ext cx="10066867" cy="59420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584897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5833" y="93516"/>
            <a:ext cx="11843711" cy="6535884"/>
          </a:xfrm>
        </p:spPr>
        <p:txBody>
          <a:bodyPr>
            <a:noAutofit/>
          </a:bodyPr>
          <a:lstStyle/>
          <a:p>
            <a:pPr fontAlgn="base"/>
            <a:r>
              <a:rPr lang="en-US" sz="2400" dirty="0"/>
              <a:t>In </a:t>
            </a:r>
            <a:r>
              <a:rPr lang="en-US" sz="2400" dirty="0">
                <a:solidFill>
                  <a:srgbClr val="FF0000"/>
                </a:solidFill>
              </a:rPr>
              <a:t>March</a:t>
            </a:r>
            <a:r>
              <a:rPr lang="en-US" sz="2400" dirty="0"/>
              <a:t> 1989, a </a:t>
            </a:r>
            <a:r>
              <a:rPr lang="en-US" sz="2400" dirty="0">
                <a:solidFill>
                  <a:srgbClr val="FF0000"/>
                </a:solidFill>
              </a:rPr>
              <a:t>computer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scientist</a:t>
            </a:r>
            <a:r>
              <a:rPr lang="en-US" sz="2400" dirty="0"/>
              <a:t> at the </a:t>
            </a:r>
            <a:r>
              <a:rPr lang="en-US" sz="2400" dirty="0" err="1"/>
              <a:t>Cern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particle physics </a:t>
            </a:r>
            <a:r>
              <a:rPr lang="en-US" sz="2400" dirty="0"/>
              <a:t>lab near </a:t>
            </a:r>
            <a:r>
              <a:rPr lang="en-US" sz="2400" dirty="0">
                <a:solidFill>
                  <a:srgbClr val="FF0000"/>
                </a:solidFill>
              </a:rPr>
              <a:t>Geneva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submitted a proposal </a:t>
            </a:r>
            <a:r>
              <a:rPr lang="en-US" sz="2400" dirty="0"/>
              <a:t>to his </a:t>
            </a:r>
            <a:r>
              <a:rPr lang="en-US" sz="2400" dirty="0">
                <a:solidFill>
                  <a:srgbClr val="FF0000"/>
                </a:solidFill>
              </a:rPr>
              <a:t>boss</a:t>
            </a:r>
            <a:r>
              <a:rPr lang="en-US" sz="2400" dirty="0"/>
              <a:t> who scrawled "</a:t>
            </a:r>
            <a:r>
              <a:rPr lang="en-US" sz="2400" dirty="0">
                <a:solidFill>
                  <a:srgbClr val="FF0000"/>
                </a:solidFill>
              </a:rPr>
              <a:t>vague</a:t>
            </a:r>
            <a:r>
              <a:rPr lang="en-US" sz="2400" dirty="0"/>
              <a:t> but </a:t>
            </a:r>
            <a:r>
              <a:rPr lang="en-US" sz="2400" dirty="0">
                <a:solidFill>
                  <a:srgbClr val="FF0000"/>
                </a:solidFill>
              </a:rPr>
              <a:t>exciting</a:t>
            </a:r>
            <a:r>
              <a:rPr lang="en-US" sz="2400" dirty="0"/>
              <a:t>" on the </a:t>
            </a:r>
            <a:r>
              <a:rPr lang="en-US" sz="2400" dirty="0">
                <a:solidFill>
                  <a:srgbClr val="FF0000"/>
                </a:solidFill>
              </a:rPr>
              <a:t>document</a:t>
            </a:r>
            <a:r>
              <a:rPr lang="en-US" sz="2400" dirty="0"/>
              <a:t>.</a:t>
            </a:r>
            <a:endParaRPr lang="pt-BR" sz="2400" dirty="0"/>
          </a:p>
          <a:p>
            <a:pPr fontAlgn="base"/>
            <a:r>
              <a:rPr lang="en-US" sz="2400" dirty="0"/>
              <a:t>From that </a:t>
            </a:r>
            <a:r>
              <a:rPr lang="en-US" sz="2400" dirty="0">
                <a:solidFill>
                  <a:srgbClr val="FF0000"/>
                </a:solidFill>
              </a:rPr>
              <a:t>idea</a:t>
            </a:r>
            <a:r>
              <a:rPr lang="en-US" sz="2400" dirty="0"/>
              <a:t>, the world wide web was born, and on this week's Tech Tent we </a:t>
            </a:r>
            <a:r>
              <a:rPr lang="en-US" sz="2400" dirty="0">
                <a:solidFill>
                  <a:srgbClr val="FF0000"/>
                </a:solidFill>
              </a:rPr>
              <a:t>celebrate</a:t>
            </a:r>
            <a:r>
              <a:rPr lang="en-US" sz="2400" dirty="0"/>
              <a:t> its 30th birthday - and </a:t>
            </a:r>
            <a:r>
              <a:rPr lang="en-US" sz="2400" dirty="0">
                <a:solidFill>
                  <a:srgbClr val="FF0000"/>
                </a:solidFill>
              </a:rPr>
              <a:t>examine</a:t>
            </a:r>
            <a:r>
              <a:rPr lang="en-US" sz="2400" dirty="0"/>
              <a:t> whether it </a:t>
            </a:r>
            <a:r>
              <a:rPr lang="en-US" sz="2400" dirty="0">
                <a:solidFill>
                  <a:srgbClr val="FF0000"/>
                </a:solidFill>
              </a:rPr>
              <a:t>can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emerge</a:t>
            </a:r>
            <a:r>
              <a:rPr lang="en-US" sz="2400" dirty="0"/>
              <a:t> from what its </a:t>
            </a:r>
            <a:r>
              <a:rPr lang="en-US" sz="2400" dirty="0">
                <a:solidFill>
                  <a:srgbClr val="FF0000"/>
                </a:solidFill>
              </a:rPr>
              <a:t>creator</a:t>
            </a:r>
            <a:r>
              <a:rPr lang="en-US" sz="2400" dirty="0"/>
              <a:t> calls a downward </a:t>
            </a:r>
            <a:r>
              <a:rPr lang="en-US" sz="2400" dirty="0">
                <a:solidFill>
                  <a:srgbClr val="FF0000"/>
                </a:solidFill>
              </a:rPr>
              <a:t>spiral</a:t>
            </a:r>
            <a:r>
              <a:rPr lang="en-US" sz="2400" dirty="0"/>
              <a:t> which has seen it become a </a:t>
            </a:r>
            <a:r>
              <a:rPr lang="en-US" sz="2400" dirty="0">
                <a:solidFill>
                  <a:srgbClr val="FF0000"/>
                </a:solidFill>
              </a:rPr>
              <a:t>vehicle</a:t>
            </a:r>
            <a:r>
              <a:rPr lang="en-US" sz="2400" dirty="0"/>
              <a:t> for hatred and misinformation.</a:t>
            </a:r>
            <a:endParaRPr lang="pt-BR" sz="2400" dirty="0"/>
          </a:p>
          <a:p>
            <a:pPr fontAlgn="base"/>
            <a:r>
              <a:rPr lang="en-US" sz="2400" dirty="0"/>
              <a:t>That </a:t>
            </a:r>
            <a:r>
              <a:rPr lang="en-US" sz="2400" dirty="0">
                <a:solidFill>
                  <a:srgbClr val="FF0000"/>
                </a:solidFill>
              </a:rPr>
              <a:t>creator</a:t>
            </a:r>
            <a:r>
              <a:rPr lang="en-US" sz="2400" dirty="0"/>
              <a:t> is, of </a:t>
            </a:r>
            <a:r>
              <a:rPr lang="en-US" sz="2400" dirty="0">
                <a:solidFill>
                  <a:srgbClr val="FF0000"/>
                </a:solidFill>
              </a:rPr>
              <a:t>course</a:t>
            </a:r>
            <a:r>
              <a:rPr lang="en-US" sz="2400" dirty="0"/>
              <a:t>, Sir Tim Berners-Lee and we travelled to </a:t>
            </a:r>
            <a:r>
              <a:rPr lang="en-US" sz="2400" dirty="0">
                <a:solidFill>
                  <a:srgbClr val="FF0000"/>
                </a:solidFill>
              </a:rPr>
              <a:t>Geneva</a:t>
            </a:r>
            <a:r>
              <a:rPr lang="en-US" sz="2400" dirty="0"/>
              <a:t> to the </a:t>
            </a:r>
            <a:r>
              <a:rPr lang="en-US" sz="2400" dirty="0">
                <a:solidFill>
                  <a:srgbClr val="FF0000"/>
                </a:solidFill>
              </a:rPr>
              <a:t>data</a:t>
            </a:r>
            <a:r>
              <a:rPr lang="en-US" sz="2400" dirty="0"/>
              <a:t> </a:t>
            </a:r>
            <a:r>
              <a:rPr lang="en-US" sz="2400" dirty="0" err="1">
                <a:solidFill>
                  <a:srgbClr val="FF0000"/>
                </a:solidFill>
              </a:rPr>
              <a:t>centre</a:t>
            </a:r>
            <a:r>
              <a:rPr lang="en-US" sz="2400" dirty="0"/>
              <a:t> in </a:t>
            </a:r>
            <a:r>
              <a:rPr lang="en-US" sz="2400" dirty="0" err="1"/>
              <a:t>Cern</a:t>
            </a:r>
            <a:r>
              <a:rPr lang="en-US" sz="2400" dirty="0"/>
              <a:t> to talk to him about what drove him to </a:t>
            </a:r>
            <a:r>
              <a:rPr lang="en-US" sz="2400" dirty="0">
                <a:solidFill>
                  <a:srgbClr val="FF0000"/>
                </a:solidFill>
              </a:rPr>
              <a:t>create</a:t>
            </a:r>
            <a:r>
              <a:rPr lang="en-US" sz="2400" dirty="0"/>
              <a:t> the web as well as his </a:t>
            </a:r>
            <a:r>
              <a:rPr lang="en-US" sz="2400" dirty="0">
                <a:solidFill>
                  <a:srgbClr val="FF0000"/>
                </a:solidFill>
              </a:rPr>
              <a:t>concerns</a:t>
            </a:r>
            <a:r>
              <a:rPr lang="en-US" sz="2400" dirty="0"/>
              <a:t> about its </a:t>
            </a:r>
            <a:r>
              <a:rPr lang="en-US" sz="2400" dirty="0">
                <a:solidFill>
                  <a:srgbClr val="FF0000"/>
                </a:solidFill>
              </a:rPr>
              <a:t>current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trajectory</a:t>
            </a:r>
            <a:r>
              <a:rPr lang="en-US" sz="2400" dirty="0"/>
              <a:t> and his </a:t>
            </a:r>
            <a:r>
              <a:rPr lang="en-US" sz="2400" dirty="0">
                <a:solidFill>
                  <a:srgbClr val="FF0000"/>
                </a:solidFill>
              </a:rPr>
              <a:t>plan</a:t>
            </a:r>
            <a:r>
              <a:rPr lang="en-US" sz="2400" dirty="0"/>
              <a:t> to put things right.</a:t>
            </a:r>
            <a:endParaRPr lang="pt-BR" sz="2400" dirty="0"/>
          </a:p>
          <a:p>
            <a:pPr fontAlgn="base"/>
            <a:r>
              <a:rPr lang="en-US" sz="2400" dirty="0"/>
              <a:t>Sir Tim took a 40-hour journey to </a:t>
            </a:r>
            <a:r>
              <a:rPr lang="en-US" sz="2400" dirty="0">
                <a:solidFill>
                  <a:srgbClr val="FF0000"/>
                </a:solidFill>
              </a:rPr>
              <a:t>celebrate</a:t>
            </a:r>
            <a:r>
              <a:rPr lang="en-US" sz="2400" dirty="0"/>
              <a:t> the web's birthday and travelled from Switzerland to </a:t>
            </a:r>
            <a:r>
              <a:rPr lang="en-US" sz="2400" dirty="0">
                <a:solidFill>
                  <a:srgbClr val="FF0000"/>
                </a:solidFill>
              </a:rPr>
              <a:t>London's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Science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Museum</a:t>
            </a:r>
            <a:r>
              <a:rPr lang="en-US" sz="2400" dirty="0"/>
              <a:t> and then on to </a:t>
            </a:r>
            <a:r>
              <a:rPr lang="en-US" sz="2400" dirty="0">
                <a:solidFill>
                  <a:srgbClr val="FF0000"/>
                </a:solidFill>
              </a:rPr>
              <a:t>Lagos</a:t>
            </a:r>
            <a:r>
              <a:rPr lang="en-US" sz="2400" dirty="0"/>
              <a:t> in </a:t>
            </a:r>
            <a:r>
              <a:rPr lang="en-US" sz="2400" dirty="0">
                <a:solidFill>
                  <a:srgbClr val="FF0000"/>
                </a:solidFill>
              </a:rPr>
              <a:t>Nigeria</a:t>
            </a:r>
            <a:r>
              <a:rPr lang="en-US" sz="2400" dirty="0"/>
              <a:t>.</a:t>
            </a:r>
            <a:endParaRPr lang="pt-BR" sz="2400" dirty="0"/>
          </a:p>
          <a:p>
            <a:pPr fontAlgn="base"/>
            <a:r>
              <a:rPr lang="en-US" sz="2400" dirty="0"/>
              <a:t>We dropped in on the </a:t>
            </a:r>
            <a:r>
              <a:rPr lang="en-US" sz="2400" dirty="0">
                <a:solidFill>
                  <a:srgbClr val="FF0000"/>
                </a:solidFill>
              </a:rPr>
              <a:t>Science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Museum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celebration</a:t>
            </a:r>
            <a:r>
              <a:rPr lang="en-US" sz="2400" dirty="0"/>
              <a:t> to speak to three women with </a:t>
            </a:r>
            <a:r>
              <a:rPr lang="en-US" sz="2400" dirty="0">
                <a:solidFill>
                  <a:srgbClr val="FF0000"/>
                </a:solidFill>
              </a:rPr>
              <a:t>different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perspectives</a:t>
            </a:r>
            <a:r>
              <a:rPr lang="en-US" sz="2400" dirty="0"/>
              <a:t> on the web's </a:t>
            </a:r>
            <a:r>
              <a:rPr lang="en-US" sz="2400" dirty="0">
                <a:solidFill>
                  <a:srgbClr val="FF0000"/>
                </a:solidFill>
              </a:rPr>
              <a:t>history</a:t>
            </a:r>
            <a:r>
              <a:rPr lang="en-US" sz="2400" dirty="0"/>
              <a:t>. </a:t>
            </a:r>
            <a:r>
              <a:rPr lang="en-US" sz="2400" dirty="0">
                <a:solidFill>
                  <a:srgbClr val="FF0000"/>
                </a:solidFill>
              </a:rPr>
              <a:t>Dame</a:t>
            </a:r>
            <a:r>
              <a:rPr lang="en-US" sz="2400" dirty="0"/>
              <a:t> Wendy Hall, a </a:t>
            </a:r>
            <a:r>
              <a:rPr lang="en-US" sz="2400" dirty="0">
                <a:solidFill>
                  <a:srgbClr val="FF0000"/>
                </a:solidFill>
              </a:rPr>
              <a:t>computer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scientist</a:t>
            </a:r>
            <a:r>
              <a:rPr lang="en-US" sz="2400" dirty="0"/>
              <a:t> who has worked with Sir Tim since the early days of the web, shares many of his </a:t>
            </a:r>
            <a:r>
              <a:rPr lang="en-US" sz="2400" dirty="0">
                <a:solidFill>
                  <a:srgbClr val="FF0000"/>
                </a:solidFill>
              </a:rPr>
              <a:t>concerns</a:t>
            </a:r>
            <a:r>
              <a:rPr lang="en-US" sz="2400" dirty="0"/>
              <a:t> about its </a:t>
            </a:r>
            <a:r>
              <a:rPr lang="en-US" sz="2400" dirty="0">
                <a:solidFill>
                  <a:srgbClr val="FF0000"/>
                </a:solidFill>
              </a:rPr>
              <a:t>current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state</a:t>
            </a:r>
            <a:r>
              <a:rPr lang="en-US" sz="2400" dirty="0"/>
              <a:t>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229010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5833" y="93516"/>
            <a:ext cx="11843711" cy="6535884"/>
          </a:xfrm>
        </p:spPr>
        <p:txBody>
          <a:bodyPr>
            <a:noAutofit/>
          </a:bodyPr>
          <a:lstStyle/>
          <a:p>
            <a:pPr fontAlgn="base"/>
            <a:r>
              <a:rPr lang="en-US" sz="2400" dirty="0"/>
              <a:t>In </a:t>
            </a:r>
            <a:r>
              <a:rPr lang="en-US" sz="2400" dirty="0">
                <a:solidFill>
                  <a:srgbClr val="00B0F0"/>
                </a:solidFill>
              </a:rPr>
              <a:t>March </a:t>
            </a:r>
            <a:r>
              <a:rPr lang="en-US" sz="2400" dirty="0"/>
              <a:t>1989, a </a:t>
            </a:r>
            <a:r>
              <a:rPr lang="en-US" sz="2400" dirty="0">
                <a:solidFill>
                  <a:srgbClr val="FF0000"/>
                </a:solidFill>
              </a:rPr>
              <a:t>computer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scientist</a:t>
            </a:r>
            <a:r>
              <a:rPr lang="en-US" sz="2400" dirty="0"/>
              <a:t> at the </a:t>
            </a:r>
            <a:r>
              <a:rPr lang="en-US" sz="2400" dirty="0" err="1"/>
              <a:t>Cern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particle physics </a:t>
            </a:r>
            <a:r>
              <a:rPr lang="en-US" sz="2400" dirty="0"/>
              <a:t>lab near </a:t>
            </a:r>
            <a:r>
              <a:rPr lang="en-US" sz="2400" dirty="0">
                <a:solidFill>
                  <a:srgbClr val="FF0000"/>
                </a:solidFill>
              </a:rPr>
              <a:t>Geneva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submitted a proposal </a:t>
            </a:r>
            <a:r>
              <a:rPr lang="en-US" sz="2400" dirty="0"/>
              <a:t>to his </a:t>
            </a:r>
            <a:r>
              <a:rPr lang="en-US" sz="2400" dirty="0">
                <a:solidFill>
                  <a:srgbClr val="00B0F0"/>
                </a:solidFill>
              </a:rPr>
              <a:t>boss </a:t>
            </a:r>
            <a:r>
              <a:rPr lang="en-US" sz="2400" dirty="0"/>
              <a:t>who scrawled "</a:t>
            </a:r>
            <a:r>
              <a:rPr lang="en-US" sz="2400" dirty="0">
                <a:solidFill>
                  <a:srgbClr val="FF0000"/>
                </a:solidFill>
              </a:rPr>
              <a:t>vague</a:t>
            </a:r>
            <a:r>
              <a:rPr lang="en-US" sz="2400" dirty="0"/>
              <a:t> but </a:t>
            </a:r>
            <a:r>
              <a:rPr lang="en-US" sz="2400" dirty="0">
                <a:solidFill>
                  <a:srgbClr val="00B0F0"/>
                </a:solidFill>
              </a:rPr>
              <a:t>exciting</a:t>
            </a:r>
            <a:r>
              <a:rPr lang="en-US" sz="2400" dirty="0"/>
              <a:t>" on the </a:t>
            </a:r>
            <a:r>
              <a:rPr lang="en-US" sz="2400" dirty="0">
                <a:solidFill>
                  <a:srgbClr val="FF0000"/>
                </a:solidFill>
              </a:rPr>
              <a:t>document</a:t>
            </a:r>
            <a:r>
              <a:rPr lang="en-US" sz="2400" dirty="0"/>
              <a:t>.</a:t>
            </a:r>
            <a:endParaRPr lang="pt-BR" sz="2400" dirty="0"/>
          </a:p>
          <a:p>
            <a:pPr fontAlgn="base"/>
            <a:r>
              <a:rPr lang="en-US" sz="2400" dirty="0"/>
              <a:t>From that </a:t>
            </a:r>
            <a:r>
              <a:rPr lang="en-US" sz="2400" dirty="0">
                <a:solidFill>
                  <a:srgbClr val="FF0000"/>
                </a:solidFill>
              </a:rPr>
              <a:t>idea</a:t>
            </a:r>
            <a:r>
              <a:rPr lang="en-US" sz="2400" dirty="0"/>
              <a:t>, the world wide web was born, and on this week's Tech Tent we </a:t>
            </a:r>
            <a:r>
              <a:rPr lang="en-US" sz="2400" dirty="0">
                <a:solidFill>
                  <a:srgbClr val="FF0000"/>
                </a:solidFill>
              </a:rPr>
              <a:t>celebrate</a:t>
            </a:r>
            <a:r>
              <a:rPr lang="en-US" sz="2400" dirty="0"/>
              <a:t> its 30th birthday - and </a:t>
            </a:r>
            <a:r>
              <a:rPr lang="en-US" sz="2400" dirty="0">
                <a:solidFill>
                  <a:srgbClr val="FF0000"/>
                </a:solidFill>
              </a:rPr>
              <a:t>examine</a:t>
            </a:r>
            <a:r>
              <a:rPr lang="en-US" sz="2400" dirty="0"/>
              <a:t> whether it </a:t>
            </a:r>
            <a:r>
              <a:rPr lang="en-US" sz="2400" dirty="0">
                <a:solidFill>
                  <a:srgbClr val="00B0F0"/>
                </a:solidFill>
              </a:rPr>
              <a:t>can </a:t>
            </a:r>
            <a:r>
              <a:rPr lang="en-US" sz="2400" dirty="0">
                <a:solidFill>
                  <a:srgbClr val="FF0000"/>
                </a:solidFill>
              </a:rPr>
              <a:t>emerge</a:t>
            </a:r>
            <a:r>
              <a:rPr lang="en-US" sz="2400" dirty="0"/>
              <a:t> from what its </a:t>
            </a:r>
            <a:r>
              <a:rPr lang="en-US" sz="2400" dirty="0">
                <a:solidFill>
                  <a:srgbClr val="FF0000"/>
                </a:solidFill>
              </a:rPr>
              <a:t>creator</a:t>
            </a:r>
            <a:r>
              <a:rPr lang="en-US" sz="2400" dirty="0"/>
              <a:t> calls a downward </a:t>
            </a:r>
            <a:r>
              <a:rPr lang="en-US" sz="2400" dirty="0">
                <a:solidFill>
                  <a:srgbClr val="00B0F0"/>
                </a:solidFill>
              </a:rPr>
              <a:t>spiral</a:t>
            </a:r>
            <a:r>
              <a:rPr lang="en-US" sz="2400" dirty="0"/>
              <a:t> which has seen it become a </a:t>
            </a:r>
            <a:r>
              <a:rPr lang="en-US" sz="2400" dirty="0">
                <a:solidFill>
                  <a:srgbClr val="FF0000"/>
                </a:solidFill>
              </a:rPr>
              <a:t>vehicle</a:t>
            </a:r>
            <a:r>
              <a:rPr lang="en-US" sz="2400" dirty="0"/>
              <a:t> for hatred and misinformation.</a:t>
            </a:r>
            <a:endParaRPr lang="pt-BR" sz="2400" dirty="0"/>
          </a:p>
          <a:p>
            <a:pPr fontAlgn="base"/>
            <a:r>
              <a:rPr lang="en-US" sz="2400" dirty="0"/>
              <a:t>That </a:t>
            </a:r>
            <a:r>
              <a:rPr lang="en-US" sz="2400" dirty="0">
                <a:solidFill>
                  <a:srgbClr val="FF0000"/>
                </a:solidFill>
              </a:rPr>
              <a:t>creator</a:t>
            </a:r>
            <a:r>
              <a:rPr lang="en-US" sz="2400" dirty="0"/>
              <a:t> is, of </a:t>
            </a:r>
            <a:r>
              <a:rPr lang="en-US" sz="2400" dirty="0">
                <a:solidFill>
                  <a:srgbClr val="FF0000"/>
                </a:solidFill>
              </a:rPr>
              <a:t>course</a:t>
            </a:r>
            <a:r>
              <a:rPr lang="en-US" sz="2400" dirty="0"/>
              <a:t>, Sir Tim Berners-Lee and we travelled to </a:t>
            </a:r>
            <a:r>
              <a:rPr lang="en-US" sz="2400" dirty="0">
                <a:solidFill>
                  <a:srgbClr val="FF0000"/>
                </a:solidFill>
              </a:rPr>
              <a:t>Geneva</a:t>
            </a:r>
            <a:r>
              <a:rPr lang="en-US" sz="2400" dirty="0"/>
              <a:t> to the </a:t>
            </a:r>
            <a:r>
              <a:rPr lang="en-US" sz="2400" dirty="0">
                <a:solidFill>
                  <a:srgbClr val="00B0F0"/>
                </a:solidFill>
              </a:rPr>
              <a:t>data</a:t>
            </a:r>
            <a:r>
              <a:rPr lang="en-US" sz="2400" dirty="0"/>
              <a:t> </a:t>
            </a:r>
            <a:r>
              <a:rPr lang="en-US" sz="2400" dirty="0" err="1">
                <a:solidFill>
                  <a:srgbClr val="FF0000"/>
                </a:solidFill>
              </a:rPr>
              <a:t>centre</a:t>
            </a:r>
            <a:r>
              <a:rPr lang="en-US" sz="2400" dirty="0"/>
              <a:t> in </a:t>
            </a:r>
            <a:r>
              <a:rPr lang="en-US" sz="2400" dirty="0" err="1"/>
              <a:t>Cern</a:t>
            </a:r>
            <a:r>
              <a:rPr lang="en-US" sz="2400" dirty="0"/>
              <a:t> to talk to him about what drove him to </a:t>
            </a:r>
            <a:r>
              <a:rPr lang="en-US" sz="2400" dirty="0">
                <a:solidFill>
                  <a:srgbClr val="FF0000"/>
                </a:solidFill>
              </a:rPr>
              <a:t>create</a:t>
            </a:r>
            <a:r>
              <a:rPr lang="en-US" sz="2400" dirty="0"/>
              <a:t> the web as well as his </a:t>
            </a:r>
            <a:r>
              <a:rPr lang="en-US" sz="2400" dirty="0">
                <a:solidFill>
                  <a:srgbClr val="00B0F0"/>
                </a:solidFill>
              </a:rPr>
              <a:t>concerns </a:t>
            </a:r>
            <a:r>
              <a:rPr lang="en-US" sz="2400" dirty="0"/>
              <a:t>about its </a:t>
            </a:r>
            <a:r>
              <a:rPr lang="en-US" sz="2400" dirty="0">
                <a:solidFill>
                  <a:srgbClr val="00B0F0"/>
                </a:solidFill>
              </a:rPr>
              <a:t>current </a:t>
            </a:r>
            <a:r>
              <a:rPr lang="en-US" sz="2400" dirty="0">
                <a:solidFill>
                  <a:srgbClr val="FF0000"/>
                </a:solidFill>
              </a:rPr>
              <a:t>trajectory</a:t>
            </a:r>
            <a:r>
              <a:rPr lang="en-US" sz="2400" dirty="0"/>
              <a:t> and his </a:t>
            </a:r>
            <a:r>
              <a:rPr lang="en-US" sz="2400" dirty="0">
                <a:solidFill>
                  <a:srgbClr val="FF0000"/>
                </a:solidFill>
              </a:rPr>
              <a:t>plan</a:t>
            </a:r>
            <a:r>
              <a:rPr lang="en-US" sz="2400" dirty="0"/>
              <a:t> to put things right.</a:t>
            </a:r>
            <a:endParaRPr lang="pt-BR" sz="2400" dirty="0"/>
          </a:p>
          <a:p>
            <a:pPr fontAlgn="base"/>
            <a:r>
              <a:rPr lang="en-US" sz="2400" dirty="0"/>
              <a:t>Sir Tim took a 40-hour journey to </a:t>
            </a:r>
            <a:r>
              <a:rPr lang="en-US" sz="2400" dirty="0">
                <a:solidFill>
                  <a:srgbClr val="FF0000"/>
                </a:solidFill>
              </a:rPr>
              <a:t>celebrate</a:t>
            </a:r>
            <a:r>
              <a:rPr lang="en-US" sz="2400" dirty="0"/>
              <a:t> the web's birthday and travelled from Switzerland to </a:t>
            </a:r>
            <a:r>
              <a:rPr lang="en-US" sz="2400" dirty="0">
                <a:solidFill>
                  <a:srgbClr val="FF0000"/>
                </a:solidFill>
              </a:rPr>
              <a:t>London's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Science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Museum</a:t>
            </a:r>
            <a:r>
              <a:rPr lang="en-US" sz="2400" dirty="0"/>
              <a:t> and then on to </a:t>
            </a:r>
            <a:r>
              <a:rPr lang="en-US" sz="2400" dirty="0">
                <a:solidFill>
                  <a:srgbClr val="FF0000"/>
                </a:solidFill>
              </a:rPr>
              <a:t>Lagos</a:t>
            </a:r>
            <a:r>
              <a:rPr lang="en-US" sz="2400" dirty="0"/>
              <a:t> in </a:t>
            </a:r>
            <a:r>
              <a:rPr lang="en-US" sz="2400" dirty="0">
                <a:solidFill>
                  <a:srgbClr val="FF0000"/>
                </a:solidFill>
              </a:rPr>
              <a:t>Nigeria</a:t>
            </a:r>
            <a:r>
              <a:rPr lang="en-US" sz="2400" dirty="0"/>
              <a:t>.</a:t>
            </a:r>
            <a:endParaRPr lang="pt-BR" sz="2400" dirty="0"/>
          </a:p>
          <a:p>
            <a:pPr fontAlgn="base"/>
            <a:r>
              <a:rPr lang="en-US" sz="2400" dirty="0"/>
              <a:t>We dropped in on the </a:t>
            </a:r>
            <a:r>
              <a:rPr lang="en-US" sz="2400" dirty="0">
                <a:solidFill>
                  <a:srgbClr val="FF0000"/>
                </a:solidFill>
              </a:rPr>
              <a:t>Science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Museum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celebration</a:t>
            </a:r>
            <a:r>
              <a:rPr lang="en-US" sz="2400" dirty="0"/>
              <a:t> to speak to three women with </a:t>
            </a:r>
            <a:r>
              <a:rPr lang="en-US" sz="2400" dirty="0">
                <a:solidFill>
                  <a:srgbClr val="FF0000"/>
                </a:solidFill>
              </a:rPr>
              <a:t>different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perspectives</a:t>
            </a:r>
            <a:r>
              <a:rPr lang="en-US" sz="2400" dirty="0"/>
              <a:t> on the web's </a:t>
            </a:r>
            <a:r>
              <a:rPr lang="en-US" sz="2400" dirty="0">
                <a:solidFill>
                  <a:srgbClr val="FF0000"/>
                </a:solidFill>
              </a:rPr>
              <a:t>history</a:t>
            </a:r>
            <a:r>
              <a:rPr lang="en-US" sz="2400" dirty="0"/>
              <a:t>. </a:t>
            </a:r>
            <a:r>
              <a:rPr lang="en-US" sz="2400" dirty="0">
                <a:solidFill>
                  <a:srgbClr val="00B0F0"/>
                </a:solidFill>
              </a:rPr>
              <a:t>Dame </a:t>
            </a:r>
            <a:r>
              <a:rPr lang="en-US" sz="2400" dirty="0"/>
              <a:t>Wendy Hall, a </a:t>
            </a:r>
            <a:r>
              <a:rPr lang="en-US" sz="2400" dirty="0">
                <a:solidFill>
                  <a:srgbClr val="FF0000"/>
                </a:solidFill>
              </a:rPr>
              <a:t>computer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scientist</a:t>
            </a:r>
            <a:r>
              <a:rPr lang="en-US" sz="2400" dirty="0"/>
              <a:t> who has worked with Sir Tim since the early days of the web, shares many of his </a:t>
            </a:r>
            <a:r>
              <a:rPr lang="en-US" sz="2400" dirty="0">
                <a:solidFill>
                  <a:srgbClr val="00B0F0"/>
                </a:solidFill>
              </a:rPr>
              <a:t>concerns </a:t>
            </a:r>
            <a:r>
              <a:rPr lang="en-US" sz="2400" dirty="0"/>
              <a:t>about its </a:t>
            </a:r>
            <a:r>
              <a:rPr lang="en-US" sz="2400" dirty="0">
                <a:solidFill>
                  <a:srgbClr val="00B0F0"/>
                </a:solidFill>
              </a:rPr>
              <a:t>current </a:t>
            </a:r>
            <a:r>
              <a:rPr lang="en-US" sz="2400" dirty="0">
                <a:solidFill>
                  <a:srgbClr val="FF0000"/>
                </a:solidFill>
              </a:rPr>
              <a:t>state</a:t>
            </a:r>
            <a:r>
              <a:rPr lang="en-US" sz="2400" dirty="0"/>
              <a:t>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992828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8961" y="162791"/>
            <a:ext cx="5546822" cy="730827"/>
          </a:xfrm>
        </p:spPr>
        <p:txBody>
          <a:bodyPr>
            <a:normAutofit/>
          </a:bodyPr>
          <a:lstStyle/>
          <a:p>
            <a:r>
              <a:rPr lang="pt-BR" dirty="0" smtClean="0"/>
              <a:t>ACTIVITIES: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1080" y="1070264"/>
            <a:ext cx="6876857" cy="4094019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pt-BR" sz="2500" b="1" dirty="0">
                <a:solidFill>
                  <a:schemeClr val="tx1"/>
                </a:solidFill>
              </a:rPr>
              <a:t>PREDICTING (CONHECIMENTO PRÉVIO)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>
                <a:solidFill>
                  <a:schemeClr val="tx1"/>
                </a:solidFill>
              </a:rPr>
              <a:t>SKIMMING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>
                <a:solidFill>
                  <a:schemeClr val="tx1"/>
                </a:solidFill>
              </a:rPr>
              <a:t>SCANNING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>
                <a:solidFill>
                  <a:schemeClr val="tx1"/>
                </a:solidFill>
              </a:rPr>
              <a:t>COGNATES/ FALSE COGNATES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>
                <a:solidFill>
                  <a:srgbClr val="FF0000"/>
                </a:solidFill>
              </a:rPr>
              <a:t>INFERÊNCIA CONTEXTUAL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>
                <a:solidFill>
                  <a:schemeClr val="tx1"/>
                </a:solidFill>
              </a:rPr>
              <a:t>PALAVRAS-CHAVE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>
                <a:solidFill>
                  <a:schemeClr val="tx1"/>
                </a:solidFill>
              </a:rPr>
              <a:t>FORMAÇÃO DE PALAVRAS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>
                <a:solidFill>
                  <a:schemeClr val="tx1"/>
                </a:solidFill>
              </a:rPr>
              <a:t>REFERENTES TEXTUAIS</a:t>
            </a:r>
            <a:endParaRPr lang="pt-BR" sz="25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7900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98116" y="1028700"/>
            <a:ext cx="8903084" cy="4094019"/>
          </a:xfrm>
        </p:spPr>
        <p:txBody>
          <a:bodyPr>
            <a:normAutofit/>
          </a:bodyPr>
          <a:lstStyle/>
          <a:p>
            <a:r>
              <a:rPr lang="pt-BR" sz="2500" b="1" dirty="0">
                <a:solidFill>
                  <a:srgbClr val="FF0000"/>
                </a:solidFill>
              </a:rPr>
              <a:t>INFERÊNCIA CONTEXTUAL – </a:t>
            </a:r>
            <a:r>
              <a:rPr lang="pt-BR" sz="2500" b="1" dirty="0" smtClean="0"/>
              <a:t>VERIFIQUE NESTA TRADUÇÃO AS PALAVRAS EM DISTAQUE E APONTE SEU SIGINIFICADO. DEPOIS CHEQUE NO DICIONÁRIO SE VOCÊ ACERTOU. </a:t>
            </a:r>
            <a:endParaRPr lang="pt-BR" sz="2500" b="1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188961" y="162791"/>
            <a:ext cx="5546822" cy="730827"/>
          </a:xfrm>
        </p:spPr>
        <p:txBody>
          <a:bodyPr>
            <a:normAutofit/>
          </a:bodyPr>
          <a:lstStyle/>
          <a:p>
            <a:r>
              <a:rPr lang="pt-BR" dirty="0" smtClean="0"/>
              <a:t>ACTIVITIES: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1576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DIVISÃO DOS GRUPOS E DATAS: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930400"/>
            <a:ext cx="9609667" cy="3880773"/>
          </a:xfrm>
        </p:spPr>
        <p:txBody>
          <a:bodyPr>
            <a:normAutofit/>
          </a:bodyPr>
          <a:lstStyle/>
          <a:p>
            <a:r>
              <a:rPr lang="pt-BR" sz="2500" b="1" dirty="0" smtClean="0"/>
              <a:t>LIVRO: LEITURA EM LÍNGUA INGLESA</a:t>
            </a:r>
          </a:p>
          <a:p>
            <a:r>
              <a:rPr lang="pt-BR" sz="2500" dirty="0" smtClean="0"/>
              <a:t>25/03/2019 – GRUPO 1 E GRUPO 2 </a:t>
            </a:r>
          </a:p>
          <a:p>
            <a:r>
              <a:rPr lang="pt-BR" sz="2500" dirty="0" smtClean="0"/>
              <a:t>26/03/2019 – </a:t>
            </a:r>
            <a:r>
              <a:rPr lang="pt-BR" sz="2500" dirty="0"/>
              <a:t>GRUPO </a:t>
            </a:r>
            <a:r>
              <a:rPr lang="pt-BR" sz="2500" dirty="0" smtClean="0"/>
              <a:t>3 E </a:t>
            </a:r>
            <a:r>
              <a:rPr lang="pt-BR" sz="2500" dirty="0"/>
              <a:t>GRUPO </a:t>
            </a:r>
            <a:r>
              <a:rPr lang="pt-BR" sz="2500" dirty="0" smtClean="0"/>
              <a:t>4</a:t>
            </a:r>
            <a:endParaRPr lang="pt-BR" sz="2500" dirty="0"/>
          </a:p>
          <a:p>
            <a:r>
              <a:rPr lang="pt-BR" sz="2500" dirty="0" smtClean="0"/>
              <a:t>01/04/2019 – </a:t>
            </a:r>
            <a:r>
              <a:rPr lang="pt-BR" sz="2500" dirty="0"/>
              <a:t>GRUPO </a:t>
            </a:r>
            <a:r>
              <a:rPr lang="pt-BR" sz="2500" dirty="0" smtClean="0"/>
              <a:t>5 E </a:t>
            </a:r>
            <a:r>
              <a:rPr lang="pt-BR" sz="2500" dirty="0"/>
              <a:t>GRUPO 6</a:t>
            </a:r>
            <a:r>
              <a:rPr lang="pt-BR" sz="2500" dirty="0" smtClean="0"/>
              <a:t> </a:t>
            </a:r>
          </a:p>
          <a:p>
            <a:r>
              <a:rPr lang="pt-BR" sz="2500" dirty="0" smtClean="0"/>
              <a:t>02/04/2019 – </a:t>
            </a:r>
            <a:r>
              <a:rPr lang="pt-BR" sz="2500" dirty="0"/>
              <a:t>GRUPO </a:t>
            </a:r>
            <a:r>
              <a:rPr lang="pt-BR" sz="2500" dirty="0" smtClean="0"/>
              <a:t>7</a:t>
            </a:r>
            <a:endParaRPr lang="pt-BR" sz="2500" dirty="0"/>
          </a:p>
        </p:txBody>
      </p:sp>
    </p:spTree>
    <p:extLst>
      <p:ext uri="{BB962C8B-B14F-4D97-AF65-F5344CB8AC3E}">
        <p14:creationId xmlns:p14="http://schemas.microsoft.com/office/powerpoint/2010/main" val="4238665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6225" y="0"/>
            <a:ext cx="11717812" cy="997527"/>
          </a:xfrm>
        </p:spPr>
        <p:txBody>
          <a:bodyPr>
            <a:noAutofit/>
          </a:bodyPr>
          <a:lstStyle/>
          <a:p>
            <a:r>
              <a:rPr lang="pt-BR" sz="3000" b="1" dirty="0" smtClean="0"/>
              <a:t>QUAL É O SIGNIFICADO CORRETO DAS PALAVRAS EM </a:t>
            </a:r>
            <a:r>
              <a:rPr lang="pt-BR" sz="3000" b="1" dirty="0" smtClean="0">
                <a:solidFill>
                  <a:schemeClr val="bg1"/>
                </a:solidFill>
              </a:rPr>
              <a:t>DESTAQUE?</a:t>
            </a:r>
            <a:endParaRPr lang="pt-BR" sz="3000" b="1" dirty="0">
              <a:solidFill>
                <a:schemeClr val="bg1"/>
              </a:solidFill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 rotWithShape="1">
          <a:blip r:embed="rId2"/>
          <a:srcRect t="18317" b="33326"/>
          <a:stretch/>
        </p:blipFill>
        <p:spPr>
          <a:xfrm>
            <a:off x="9642763" y="528203"/>
            <a:ext cx="2455284" cy="562840"/>
          </a:xfrm>
          <a:prstGeom prst="rect">
            <a:avLst/>
          </a:prstGeom>
        </p:spPr>
      </p:pic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0" y="723014"/>
            <a:ext cx="9642763" cy="6251944"/>
          </a:xfrm>
        </p:spPr>
        <p:txBody>
          <a:bodyPr>
            <a:noAutofit/>
          </a:bodyPr>
          <a:lstStyle/>
          <a:p>
            <a:pPr fontAlgn="base"/>
            <a:r>
              <a:rPr lang="en-US" sz="2300" dirty="0">
                <a:solidFill>
                  <a:schemeClr val="tx1"/>
                </a:solidFill>
              </a:rPr>
              <a:t>In March 1989, a computer scientist at the </a:t>
            </a:r>
            <a:r>
              <a:rPr lang="en-US" sz="2300" dirty="0" err="1">
                <a:solidFill>
                  <a:schemeClr val="tx1"/>
                </a:solidFill>
              </a:rPr>
              <a:t>Cern</a:t>
            </a:r>
            <a:r>
              <a:rPr lang="en-US" sz="2300" dirty="0">
                <a:solidFill>
                  <a:schemeClr val="tx1"/>
                </a:solidFill>
              </a:rPr>
              <a:t> particle physics lab near Geneva submitted a proposal to his boss who </a:t>
            </a:r>
            <a:r>
              <a:rPr lang="en-US" sz="2300" dirty="0">
                <a:solidFill>
                  <a:srgbClr val="FF0000"/>
                </a:solidFill>
              </a:rPr>
              <a:t>scrawled</a:t>
            </a:r>
            <a:r>
              <a:rPr lang="en-US" sz="2300" dirty="0">
                <a:solidFill>
                  <a:schemeClr val="tx1"/>
                </a:solidFill>
              </a:rPr>
              <a:t> "vague but exciting" on the document</a:t>
            </a:r>
            <a:r>
              <a:rPr lang="en-US" sz="2300" dirty="0" smtClean="0">
                <a:solidFill>
                  <a:schemeClr val="tx1"/>
                </a:solidFill>
              </a:rPr>
              <a:t>.</a:t>
            </a:r>
          </a:p>
          <a:p>
            <a:pPr fontAlgn="base"/>
            <a:r>
              <a:rPr lang="pt-PT" altLang="pt-BR" sz="2300" dirty="0">
                <a:solidFill>
                  <a:srgbClr val="FF0000"/>
                </a:solidFill>
                <a:latin typeface="inherit"/>
              </a:rPr>
              <a:t>Em março de 1989, um cientista da computação do laboratório de física de partículas Cern, perto de Genebra, apresentou uma proposta ao seu chefe, que </a:t>
            </a:r>
            <a:r>
              <a:rPr lang="pt-PT" altLang="pt-BR" sz="2300" dirty="0" smtClean="0">
                <a:solidFill>
                  <a:srgbClr val="00B050"/>
                </a:solidFill>
                <a:latin typeface="inherit"/>
              </a:rPr>
              <a:t>______________</a:t>
            </a:r>
            <a:r>
              <a:rPr lang="pt-PT" altLang="pt-BR" sz="2300" dirty="0" smtClean="0">
                <a:solidFill>
                  <a:srgbClr val="FF0000"/>
                </a:solidFill>
                <a:latin typeface="inherit"/>
              </a:rPr>
              <a:t> "</a:t>
            </a:r>
            <a:r>
              <a:rPr lang="pt-PT" altLang="pt-BR" sz="2300" dirty="0">
                <a:solidFill>
                  <a:srgbClr val="FF0000"/>
                </a:solidFill>
                <a:latin typeface="inherit"/>
              </a:rPr>
              <a:t>vaga, mas excitante" </a:t>
            </a:r>
            <a:r>
              <a:rPr lang="pt-PT" altLang="pt-BR" sz="2300" dirty="0" smtClean="0">
                <a:solidFill>
                  <a:srgbClr val="FF0000"/>
                </a:solidFill>
                <a:latin typeface="inherit"/>
              </a:rPr>
              <a:t>no documento. </a:t>
            </a:r>
            <a:endParaRPr lang="pt-BR" sz="2300" dirty="0">
              <a:solidFill>
                <a:srgbClr val="FF0000"/>
              </a:solidFill>
            </a:endParaRPr>
          </a:p>
          <a:p>
            <a:pPr fontAlgn="base"/>
            <a:r>
              <a:rPr lang="en-US" sz="2300" dirty="0">
                <a:solidFill>
                  <a:schemeClr val="tx1"/>
                </a:solidFill>
              </a:rPr>
              <a:t>From that idea, the world wide web was born, and on this week's Tech Tent we celebrate its 30th birthday - and examine whether it can emerge from what its creator calls a downward spiral which has seen it become a vehicle for </a:t>
            </a:r>
            <a:r>
              <a:rPr lang="en-US" sz="2300" dirty="0">
                <a:solidFill>
                  <a:srgbClr val="0070C0"/>
                </a:solidFill>
              </a:rPr>
              <a:t>hatred </a:t>
            </a:r>
            <a:r>
              <a:rPr lang="en-US" sz="2300" dirty="0">
                <a:solidFill>
                  <a:schemeClr val="tx1"/>
                </a:solidFill>
              </a:rPr>
              <a:t>and misinformation</a:t>
            </a:r>
            <a:r>
              <a:rPr lang="en-US" sz="2300" dirty="0" smtClean="0">
                <a:solidFill>
                  <a:schemeClr val="tx1"/>
                </a:solidFill>
              </a:rPr>
              <a:t>.</a:t>
            </a:r>
          </a:p>
          <a:p>
            <a:pPr fontAlgn="base"/>
            <a:r>
              <a:rPr lang="pt-PT" altLang="pt-BR" sz="2300" dirty="0">
                <a:solidFill>
                  <a:srgbClr val="FF0000"/>
                </a:solidFill>
                <a:latin typeface="inherit"/>
              </a:rPr>
              <a:t>A partir dessa idéia, a world wide web nasceu, e na Tech Tent desta semana celebramos seu aniversário de 30 anos - e examinamos se ela pode emergir do que seu criador chama de espiral descendente que a viu se tornar um veículo para </a:t>
            </a:r>
            <a:r>
              <a:rPr lang="pt-PT" altLang="pt-BR" sz="2300" dirty="0" smtClean="0">
                <a:solidFill>
                  <a:srgbClr val="0070C0"/>
                </a:solidFill>
                <a:latin typeface="inherit"/>
              </a:rPr>
              <a:t>________</a:t>
            </a:r>
            <a:r>
              <a:rPr lang="pt-PT" altLang="pt-BR" sz="2300" dirty="0" smtClean="0">
                <a:solidFill>
                  <a:srgbClr val="FF0000"/>
                </a:solidFill>
                <a:latin typeface="inherit"/>
              </a:rPr>
              <a:t> e desinformação.</a:t>
            </a:r>
            <a:endParaRPr lang="en-US" sz="2300" dirty="0" smtClean="0">
              <a:solidFill>
                <a:srgbClr val="FF0000"/>
              </a:solidFill>
            </a:endParaRPr>
          </a:p>
          <a:p>
            <a:pPr fontAlgn="base"/>
            <a:endParaRPr lang="pt-BR" sz="2300" dirty="0">
              <a:solidFill>
                <a:schemeClr val="tx1"/>
              </a:solidFill>
            </a:endParaRPr>
          </a:p>
        </p:txBody>
      </p:sp>
      <p:pic>
        <p:nvPicPr>
          <p:cNvPr id="11" name="Imagem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42763" y="1091043"/>
            <a:ext cx="2455284" cy="5650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034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6225" y="0"/>
            <a:ext cx="11717812" cy="528203"/>
          </a:xfrm>
        </p:spPr>
        <p:txBody>
          <a:bodyPr>
            <a:noAutofit/>
          </a:bodyPr>
          <a:lstStyle/>
          <a:p>
            <a:r>
              <a:rPr lang="pt-BR" sz="3000" b="1" dirty="0" smtClean="0"/>
              <a:t>QUAL É O SIGNIFICADO CORRETO DAS PALAVRAS EM </a:t>
            </a:r>
            <a:r>
              <a:rPr lang="pt-BR" sz="3000" b="1" dirty="0" smtClean="0">
                <a:solidFill>
                  <a:schemeClr val="bg1"/>
                </a:solidFill>
              </a:rPr>
              <a:t>DESTAQUE?</a:t>
            </a:r>
            <a:endParaRPr lang="pt-BR" sz="3000" b="1" dirty="0">
              <a:solidFill>
                <a:schemeClr val="bg1"/>
              </a:solidFill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 rotWithShape="1">
          <a:blip r:embed="rId2"/>
          <a:srcRect t="18317" b="33326"/>
          <a:stretch/>
        </p:blipFill>
        <p:spPr>
          <a:xfrm>
            <a:off x="9642763" y="528203"/>
            <a:ext cx="2455284" cy="562840"/>
          </a:xfrm>
          <a:prstGeom prst="rect">
            <a:avLst/>
          </a:prstGeom>
        </p:spPr>
      </p:pic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0" y="723014"/>
            <a:ext cx="9642763" cy="6251944"/>
          </a:xfrm>
        </p:spPr>
        <p:txBody>
          <a:bodyPr>
            <a:noAutofit/>
          </a:bodyPr>
          <a:lstStyle/>
          <a:p>
            <a:pPr fontAlgn="base"/>
            <a:r>
              <a:rPr lang="en-US" sz="2300" dirty="0">
                <a:solidFill>
                  <a:schemeClr val="tx1"/>
                </a:solidFill>
              </a:rPr>
              <a:t>In March 1989, a computer scientist at the </a:t>
            </a:r>
            <a:r>
              <a:rPr lang="en-US" sz="2300" dirty="0" err="1">
                <a:solidFill>
                  <a:schemeClr val="tx1"/>
                </a:solidFill>
              </a:rPr>
              <a:t>Cern</a:t>
            </a:r>
            <a:r>
              <a:rPr lang="en-US" sz="2300" dirty="0">
                <a:solidFill>
                  <a:schemeClr val="tx1"/>
                </a:solidFill>
              </a:rPr>
              <a:t> particle physics lab near Geneva submitted a proposal to his boss who </a:t>
            </a:r>
            <a:r>
              <a:rPr lang="en-US" sz="2300" dirty="0">
                <a:solidFill>
                  <a:srgbClr val="FF0000"/>
                </a:solidFill>
              </a:rPr>
              <a:t>scrawled</a:t>
            </a:r>
            <a:r>
              <a:rPr lang="en-US" sz="2300" dirty="0">
                <a:solidFill>
                  <a:schemeClr val="tx1"/>
                </a:solidFill>
              </a:rPr>
              <a:t> "vague but exciting" on the document</a:t>
            </a:r>
            <a:r>
              <a:rPr lang="en-US" sz="2300" dirty="0" smtClean="0">
                <a:solidFill>
                  <a:schemeClr val="tx1"/>
                </a:solidFill>
              </a:rPr>
              <a:t>.</a:t>
            </a:r>
          </a:p>
          <a:p>
            <a:pPr fontAlgn="base"/>
            <a:r>
              <a:rPr lang="pt-PT" altLang="pt-BR" sz="2300" dirty="0">
                <a:solidFill>
                  <a:srgbClr val="FF0000"/>
                </a:solidFill>
                <a:latin typeface="inherit"/>
              </a:rPr>
              <a:t>Em março de 1989, um cientista da computação do laboratório de física de partículas Cern, perto de Genebra, apresentou uma proposta ao seu chefe, que </a:t>
            </a:r>
            <a:r>
              <a:rPr lang="pt-PT" altLang="pt-BR" sz="2300" dirty="0" smtClean="0">
                <a:solidFill>
                  <a:srgbClr val="00B050"/>
                </a:solidFill>
                <a:latin typeface="inherit"/>
              </a:rPr>
              <a:t>______________</a:t>
            </a:r>
            <a:r>
              <a:rPr lang="pt-PT" altLang="pt-BR" sz="2300" dirty="0" smtClean="0">
                <a:solidFill>
                  <a:srgbClr val="FF0000"/>
                </a:solidFill>
                <a:latin typeface="inherit"/>
              </a:rPr>
              <a:t> "</a:t>
            </a:r>
            <a:r>
              <a:rPr lang="pt-PT" altLang="pt-BR" sz="2300" dirty="0">
                <a:solidFill>
                  <a:srgbClr val="FF0000"/>
                </a:solidFill>
                <a:latin typeface="inherit"/>
              </a:rPr>
              <a:t>vaga, mas excitante" </a:t>
            </a:r>
            <a:r>
              <a:rPr lang="pt-PT" altLang="pt-BR" sz="2300" dirty="0" smtClean="0">
                <a:solidFill>
                  <a:srgbClr val="FF0000"/>
                </a:solidFill>
                <a:latin typeface="inherit"/>
              </a:rPr>
              <a:t>no documento. </a:t>
            </a:r>
            <a:endParaRPr lang="pt-BR" sz="2300" dirty="0">
              <a:solidFill>
                <a:srgbClr val="FF0000"/>
              </a:solidFill>
            </a:endParaRPr>
          </a:p>
          <a:p>
            <a:pPr fontAlgn="base"/>
            <a:r>
              <a:rPr lang="en-US" sz="2300" dirty="0">
                <a:solidFill>
                  <a:schemeClr val="tx1"/>
                </a:solidFill>
              </a:rPr>
              <a:t>From that idea, the world wide web was born, and on this week's Tech Tent we celebrate its 30th birthday - and examine whether it can emerge from what its creator calls a downward spiral which has seen it become a vehicle for </a:t>
            </a:r>
            <a:r>
              <a:rPr lang="en-US" sz="2300" dirty="0">
                <a:solidFill>
                  <a:srgbClr val="0070C0"/>
                </a:solidFill>
              </a:rPr>
              <a:t>hatred </a:t>
            </a:r>
            <a:r>
              <a:rPr lang="en-US" sz="2300" dirty="0">
                <a:solidFill>
                  <a:schemeClr val="tx1"/>
                </a:solidFill>
              </a:rPr>
              <a:t>and misinformation</a:t>
            </a:r>
            <a:r>
              <a:rPr lang="en-US" sz="2300" dirty="0" smtClean="0">
                <a:solidFill>
                  <a:schemeClr val="tx1"/>
                </a:solidFill>
              </a:rPr>
              <a:t>.</a:t>
            </a:r>
          </a:p>
          <a:p>
            <a:pPr fontAlgn="base"/>
            <a:r>
              <a:rPr lang="pt-PT" altLang="pt-BR" sz="2300" dirty="0">
                <a:solidFill>
                  <a:srgbClr val="FF0000"/>
                </a:solidFill>
                <a:latin typeface="inherit"/>
              </a:rPr>
              <a:t>A partir dessa idéia, a world wide web nasceu, e na Tech Tent desta semana celebramos seu aniversário de 30 anos - e examinamos se ela pode emergir do que seu criador chama de espiral descendente que a viu se tornar um veículo para </a:t>
            </a:r>
            <a:r>
              <a:rPr lang="pt-PT" altLang="pt-BR" sz="2300" dirty="0" smtClean="0">
                <a:solidFill>
                  <a:srgbClr val="0070C0"/>
                </a:solidFill>
                <a:latin typeface="inherit"/>
              </a:rPr>
              <a:t>________</a:t>
            </a:r>
            <a:r>
              <a:rPr lang="pt-PT" altLang="pt-BR" sz="2300" dirty="0" smtClean="0">
                <a:solidFill>
                  <a:srgbClr val="FF0000"/>
                </a:solidFill>
                <a:latin typeface="inherit"/>
              </a:rPr>
              <a:t> e desinformação.</a:t>
            </a:r>
            <a:endParaRPr lang="en-US" sz="2300" dirty="0" smtClean="0">
              <a:solidFill>
                <a:srgbClr val="FF0000"/>
              </a:solidFill>
            </a:endParaRPr>
          </a:p>
          <a:p>
            <a:pPr fontAlgn="base"/>
            <a:endParaRPr lang="pt-BR" sz="2300" dirty="0">
              <a:solidFill>
                <a:schemeClr val="tx1"/>
              </a:solidFill>
            </a:endParaRP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42764" y="1091042"/>
            <a:ext cx="2455284" cy="5743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257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 rotWithShape="1">
          <a:blip r:embed="rId2"/>
          <a:srcRect t="18317" b="33326"/>
          <a:stretch/>
        </p:blipFill>
        <p:spPr>
          <a:xfrm>
            <a:off x="9642764" y="507421"/>
            <a:ext cx="2455284" cy="562840"/>
          </a:xfrm>
          <a:prstGeom prst="rect">
            <a:avLst/>
          </a:prstGeom>
        </p:spPr>
      </p:pic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116225" y="528203"/>
            <a:ext cx="9420704" cy="5766957"/>
          </a:xfrm>
        </p:spPr>
        <p:txBody>
          <a:bodyPr>
            <a:noAutofit/>
          </a:bodyPr>
          <a:lstStyle/>
          <a:p>
            <a:pPr fontAlgn="base"/>
            <a:r>
              <a:rPr lang="en-US" sz="2300" dirty="0" smtClean="0">
                <a:solidFill>
                  <a:schemeClr val="tx1"/>
                </a:solidFill>
              </a:rPr>
              <a:t>That </a:t>
            </a:r>
            <a:r>
              <a:rPr lang="en-US" sz="2300" dirty="0">
                <a:solidFill>
                  <a:schemeClr val="tx1"/>
                </a:solidFill>
              </a:rPr>
              <a:t>creator is, of course, Sir Tim Berners-Lee and we travelled to Geneva to the data </a:t>
            </a:r>
            <a:r>
              <a:rPr lang="en-US" sz="2300" dirty="0" err="1">
                <a:solidFill>
                  <a:schemeClr val="tx1"/>
                </a:solidFill>
              </a:rPr>
              <a:t>centre</a:t>
            </a:r>
            <a:r>
              <a:rPr lang="en-US" sz="2300" dirty="0">
                <a:solidFill>
                  <a:schemeClr val="tx1"/>
                </a:solidFill>
              </a:rPr>
              <a:t> in </a:t>
            </a:r>
            <a:r>
              <a:rPr lang="en-US" sz="2300" dirty="0" err="1">
                <a:solidFill>
                  <a:schemeClr val="tx1"/>
                </a:solidFill>
              </a:rPr>
              <a:t>Cern</a:t>
            </a:r>
            <a:r>
              <a:rPr lang="en-US" sz="2300" dirty="0">
                <a:solidFill>
                  <a:schemeClr val="tx1"/>
                </a:solidFill>
              </a:rPr>
              <a:t> to talk to him about what </a:t>
            </a:r>
            <a:r>
              <a:rPr lang="en-US" sz="2300" dirty="0">
                <a:solidFill>
                  <a:srgbClr val="7030A0"/>
                </a:solidFill>
              </a:rPr>
              <a:t>drove</a:t>
            </a:r>
            <a:r>
              <a:rPr lang="en-US" sz="2300" dirty="0">
                <a:solidFill>
                  <a:srgbClr val="00B050"/>
                </a:solidFill>
              </a:rPr>
              <a:t> </a:t>
            </a:r>
            <a:r>
              <a:rPr lang="en-US" sz="2300" dirty="0">
                <a:solidFill>
                  <a:schemeClr val="tx1"/>
                </a:solidFill>
              </a:rPr>
              <a:t>him to create the web as well as his concerns about its current trajectory and his plan to put things right</a:t>
            </a:r>
            <a:r>
              <a:rPr lang="en-US" sz="2300" dirty="0" smtClean="0">
                <a:solidFill>
                  <a:schemeClr val="tx1"/>
                </a:solidFill>
              </a:rPr>
              <a:t>.</a:t>
            </a:r>
          </a:p>
          <a:p>
            <a:pPr fontAlgn="base"/>
            <a:r>
              <a:rPr lang="pt-PT" altLang="pt-BR" sz="2400" dirty="0">
                <a:solidFill>
                  <a:srgbClr val="FF0000"/>
                </a:solidFill>
                <a:latin typeface="inherit"/>
              </a:rPr>
              <a:t>Esse criador é, naturalmente, Sir Tim Berners-Lee e viajamos para Genebra até o data center em Cern para conversar com ele sobre o que o </a:t>
            </a:r>
            <a:r>
              <a:rPr lang="pt-PT" altLang="pt-BR" sz="2400" dirty="0" smtClean="0">
                <a:solidFill>
                  <a:srgbClr val="7030A0"/>
                </a:solidFill>
                <a:latin typeface="inherit"/>
              </a:rPr>
              <a:t>______________</a:t>
            </a:r>
            <a:r>
              <a:rPr lang="pt-PT" altLang="pt-BR" sz="2400" dirty="0" smtClean="0">
                <a:solidFill>
                  <a:srgbClr val="FF0000"/>
                </a:solidFill>
                <a:latin typeface="inherit"/>
              </a:rPr>
              <a:t> a </a:t>
            </a:r>
            <a:r>
              <a:rPr lang="pt-PT" altLang="pt-BR" sz="2400" dirty="0">
                <a:solidFill>
                  <a:srgbClr val="FF0000"/>
                </a:solidFill>
                <a:latin typeface="inherit"/>
              </a:rPr>
              <a:t>criar a web, bem como suas preocupações sobre sua trajetória atual e seu plano de colocar as </a:t>
            </a:r>
            <a:r>
              <a:rPr lang="pt-PT" altLang="pt-BR" sz="2400" dirty="0" smtClean="0">
                <a:solidFill>
                  <a:srgbClr val="FF0000"/>
                </a:solidFill>
                <a:latin typeface="inherit"/>
              </a:rPr>
              <a:t>coisas corretamente.</a:t>
            </a:r>
            <a:endParaRPr lang="en-US" sz="2300" dirty="0" smtClean="0">
              <a:solidFill>
                <a:srgbClr val="FF0000"/>
              </a:solidFill>
            </a:endParaRPr>
          </a:p>
          <a:p>
            <a:pPr fontAlgn="base"/>
            <a:r>
              <a:rPr lang="en-US" sz="2300" dirty="0" smtClean="0">
                <a:solidFill>
                  <a:schemeClr val="tx1"/>
                </a:solidFill>
              </a:rPr>
              <a:t>Sir </a:t>
            </a:r>
            <a:r>
              <a:rPr lang="en-US" sz="2300" dirty="0">
                <a:solidFill>
                  <a:schemeClr val="tx1"/>
                </a:solidFill>
              </a:rPr>
              <a:t>Tim took a 40-hour </a:t>
            </a:r>
            <a:r>
              <a:rPr lang="en-US" sz="2300" dirty="0">
                <a:solidFill>
                  <a:srgbClr val="0070C0"/>
                </a:solidFill>
              </a:rPr>
              <a:t>journey </a:t>
            </a:r>
            <a:r>
              <a:rPr lang="en-US" sz="2300" dirty="0">
                <a:solidFill>
                  <a:schemeClr val="tx1"/>
                </a:solidFill>
              </a:rPr>
              <a:t>to celebrate the web's birthday and travelled from Switzerland to London's Science Museum and then on to Lagos in Nigeria</a:t>
            </a:r>
            <a:r>
              <a:rPr lang="en-US" sz="2300" dirty="0" smtClean="0">
                <a:solidFill>
                  <a:schemeClr val="tx1"/>
                </a:solidFill>
              </a:rPr>
              <a:t>.</a:t>
            </a:r>
          </a:p>
          <a:p>
            <a:pPr fontAlgn="base"/>
            <a:r>
              <a:rPr lang="pt-PT" altLang="pt-BR" sz="2400" dirty="0">
                <a:solidFill>
                  <a:srgbClr val="FF0000"/>
                </a:solidFill>
                <a:latin typeface="inherit"/>
              </a:rPr>
              <a:t>Sir Tim </a:t>
            </a:r>
            <a:r>
              <a:rPr lang="pt-PT" altLang="pt-BR" sz="2400" dirty="0" smtClean="0">
                <a:solidFill>
                  <a:srgbClr val="FF0000"/>
                </a:solidFill>
                <a:latin typeface="inherit"/>
              </a:rPr>
              <a:t>fez uma </a:t>
            </a:r>
            <a:r>
              <a:rPr lang="pt-PT" altLang="pt-BR" sz="2400" dirty="0" smtClean="0">
                <a:solidFill>
                  <a:srgbClr val="0070C0"/>
                </a:solidFill>
                <a:latin typeface="inherit"/>
              </a:rPr>
              <a:t>_______________</a:t>
            </a:r>
            <a:r>
              <a:rPr lang="pt-PT" altLang="pt-BR" sz="2400" dirty="0" smtClean="0">
                <a:solidFill>
                  <a:srgbClr val="FF0000"/>
                </a:solidFill>
                <a:latin typeface="inherit"/>
              </a:rPr>
              <a:t> de </a:t>
            </a:r>
            <a:r>
              <a:rPr lang="pt-PT" altLang="pt-BR" sz="2400" dirty="0">
                <a:solidFill>
                  <a:srgbClr val="FF0000"/>
                </a:solidFill>
                <a:latin typeface="inherit"/>
              </a:rPr>
              <a:t>40 horas para comemorar o aniversário da web e viajou da Suíça para o Museu da Ciência de Londres e depois para Lagos, </a:t>
            </a:r>
            <a:r>
              <a:rPr lang="pt-PT" altLang="pt-BR" sz="2400" dirty="0" smtClean="0">
                <a:solidFill>
                  <a:srgbClr val="FF0000"/>
                </a:solidFill>
                <a:latin typeface="inherit"/>
              </a:rPr>
              <a:t>na Nigéria.</a:t>
            </a:r>
            <a:endParaRPr lang="en-US" sz="2300" dirty="0" smtClean="0">
              <a:solidFill>
                <a:srgbClr val="FF0000"/>
              </a:solidFill>
            </a:endParaRPr>
          </a:p>
          <a:p>
            <a:pPr fontAlgn="base"/>
            <a:endParaRPr lang="pt-BR" sz="2300" dirty="0">
              <a:solidFill>
                <a:schemeClr val="tx1"/>
              </a:solidFill>
            </a:endParaRPr>
          </a:p>
          <a:p>
            <a:pPr fontAlgn="base"/>
            <a:endParaRPr lang="pt-BR" sz="2300" dirty="0">
              <a:solidFill>
                <a:schemeClr val="tx1"/>
              </a:solidFill>
            </a:endParaRPr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6225" y="0"/>
            <a:ext cx="11717812" cy="528203"/>
          </a:xfrm>
        </p:spPr>
        <p:txBody>
          <a:bodyPr>
            <a:noAutofit/>
          </a:bodyPr>
          <a:lstStyle/>
          <a:p>
            <a:r>
              <a:rPr lang="pt-BR" sz="3000" b="1" dirty="0" smtClean="0"/>
              <a:t>QUAL É O SIGNIFICADO CORRETO DAS PALAVRAS EM </a:t>
            </a:r>
            <a:r>
              <a:rPr lang="pt-BR" sz="3000" b="1" dirty="0" smtClean="0">
                <a:solidFill>
                  <a:schemeClr val="bg1"/>
                </a:solidFill>
              </a:rPr>
              <a:t>DESTAQUE?</a:t>
            </a:r>
            <a:endParaRPr lang="pt-BR" sz="3000" b="1" dirty="0">
              <a:solidFill>
                <a:schemeClr val="bg1"/>
              </a:solidFill>
            </a:endParaRPr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42764" y="1070261"/>
            <a:ext cx="2455284" cy="5683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439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 rotWithShape="1">
          <a:blip r:embed="rId2"/>
          <a:srcRect t="18317" b="33326"/>
          <a:stretch/>
        </p:blipFill>
        <p:spPr>
          <a:xfrm>
            <a:off x="9642764" y="507420"/>
            <a:ext cx="2455284" cy="635579"/>
          </a:xfrm>
          <a:prstGeom prst="rect">
            <a:avLst/>
          </a:prstGeom>
        </p:spPr>
      </p:pic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116225" y="0"/>
            <a:ext cx="11717812" cy="528203"/>
          </a:xfrm>
        </p:spPr>
        <p:txBody>
          <a:bodyPr>
            <a:noAutofit/>
          </a:bodyPr>
          <a:lstStyle/>
          <a:p>
            <a:r>
              <a:rPr lang="pt-BR" sz="3000" b="1" dirty="0" smtClean="0"/>
              <a:t>QUAL É O SIGNIFICADO CORRETO DAS PALAVRAS EM </a:t>
            </a:r>
            <a:r>
              <a:rPr lang="pt-BR" sz="3000" b="1" dirty="0" smtClean="0">
                <a:solidFill>
                  <a:schemeClr val="bg1"/>
                </a:solidFill>
              </a:rPr>
              <a:t>DESTAQUE?</a:t>
            </a:r>
            <a:endParaRPr lang="pt-BR" sz="3000" b="1" dirty="0">
              <a:solidFill>
                <a:schemeClr val="bg1"/>
              </a:solidFill>
            </a:endParaRPr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42764" y="1143000"/>
            <a:ext cx="2483110" cy="5611091"/>
          </a:xfrm>
          <a:prstGeom prst="rect">
            <a:avLst/>
          </a:prstGeom>
        </p:spPr>
      </p:pic>
      <p:sp>
        <p:nvSpPr>
          <p:cNvPr id="9" name="Espaço Reservado para Conteúdo 2"/>
          <p:cNvSpPr>
            <a:spLocks noGrp="1"/>
          </p:cNvSpPr>
          <p:nvPr>
            <p:ph idx="1"/>
          </p:nvPr>
        </p:nvSpPr>
        <p:spPr>
          <a:xfrm>
            <a:off x="116225" y="528203"/>
            <a:ext cx="9420704" cy="5766957"/>
          </a:xfrm>
        </p:spPr>
        <p:txBody>
          <a:bodyPr>
            <a:noAutofit/>
          </a:bodyPr>
          <a:lstStyle/>
          <a:p>
            <a:pPr fontAlgn="base"/>
            <a:r>
              <a:rPr lang="en-US" sz="2300" dirty="0" smtClean="0">
                <a:solidFill>
                  <a:schemeClr val="tx1"/>
                </a:solidFill>
              </a:rPr>
              <a:t>That </a:t>
            </a:r>
            <a:r>
              <a:rPr lang="en-US" sz="2300" dirty="0">
                <a:solidFill>
                  <a:schemeClr val="tx1"/>
                </a:solidFill>
              </a:rPr>
              <a:t>creator is, of course, Sir Tim Berners-Lee and we travelled to Geneva to the data </a:t>
            </a:r>
            <a:r>
              <a:rPr lang="en-US" sz="2300" dirty="0" err="1">
                <a:solidFill>
                  <a:schemeClr val="tx1"/>
                </a:solidFill>
              </a:rPr>
              <a:t>centre</a:t>
            </a:r>
            <a:r>
              <a:rPr lang="en-US" sz="2300" dirty="0">
                <a:solidFill>
                  <a:schemeClr val="tx1"/>
                </a:solidFill>
              </a:rPr>
              <a:t> in </a:t>
            </a:r>
            <a:r>
              <a:rPr lang="en-US" sz="2300" dirty="0" err="1">
                <a:solidFill>
                  <a:schemeClr val="tx1"/>
                </a:solidFill>
              </a:rPr>
              <a:t>Cern</a:t>
            </a:r>
            <a:r>
              <a:rPr lang="en-US" sz="2300" dirty="0">
                <a:solidFill>
                  <a:schemeClr val="tx1"/>
                </a:solidFill>
              </a:rPr>
              <a:t> to talk to him about what </a:t>
            </a:r>
            <a:r>
              <a:rPr lang="en-US" sz="2300" dirty="0">
                <a:solidFill>
                  <a:srgbClr val="7030A0"/>
                </a:solidFill>
              </a:rPr>
              <a:t>drove</a:t>
            </a:r>
            <a:r>
              <a:rPr lang="en-US" sz="2300" dirty="0">
                <a:solidFill>
                  <a:srgbClr val="00B050"/>
                </a:solidFill>
              </a:rPr>
              <a:t> </a:t>
            </a:r>
            <a:r>
              <a:rPr lang="en-US" sz="2300" dirty="0">
                <a:solidFill>
                  <a:schemeClr val="tx1"/>
                </a:solidFill>
              </a:rPr>
              <a:t>him to create the web as well as his concerns about its current trajectory and his plan to put things right</a:t>
            </a:r>
            <a:r>
              <a:rPr lang="en-US" sz="2300" dirty="0" smtClean="0">
                <a:solidFill>
                  <a:schemeClr val="tx1"/>
                </a:solidFill>
              </a:rPr>
              <a:t>.</a:t>
            </a:r>
          </a:p>
          <a:p>
            <a:pPr fontAlgn="base"/>
            <a:r>
              <a:rPr lang="pt-PT" altLang="pt-BR" sz="2400" dirty="0">
                <a:solidFill>
                  <a:srgbClr val="FF0000"/>
                </a:solidFill>
                <a:latin typeface="inherit"/>
              </a:rPr>
              <a:t>Esse criador é, naturalmente, Sir Tim Berners-Lee e viajamos para Genebra até o data center em Cern para conversar com ele sobre o que o </a:t>
            </a:r>
            <a:r>
              <a:rPr lang="pt-PT" altLang="pt-BR" sz="2400" dirty="0" smtClean="0">
                <a:solidFill>
                  <a:srgbClr val="7030A0"/>
                </a:solidFill>
                <a:latin typeface="inherit"/>
              </a:rPr>
              <a:t>______________</a:t>
            </a:r>
            <a:r>
              <a:rPr lang="pt-PT" altLang="pt-BR" sz="2400" dirty="0" smtClean="0">
                <a:solidFill>
                  <a:srgbClr val="FF0000"/>
                </a:solidFill>
                <a:latin typeface="inherit"/>
              </a:rPr>
              <a:t> a </a:t>
            </a:r>
            <a:r>
              <a:rPr lang="pt-PT" altLang="pt-BR" sz="2400" dirty="0">
                <a:solidFill>
                  <a:srgbClr val="FF0000"/>
                </a:solidFill>
                <a:latin typeface="inherit"/>
              </a:rPr>
              <a:t>criar a web, bem como suas preocupações sobre sua trajetória atual e seu plano de colocar as </a:t>
            </a:r>
            <a:r>
              <a:rPr lang="pt-PT" altLang="pt-BR" sz="2400" dirty="0" smtClean="0">
                <a:solidFill>
                  <a:srgbClr val="FF0000"/>
                </a:solidFill>
                <a:latin typeface="inherit"/>
              </a:rPr>
              <a:t>coisas corretamente.</a:t>
            </a:r>
            <a:endParaRPr lang="en-US" sz="2300" dirty="0" smtClean="0">
              <a:solidFill>
                <a:srgbClr val="FF0000"/>
              </a:solidFill>
            </a:endParaRPr>
          </a:p>
          <a:p>
            <a:pPr fontAlgn="base"/>
            <a:r>
              <a:rPr lang="en-US" sz="2300" dirty="0" smtClean="0">
                <a:solidFill>
                  <a:schemeClr val="tx1"/>
                </a:solidFill>
              </a:rPr>
              <a:t>Sir </a:t>
            </a:r>
            <a:r>
              <a:rPr lang="en-US" sz="2300" dirty="0">
                <a:solidFill>
                  <a:schemeClr val="tx1"/>
                </a:solidFill>
              </a:rPr>
              <a:t>Tim took a 40-hour </a:t>
            </a:r>
            <a:r>
              <a:rPr lang="en-US" sz="2300" dirty="0">
                <a:solidFill>
                  <a:srgbClr val="0070C0"/>
                </a:solidFill>
              </a:rPr>
              <a:t>journey </a:t>
            </a:r>
            <a:r>
              <a:rPr lang="en-US" sz="2300" dirty="0">
                <a:solidFill>
                  <a:schemeClr val="tx1"/>
                </a:solidFill>
              </a:rPr>
              <a:t>to celebrate the web's birthday and travelled from Switzerland to London's Science Museum and then on to Lagos in Nigeria</a:t>
            </a:r>
            <a:r>
              <a:rPr lang="en-US" sz="2300" dirty="0" smtClean="0">
                <a:solidFill>
                  <a:schemeClr val="tx1"/>
                </a:solidFill>
              </a:rPr>
              <a:t>.</a:t>
            </a:r>
          </a:p>
          <a:p>
            <a:pPr fontAlgn="base"/>
            <a:r>
              <a:rPr lang="pt-PT" altLang="pt-BR" sz="2400" dirty="0">
                <a:solidFill>
                  <a:srgbClr val="FF0000"/>
                </a:solidFill>
                <a:latin typeface="inherit"/>
              </a:rPr>
              <a:t>Sir Tim </a:t>
            </a:r>
            <a:r>
              <a:rPr lang="pt-PT" altLang="pt-BR" sz="2400" dirty="0" smtClean="0">
                <a:solidFill>
                  <a:srgbClr val="FF0000"/>
                </a:solidFill>
                <a:latin typeface="inherit"/>
              </a:rPr>
              <a:t>fez uma </a:t>
            </a:r>
            <a:r>
              <a:rPr lang="pt-PT" altLang="pt-BR" sz="2400" dirty="0" smtClean="0">
                <a:solidFill>
                  <a:srgbClr val="0070C0"/>
                </a:solidFill>
                <a:latin typeface="inherit"/>
              </a:rPr>
              <a:t>_______________</a:t>
            </a:r>
            <a:r>
              <a:rPr lang="pt-PT" altLang="pt-BR" sz="2400" dirty="0" smtClean="0">
                <a:solidFill>
                  <a:srgbClr val="FF0000"/>
                </a:solidFill>
                <a:latin typeface="inherit"/>
              </a:rPr>
              <a:t> de </a:t>
            </a:r>
            <a:r>
              <a:rPr lang="pt-PT" altLang="pt-BR" sz="2400" dirty="0">
                <a:solidFill>
                  <a:srgbClr val="FF0000"/>
                </a:solidFill>
                <a:latin typeface="inherit"/>
              </a:rPr>
              <a:t>40 horas para comemorar o aniversário da web e viajou da Suíça para o Museu da Ciência de Londres e depois para Lagos, </a:t>
            </a:r>
            <a:r>
              <a:rPr lang="pt-PT" altLang="pt-BR" sz="2400" dirty="0" smtClean="0">
                <a:solidFill>
                  <a:srgbClr val="FF0000"/>
                </a:solidFill>
                <a:latin typeface="inherit"/>
              </a:rPr>
              <a:t>na Nigéria.</a:t>
            </a:r>
            <a:endParaRPr lang="en-US" sz="2300" dirty="0" smtClean="0">
              <a:solidFill>
                <a:srgbClr val="FF0000"/>
              </a:solidFill>
            </a:endParaRPr>
          </a:p>
          <a:p>
            <a:pPr fontAlgn="base"/>
            <a:endParaRPr lang="pt-BR" sz="2300" dirty="0">
              <a:solidFill>
                <a:schemeClr val="tx1"/>
              </a:solidFill>
            </a:endParaRPr>
          </a:p>
          <a:p>
            <a:pPr fontAlgn="base"/>
            <a:endParaRPr lang="pt-BR" sz="2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8277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8961" y="162791"/>
            <a:ext cx="5546822" cy="730827"/>
          </a:xfrm>
        </p:spPr>
        <p:txBody>
          <a:bodyPr>
            <a:normAutofit/>
          </a:bodyPr>
          <a:lstStyle/>
          <a:p>
            <a:r>
              <a:rPr lang="pt-BR" dirty="0" smtClean="0"/>
              <a:t>ACTIVITIES: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1080" y="1070264"/>
            <a:ext cx="6876857" cy="4094019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pt-BR" sz="2500" b="1" dirty="0">
                <a:solidFill>
                  <a:schemeClr val="tx1"/>
                </a:solidFill>
              </a:rPr>
              <a:t>PREDICTING (CONHECIMENTO PRÉVIO)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>
                <a:solidFill>
                  <a:schemeClr val="tx1"/>
                </a:solidFill>
              </a:rPr>
              <a:t>SKIMMING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>
                <a:solidFill>
                  <a:schemeClr val="tx1"/>
                </a:solidFill>
              </a:rPr>
              <a:t>SCANNING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>
                <a:solidFill>
                  <a:schemeClr val="tx1"/>
                </a:solidFill>
              </a:rPr>
              <a:t>COGNATES/ FALSE COGNATES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>
                <a:solidFill>
                  <a:schemeClr val="tx1"/>
                </a:solidFill>
              </a:rPr>
              <a:t>INFERÊNCIA CONTEXTUAL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>
                <a:solidFill>
                  <a:srgbClr val="FF0000"/>
                </a:solidFill>
              </a:rPr>
              <a:t>PALAVRAS-CHAVE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>
                <a:solidFill>
                  <a:schemeClr val="tx1"/>
                </a:solidFill>
              </a:rPr>
              <a:t>FORMAÇÃO DE PALAVRAS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>
                <a:solidFill>
                  <a:schemeClr val="tx1"/>
                </a:solidFill>
              </a:rPr>
              <a:t>REFERENTES TEXTUAIS</a:t>
            </a:r>
            <a:endParaRPr lang="pt-BR" sz="25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508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92870" y="1143000"/>
            <a:ext cx="9775920" cy="4094019"/>
          </a:xfrm>
        </p:spPr>
        <p:txBody>
          <a:bodyPr>
            <a:normAutofit/>
          </a:bodyPr>
          <a:lstStyle/>
          <a:p>
            <a:r>
              <a:rPr lang="pt-BR" sz="2500" b="1" dirty="0">
                <a:solidFill>
                  <a:srgbClr val="FF0000"/>
                </a:solidFill>
              </a:rPr>
              <a:t>PALAVRAS-CHAVE – </a:t>
            </a:r>
            <a:r>
              <a:rPr lang="pt-BR" sz="2500" b="1" dirty="0"/>
              <a:t>SINALIZE AS PALAVRAS MAIS IMPORTANTES PARA O ENTENDIMENTO DO TEXTO (AQUELAS QUE VOCÊS PRECISAM OLHAR NO </a:t>
            </a:r>
            <a:r>
              <a:rPr lang="pt-BR" sz="2500" b="1" dirty="0" smtClean="0"/>
              <a:t>DICIONÁRIO PARA PODER ENTENDER O TEXTO)</a:t>
            </a:r>
            <a:endParaRPr lang="pt-BR" sz="2500" b="1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188961" y="162791"/>
            <a:ext cx="5546822" cy="730827"/>
          </a:xfrm>
        </p:spPr>
        <p:txBody>
          <a:bodyPr>
            <a:normAutofit/>
          </a:bodyPr>
          <a:lstStyle/>
          <a:p>
            <a:r>
              <a:rPr lang="pt-BR" dirty="0" smtClean="0"/>
              <a:t>ACTIVITIES: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3231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13652" y="173182"/>
            <a:ext cx="8596668" cy="710045"/>
          </a:xfrm>
        </p:spPr>
        <p:txBody>
          <a:bodyPr/>
          <a:lstStyle/>
          <a:p>
            <a:r>
              <a:rPr lang="pt-BR" dirty="0" smtClean="0"/>
              <a:t>EXEMPLO:</a:t>
            </a:r>
            <a:endParaRPr lang="pt-BR" dirty="0"/>
          </a:p>
        </p:txBody>
      </p:sp>
      <p:pic>
        <p:nvPicPr>
          <p:cNvPr id="6" name="Imagem 5"/>
          <p:cNvPicPr/>
          <p:nvPr/>
        </p:nvPicPr>
        <p:blipFill rotWithShape="1">
          <a:blip r:embed="rId2"/>
          <a:srcRect l="24410" t="8212" r="25669" b="8890"/>
          <a:stretch/>
        </p:blipFill>
        <p:spPr bwMode="auto">
          <a:xfrm>
            <a:off x="511079" y="739342"/>
            <a:ext cx="10066867" cy="59420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946879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5833" y="93516"/>
            <a:ext cx="11843711" cy="6535884"/>
          </a:xfrm>
        </p:spPr>
        <p:txBody>
          <a:bodyPr>
            <a:noAutofit/>
          </a:bodyPr>
          <a:lstStyle/>
          <a:p>
            <a:pPr fontAlgn="base"/>
            <a:r>
              <a:rPr lang="en-US" sz="2400" dirty="0">
                <a:solidFill>
                  <a:schemeClr val="tx1"/>
                </a:solidFill>
              </a:rPr>
              <a:t>In March 1989, a </a:t>
            </a:r>
            <a:r>
              <a:rPr lang="en-US" sz="2400" dirty="0">
                <a:solidFill>
                  <a:srgbClr val="00B0F0"/>
                </a:solidFill>
              </a:rPr>
              <a:t>computer scientist </a:t>
            </a:r>
            <a:r>
              <a:rPr lang="en-US" sz="2400" dirty="0">
                <a:solidFill>
                  <a:schemeClr val="tx1"/>
                </a:solidFill>
              </a:rPr>
              <a:t>at the </a:t>
            </a:r>
            <a:r>
              <a:rPr lang="en-US" sz="2400" dirty="0" err="1">
                <a:solidFill>
                  <a:schemeClr val="tx1"/>
                </a:solidFill>
              </a:rPr>
              <a:t>Cern</a:t>
            </a:r>
            <a:r>
              <a:rPr lang="en-US" sz="2400" dirty="0">
                <a:solidFill>
                  <a:schemeClr val="tx1"/>
                </a:solidFill>
              </a:rPr>
              <a:t> particle </a:t>
            </a:r>
            <a:r>
              <a:rPr lang="en-US" sz="2400" dirty="0">
                <a:solidFill>
                  <a:srgbClr val="00B0F0"/>
                </a:solidFill>
              </a:rPr>
              <a:t>physics lab </a:t>
            </a:r>
            <a:r>
              <a:rPr lang="en-US" sz="2400" dirty="0">
                <a:solidFill>
                  <a:schemeClr val="tx1"/>
                </a:solidFill>
              </a:rPr>
              <a:t>near </a:t>
            </a:r>
            <a:r>
              <a:rPr lang="en-US" sz="2400" dirty="0">
                <a:solidFill>
                  <a:srgbClr val="00B0F0"/>
                </a:solidFill>
              </a:rPr>
              <a:t>Geneva </a:t>
            </a:r>
            <a:r>
              <a:rPr lang="en-US" sz="2400" dirty="0">
                <a:solidFill>
                  <a:schemeClr val="tx1"/>
                </a:solidFill>
              </a:rPr>
              <a:t>submitted a </a:t>
            </a:r>
            <a:r>
              <a:rPr lang="en-US" sz="2400" dirty="0">
                <a:solidFill>
                  <a:srgbClr val="00B0F0"/>
                </a:solidFill>
              </a:rPr>
              <a:t>proposal </a:t>
            </a:r>
            <a:r>
              <a:rPr lang="en-US" sz="2400" dirty="0">
                <a:solidFill>
                  <a:schemeClr val="tx1"/>
                </a:solidFill>
              </a:rPr>
              <a:t>to his boss who scrawled "vague but exciting" on the </a:t>
            </a:r>
            <a:r>
              <a:rPr lang="en-US" sz="2400" dirty="0">
                <a:solidFill>
                  <a:srgbClr val="00B0F0"/>
                </a:solidFill>
              </a:rPr>
              <a:t>document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  <a:endParaRPr lang="pt-BR" sz="2400" dirty="0">
              <a:solidFill>
                <a:schemeClr val="tx1"/>
              </a:solidFill>
            </a:endParaRPr>
          </a:p>
          <a:p>
            <a:pPr fontAlgn="base"/>
            <a:r>
              <a:rPr lang="en-US" sz="2400" dirty="0">
                <a:solidFill>
                  <a:schemeClr val="tx1"/>
                </a:solidFill>
              </a:rPr>
              <a:t>From that </a:t>
            </a:r>
            <a:r>
              <a:rPr lang="en-US" sz="2400" dirty="0">
                <a:solidFill>
                  <a:srgbClr val="00B0F0"/>
                </a:solidFill>
              </a:rPr>
              <a:t>idea</a:t>
            </a:r>
            <a:r>
              <a:rPr lang="en-US" sz="2400" dirty="0">
                <a:solidFill>
                  <a:schemeClr val="tx1"/>
                </a:solidFill>
              </a:rPr>
              <a:t>, the </a:t>
            </a:r>
            <a:r>
              <a:rPr lang="en-US" sz="2400" dirty="0">
                <a:solidFill>
                  <a:srgbClr val="00B0F0"/>
                </a:solidFill>
              </a:rPr>
              <a:t>world wide web </a:t>
            </a:r>
            <a:r>
              <a:rPr lang="en-US" sz="2400" dirty="0">
                <a:solidFill>
                  <a:schemeClr val="tx1"/>
                </a:solidFill>
              </a:rPr>
              <a:t>was born, and on this week's Tech Tent we </a:t>
            </a:r>
            <a:r>
              <a:rPr lang="en-US" sz="2400" dirty="0">
                <a:solidFill>
                  <a:srgbClr val="00B0F0"/>
                </a:solidFill>
              </a:rPr>
              <a:t>celebrate </a:t>
            </a:r>
            <a:r>
              <a:rPr lang="en-US" sz="2400" dirty="0">
                <a:solidFill>
                  <a:schemeClr val="tx1"/>
                </a:solidFill>
              </a:rPr>
              <a:t>its 30th </a:t>
            </a:r>
            <a:r>
              <a:rPr lang="en-US" sz="2400" dirty="0">
                <a:solidFill>
                  <a:srgbClr val="00B0F0"/>
                </a:solidFill>
              </a:rPr>
              <a:t>birthday</a:t>
            </a:r>
            <a:r>
              <a:rPr lang="en-US" sz="2400" dirty="0">
                <a:solidFill>
                  <a:schemeClr val="tx1"/>
                </a:solidFill>
              </a:rPr>
              <a:t> - and examine whether it can emerge from what its creator calls a </a:t>
            </a:r>
            <a:r>
              <a:rPr lang="en-US" sz="2400" dirty="0">
                <a:solidFill>
                  <a:srgbClr val="00B0F0"/>
                </a:solidFill>
              </a:rPr>
              <a:t>downward spiral</a:t>
            </a:r>
            <a:r>
              <a:rPr lang="en-US" sz="2400" dirty="0">
                <a:solidFill>
                  <a:schemeClr val="tx1"/>
                </a:solidFill>
              </a:rPr>
              <a:t> which has seen it become a </a:t>
            </a:r>
            <a:r>
              <a:rPr lang="en-US" sz="2400" dirty="0">
                <a:solidFill>
                  <a:srgbClr val="00B0F0"/>
                </a:solidFill>
              </a:rPr>
              <a:t>vehicle </a:t>
            </a:r>
            <a:r>
              <a:rPr lang="en-US" sz="2400" dirty="0">
                <a:solidFill>
                  <a:schemeClr val="tx1"/>
                </a:solidFill>
              </a:rPr>
              <a:t>for </a:t>
            </a:r>
            <a:r>
              <a:rPr lang="en-US" sz="2400" dirty="0">
                <a:solidFill>
                  <a:srgbClr val="00B0F0"/>
                </a:solidFill>
              </a:rPr>
              <a:t>hatred</a:t>
            </a:r>
            <a:r>
              <a:rPr lang="en-US" sz="2400" dirty="0">
                <a:solidFill>
                  <a:schemeClr val="tx1"/>
                </a:solidFill>
              </a:rPr>
              <a:t> and </a:t>
            </a:r>
            <a:r>
              <a:rPr lang="en-US" sz="2400" dirty="0">
                <a:solidFill>
                  <a:srgbClr val="00B0F0"/>
                </a:solidFill>
              </a:rPr>
              <a:t>misinformation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  <a:endParaRPr lang="pt-BR" sz="2400" dirty="0">
              <a:solidFill>
                <a:schemeClr val="tx1"/>
              </a:solidFill>
            </a:endParaRPr>
          </a:p>
          <a:p>
            <a:pPr fontAlgn="base"/>
            <a:r>
              <a:rPr lang="en-US" sz="2400" dirty="0">
                <a:solidFill>
                  <a:schemeClr val="tx1"/>
                </a:solidFill>
              </a:rPr>
              <a:t>That </a:t>
            </a:r>
            <a:r>
              <a:rPr lang="en-US" sz="2400" dirty="0">
                <a:solidFill>
                  <a:srgbClr val="00B0F0"/>
                </a:solidFill>
              </a:rPr>
              <a:t>creator </a:t>
            </a:r>
            <a:r>
              <a:rPr lang="en-US" sz="2400" dirty="0">
                <a:solidFill>
                  <a:schemeClr val="tx1"/>
                </a:solidFill>
              </a:rPr>
              <a:t>is, of course, Sir </a:t>
            </a:r>
            <a:r>
              <a:rPr lang="en-US" sz="2400" dirty="0">
                <a:solidFill>
                  <a:srgbClr val="00B0F0"/>
                </a:solidFill>
              </a:rPr>
              <a:t>Tim Berners-Lee </a:t>
            </a:r>
            <a:r>
              <a:rPr lang="en-US" sz="2400" dirty="0">
                <a:solidFill>
                  <a:schemeClr val="tx1"/>
                </a:solidFill>
              </a:rPr>
              <a:t>and we travelled to Geneva to the </a:t>
            </a:r>
            <a:r>
              <a:rPr lang="en-US" sz="2400" dirty="0">
                <a:solidFill>
                  <a:srgbClr val="00B0F0"/>
                </a:solidFill>
              </a:rPr>
              <a:t>data </a:t>
            </a:r>
            <a:r>
              <a:rPr lang="en-US" sz="2400" dirty="0" err="1">
                <a:solidFill>
                  <a:srgbClr val="00B0F0"/>
                </a:solidFill>
              </a:rPr>
              <a:t>centre</a:t>
            </a:r>
            <a:r>
              <a:rPr lang="en-US" sz="2400" dirty="0">
                <a:solidFill>
                  <a:srgbClr val="00B0F0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in </a:t>
            </a:r>
            <a:r>
              <a:rPr lang="en-US" sz="2400" dirty="0" err="1">
                <a:solidFill>
                  <a:schemeClr val="tx1"/>
                </a:solidFill>
              </a:rPr>
              <a:t>Cern</a:t>
            </a:r>
            <a:r>
              <a:rPr lang="en-US" sz="2400" dirty="0">
                <a:solidFill>
                  <a:schemeClr val="tx1"/>
                </a:solidFill>
              </a:rPr>
              <a:t> to talk to him about what drove him to </a:t>
            </a:r>
            <a:r>
              <a:rPr lang="en-US" sz="2400" dirty="0">
                <a:solidFill>
                  <a:srgbClr val="00B0F0"/>
                </a:solidFill>
              </a:rPr>
              <a:t>create the web </a:t>
            </a:r>
            <a:r>
              <a:rPr lang="en-US" sz="2400" dirty="0">
                <a:solidFill>
                  <a:schemeClr val="tx1"/>
                </a:solidFill>
              </a:rPr>
              <a:t>as well as his concerns about its </a:t>
            </a:r>
            <a:r>
              <a:rPr lang="en-US" sz="2400" dirty="0">
                <a:solidFill>
                  <a:srgbClr val="00B0F0"/>
                </a:solidFill>
              </a:rPr>
              <a:t>current trajectory </a:t>
            </a:r>
            <a:r>
              <a:rPr lang="en-US" sz="2400" dirty="0">
                <a:solidFill>
                  <a:schemeClr val="tx1"/>
                </a:solidFill>
              </a:rPr>
              <a:t>and his plan to put things right.</a:t>
            </a:r>
            <a:endParaRPr lang="pt-BR" sz="2400" dirty="0">
              <a:solidFill>
                <a:schemeClr val="tx1"/>
              </a:solidFill>
            </a:endParaRPr>
          </a:p>
          <a:p>
            <a:pPr fontAlgn="base"/>
            <a:r>
              <a:rPr lang="en-US" sz="2400" dirty="0">
                <a:solidFill>
                  <a:schemeClr val="tx1"/>
                </a:solidFill>
              </a:rPr>
              <a:t>Sir Tim took a 40-hour </a:t>
            </a:r>
            <a:r>
              <a:rPr lang="en-US" sz="2400" dirty="0">
                <a:solidFill>
                  <a:srgbClr val="00B0F0"/>
                </a:solidFill>
              </a:rPr>
              <a:t>journey</a:t>
            </a:r>
            <a:r>
              <a:rPr lang="en-US" sz="2400" dirty="0">
                <a:solidFill>
                  <a:schemeClr val="tx1"/>
                </a:solidFill>
              </a:rPr>
              <a:t> to celebrate the web's birthday and travelled from </a:t>
            </a:r>
            <a:r>
              <a:rPr lang="en-US" sz="2400" dirty="0">
                <a:solidFill>
                  <a:srgbClr val="00B0F0"/>
                </a:solidFill>
              </a:rPr>
              <a:t>Switzerland</a:t>
            </a:r>
            <a:r>
              <a:rPr lang="en-US" sz="2400" dirty="0">
                <a:solidFill>
                  <a:schemeClr val="tx1"/>
                </a:solidFill>
              </a:rPr>
              <a:t> to </a:t>
            </a:r>
            <a:r>
              <a:rPr lang="en-US" sz="2400" dirty="0">
                <a:solidFill>
                  <a:srgbClr val="00B0F0"/>
                </a:solidFill>
              </a:rPr>
              <a:t>London's Science Museum </a:t>
            </a:r>
            <a:r>
              <a:rPr lang="en-US" sz="2400" dirty="0">
                <a:solidFill>
                  <a:schemeClr val="tx1"/>
                </a:solidFill>
              </a:rPr>
              <a:t>and then on to </a:t>
            </a:r>
            <a:r>
              <a:rPr lang="en-US" sz="2400" dirty="0">
                <a:solidFill>
                  <a:srgbClr val="00B0F0"/>
                </a:solidFill>
              </a:rPr>
              <a:t>Lagos in Nigeria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  <a:endParaRPr lang="pt-BR" sz="2400" dirty="0">
              <a:solidFill>
                <a:schemeClr val="tx1"/>
              </a:solidFill>
            </a:endParaRPr>
          </a:p>
          <a:p>
            <a:pPr fontAlgn="base"/>
            <a:r>
              <a:rPr lang="en-US" sz="2400" dirty="0">
                <a:solidFill>
                  <a:schemeClr val="tx1"/>
                </a:solidFill>
              </a:rPr>
              <a:t>We dropped in on the </a:t>
            </a:r>
            <a:r>
              <a:rPr lang="en-US" sz="2400" dirty="0">
                <a:solidFill>
                  <a:srgbClr val="00B0F0"/>
                </a:solidFill>
              </a:rPr>
              <a:t>Science Museum celebration</a:t>
            </a:r>
            <a:r>
              <a:rPr lang="en-US" sz="2400" dirty="0">
                <a:solidFill>
                  <a:schemeClr val="tx1"/>
                </a:solidFill>
              </a:rPr>
              <a:t> to speak to three </a:t>
            </a:r>
            <a:r>
              <a:rPr lang="en-US" sz="2400" dirty="0">
                <a:solidFill>
                  <a:srgbClr val="00B0F0"/>
                </a:solidFill>
              </a:rPr>
              <a:t>women</a:t>
            </a:r>
            <a:r>
              <a:rPr lang="en-US" sz="2400" dirty="0">
                <a:solidFill>
                  <a:schemeClr val="tx1"/>
                </a:solidFill>
              </a:rPr>
              <a:t> with </a:t>
            </a:r>
            <a:r>
              <a:rPr lang="en-US" sz="2400" dirty="0">
                <a:solidFill>
                  <a:srgbClr val="00B0F0"/>
                </a:solidFill>
              </a:rPr>
              <a:t>different perspectives </a:t>
            </a:r>
            <a:r>
              <a:rPr lang="en-US" sz="2400" dirty="0">
                <a:solidFill>
                  <a:schemeClr val="tx1"/>
                </a:solidFill>
              </a:rPr>
              <a:t>on the </a:t>
            </a:r>
            <a:r>
              <a:rPr lang="en-US" sz="2400" dirty="0">
                <a:solidFill>
                  <a:srgbClr val="00B0F0"/>
                </a:solidFill>
              </a:rPr>
              <a:t>web's history</a:t>
            </a:r>
            <a:r>
              <a:rPr lang="en-US" sz="2400" dirty="0">
                <a:solidFill>
                  <a:schemeClr val="tx1"/>
                </a:solidFill>
              </a:rPr>
              <a:t>. Dame Wendy Hall, a </a:t>
            </a:r>
            <a:r>
              <a:rPr lang="en-US" sz="2400" dirty="0">
                <a:solidFill>
                  <a:srgbClr val="00B0F0"/>
                </a:solidFill>
              </a:rPr>
              <a:t>computer scientist</a:t>
            </a:r>
            <a:r>
              <a:rPr lang="en-US" sz="2400" dirty="0">
                <a:solidFill>
                  <a:schemeClr val="tx1"/>
                </a:solidFill>
              </a:rPr>
              <a:t> who has worked with Sir Tim since the early days of the </a:t>
            </a:r>
            <a:r>
              <a:rPr lang="en-US" sz="2400" dirty="0">
                <a:solidFill>
                  <a:srgbClr val="00B0F0"/>
                </a:solidFill>
              </a:rPr>
              <a:t>web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>
                <a:solidFill>
                  <a:srgbClr val="00B0F0"/>
                </a:solidFill>
              </a:rPr>
              <a:t>shares</a:t>
            </a:r>
            <a:r>
              <a:rPr lang="en-US" sz="2400" dirty="0">
                <a:solidFill>
                  <a:schemeClr val="tx1"/>
                </a:solidFill>
              </a:rPr>
              <a:t> many of his concerns about its current state.</a:t>
            </a:r>
            <a:endParaRPr lang="pt-B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897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8961" y="162791"/>
            <a:ext cx="5546822" cy="730827"/>
          </a:xfrm>
        </p:spPr>
        <p:txBody>
          <a:bodyPr>
            <a:normAutofit/>
          </a:bodyPr>
          <a:lstStyle/>
          <a:p>
            <a:r>
              <a:rPr lang="pt-BR" dirty="0" smtClean="0"/>
              <a:t>ACTIVITIES: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1080" y="1070264"/>
            <a:ext cx="6876857" cy="4094019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pt-BR" sz="2500" b="1" dirty="0">
                <a:solidFill>
                  <a:schemeClr val="tx1"/>
                </a:solidFill>
              </a:rPr>
              <a:t>PREDICTING (CONHECIMENTO PRÉVIO)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>
                <a:solidFill>
                  <a:schemeClr val="tx1"/>
                </a:solidFill>
              </a:rPr>
              <a:t>SKIMMING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>
                <a:solidFill>
                  <a:schemeClr val="tx1"/>
                </a:solidFill>
              </a:rPr>
              <a:t>SCANNING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>
                <a:solidFill>
                  <a:schemeClr val="tx1"/>
                </a:solidFill>
              </a:rPr>
              <a:t>COGNATES/ FALSE COGNATES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>
                <a:solidFill>
                  <a:schemeClr val="tx1"/>
                </a:solidFill>
              </a:rPr>
              <a:t>INFERÊNCIA CONTEXTUAL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>
                <a:solidFill>
                  <a:schemeClr val="tx1"/>
                </a:solidFill>
              </a:rPr>
              <a:t>PALAVRAS-CHAVE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>
                <a:solidFill>
                  <a:srgbClr val="FF0000"/>
                </a:solidFill>
              </a:rPr>
              <a:t>FORMAÇÃO DE PALAVRAS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>
                <a:solidFill>
                  <a:schemeClr val="tx1"/>
                </a:solidFill>
              </a:rPr>
              <a:t>REFERENTES TEXTUAIS</a:t>
            </a:r>
            <a:endParaRPr lang="pt-BR" sz="25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001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88961" y="893618"/>
            <a:ext cx="11635894" cy="5611090"/>
          </a:xfrm>
        </p:spPr>
        <p:txBody>
          <a:bodyPr>
            <a:normAutofit/>
          </a:bodyPr>
          <a:lstStyle/>
          <a:p>
            <a:r>
              <a:rPr lang="pt-BR" sz="2800" b="1" dirty="0">
                <a:solidFill>
                  <a:srgbClr val="FF0000"/>
                </a:solidFill>
              </a:rPr>
              <a:t>FORMAÇÃO DE PALAVRAS – </a:t>
            </a:r>
            <a:r>
              <a:rPr lang="pt-BR" sz="2800" b="1" dirty="0"/>
              <a:t>INDIQUE EXEMPLOS DE PALAVRAS QUE SÃO DERIVADAS NO TEXTO E DIGA QUAL É O PROCESSO </a:t>
            </a:r>
            <a:r>
              <a:rPr lang="pt-BR" sz="2800" b="1" dirty="0" smtClean="0"/>
              <a:t>DE FORMAÇÃO)</a:t>
            </a:r>
          </a:p>
          <a:p>
            <a:pPr fontAlgn="base"/>
            <a:r>
              <a:rPr lang="en-US" sz="2800" dirty="0" smtClean="0">
                <a:solidFill>
                  <a:schemeClr val="tx1"/>
                </a:solidFill>
              </a:rPr>
              <a:t>scient</a:t>
            </a:r>
            <a:r>
              <a:rPr lang="en-US" sz="2800" dirty="0" smtClean="0">
                <a:solidFill>
                  <a:srgbClr val="00B0F0"/>
                </a:solidFill>
              </a:rPr>
              <a:t>ist </a:t>
            </a:r>
            <a:r>
              <a:rPr lang="en-US" sz="2800" dirty="0">
                <a:solidFill>
                  <a:schemeClr val="tx1"/>
                </a:solidFill>
              </a:rPr>
              <a:t>- SUFIXATION</a:t>
            </a:r>
            <a:endParaRPr lang="pt-BR" sz="2800" b="1" dirty="0"/>
          </a:p>
          <a:p>
            <a:pPr fontAlgn="base"/>
            <a:r>
              <a:rPr lang="en-US" sz="2800" dirty="0" smtClean="0">
                <a:solidFill>
                  <a:schemeClr val="tx1"/>
                </a:solidFill>
              </a:rPr>
              <a:t>submitt</a:t>
            </a:r>
            <a:r>
              <a:rPr lang="en-US" sz="2800" dirty="0" smtClean="0">
                <a:solidFill>
                  <a:srgbClr val="00B0F0"/>
                </a:solidFill>
              </a:rPr>
              <a:t>ed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>- SUFIXATION</a:t>
            </a:r>
            <a:endParaRPr lang="en-US" sz="2800" dirty="0" smtClean="0">
              <a:solidFill>
                <a:schemeClr val="tx1"/>
              </a:solidFill>
            </a:endParaRPr>
          </a:p>
          <a:p>
            <a:pPr fontAlgn="base"/>
            <a:r>
              <a:rPr lang="en-US" sz="2800" dirty="0" smtClean="0">
                <a:solidFill>
                  <a:schemeClr val="tx1"/>
                </a:solidFill>
              </a:rPr>
              <a:t>propos</a:t>
            </a:r>
            <a:r>
              <a:rPr lang="en-US" sz="2800" dirty="0" smtClean="0">
                <a:solidFill>
                  <a:srgbClr val="00B0F0"/>
                </a:solidFill>
              </a:rPr>
              <a:t>al </a:t>
            </a:r>
            <a:r>
              <a:rPr lang="en-US" sz="2800" dirty="0">
                <a:solidFill>
                  <a:schemeClr val="tx1"/>
                </a:solidFill>
              </a:rPr>
              <a:t>- SUFIXATION</a:t>
            </a:r>
            <a:endParaRPr lang="en-US" sz="2800" dirty="0" smtClean="0">
              <a:solidFill>
                <a:srgbClr val="00B0F0"/>
              </a:solidFill>
            </a:endParaRPr>
          </a:p>
          <a:p>
            <a:pPr fontAlgn="base"/>
            <a:r>
              <a:rPr lang="en-US" sz="2800" dirty="0" smtClean="0">
                <a:solidFill>
                  <a:schemeClr val="tx1"/>
                </a:solidFill>
              </a:rPr>
              <a:t>scrawl</a:t>
            </a:r>
            <a:r>
              <a:rPr lang="en-US" sz="2800" dirty="0" smtClean="0">
                <a:solidFill>
                  <a:srgbClr val="00B0F0"/>
                </a:solidFill>
              </a:rPr>
              <a:t>ed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>- SUFIXATION</a:t>
            </a:r>
            <a:endParaRPr lang="en-US" sz="2800" dirty="0" smtClean="0">
              <a:solidFill>
                <a:schemeClr val="tx1"/>
              </a:solidFill>
            </a:endParaRPr>
          </a:p>
          <a:p>
            <a:pPr fontAlgn="base"/>
            <a:r>
              <a:rPr lang="en-US" sz="2800" dirty="0" smtClean="0">
                <a:solidFill>
                  <a:schemeClr val="tx1"/>
                </a:solidFill>
              </a:rPr>
              <a:t>excit</a:t>
            </a:r>
            <a:r>
              <a:rPr lang="en-US" sz="2800" dirty="0" smtClean="0">
                <a:solidFill>
                  <a:srgbClr val="00B0F0"/>
                </a:solidFill>
              </a:rPr>
              <a:t>ing </a:t>
            </a:r>
            <a:r>
              <a:rPr lang="en-US" sz="2800" dirty="0">
                <a:solidFill>
                  <a:schemeClr val="tx1"/>
                </a:solidFill>
              </a:rPr>
              <a:t>- SUFIXATION</a:t>
            </a:r>
            <a:endParaRPr lang="en-US" sz="2800" dirty="0" smtClean="0">
              <a:solidFill>
                <a:srgbClr val="00B0F0"/>
              </a:solidFill>
            </a:endParaRPr>
          </a:p>
          <a:p>
            <a:pPr fontAlgn="base"/>
            <a:r>
              <a:rPr lang="en-US" sz="2800" dirty="0" smtClean="0">
                <a:solidFill>
                  <a:schemeClr val="tx1"/>
                </a:solidFill>
              </a:rPr>
              <a:t>birthday - COMPOUNDING</a:t>
            </a:r>
          </a:p>
          <a:p>
            <a:pPr fontAlgn="base"/>
            <a:r>
              <a:rPr lang="en-US" sz="2800" dirty="0" smtClean="0">
                <a:solidFill>
                  <a:schemeClr val="tx1"/>
                </a:solidFill>
              </a:rPr>
              <a:t>creat</a:t>
            </a:r>
            <a:r>
              <a:rPr lang="en-US" sz="2800" dirty="0" smtClean="0">
                <a:solidFill>
                  <a:srgbClr val="00B0F0"/>
                </a:solidFill>
              </a:rPr>
              <a:t>or</a:t>
            </a:r>
            <a:r>
              <a:rPr lang="en-US" sz="2800" dirty="0">
                <a:solidFill>
                  <a:srgbClr val="00B0F0"/>
                </a:solidFill>
              </a:rPr>
              <a:t> </a:t>
            </a:r>
            <a:r>
              <a:rPr lang="en-US" sz="2800" dirty="0">
                <a:solidFill>
                  <a:schemeClr val="tx1"/>
                </a:solidFill>
              </a:rPr>
              <a:t> - SUFIXATION</a:t>
            </a:r>
            <a:endParaRPr lang="en-US" sz="2800" dirty="0" smtClean="0">
              <a:solidFill>
                <a:srgbClr val="00B0F0"/>
              </a:solidFill>
            </a:endParaRPr>
          </a:p>
          <a:p>
            <a:endParaRPr lang="pt-BR" sz="2800" b="1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188961" y="162791"/>
            <a:ext cx="5546822" cy="730827"/>
          </a:xfrm>
        </p:spPr>
        <p:txBody>
          <a:bodyPr>
            <a:normAutofit/>
          </a:bodyPr>
          <a:lstStyle/>
          <a:p>
            <a:r>
              <a:rPr lang="pt-BR" dirty="0" smtClean="0"/>
              <a:t>ACTIVITIES:</a:t>
            </a:r>
            <a:endParaRPr lang="pt-BR" dirty="0"/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5205847" y="2310245"/>
            <a:ext cx="5381528" cy="46523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en-US" sz="2800" dirty="0">
                <a:solidFill>
                  <a:schemeClr val="tx1"/>
                </a:solidFill>
              </a:rPr>
              <a:t>down</a:t>
            </a:r>
            <a:r>
              <a:rPr lang="en-US" sz="2800" dirty="0">
                <a:solidFill>
                  <a:srgbClr val="00B0F0"/>
                </a:solidFill>
              </a:rPr>
              <a:t>ward </a:t>
            </a:r>
            <a:r>
              <a:rPr lang="en-US" sz="2800" dirty="0">
                <a:solidFill>
                  <a:schemeClr val="tx1"/>
                </a:solidFill>
              </a:rPr>
              <a:t>- SUFIXATION</a:t>
            </a:r>
            <a:endParaRPr lang="en-US" sz="2800" dirty="0">
              <a:solidFill>
                <a:srgbClr val="00B0F0"/>
              </a:solidFill>
            </a:endParaRPr>
          </a:p>
          <a:p>
            <a:pPr fontAlgn="base"/>
            <a:r>
              <a:rPr lang="en-US" sz="2800" dirty="0">
                <a:solidFill>
                  <a:srgbClr val="00B0F0"/>
                </a:solidFill>
              </a:rPr>
              <a:t>m</a:t>
            </a:r>
            <a:r>
              <a:rPr lang="en-US" sz="2800" dirty="0" smtClean="0">
                <a:solidFill>
                  <a:srgbClr val="00B0F0"/>
                </a:solidFill>
              </a:rPr>
              <a:t>is</a:t>
            </a:r>
            <a:r>
              <a:rPr lang="en-US" sz="2800" dirty="0" smtClean="0">
                <a:solidFill>
                  <a:schemeClr val="tx1"/>
                </a:solidFill>
              </a:rPr>
              <a:t>information </a:t>
            </a:r>
            <a:r>
              <a:rPr lang="en-US" sz="2800" dirty="0">
                <a:solidFill>
                  <a:schemeClr val="tx1"/>
                </a:solidFill>
              </a:rPr>
              <a:t>- </a:t>
            </a:r>
            <a:r>
              <a:rPr lang="en-US" sz="2800" dirty="0" smtClean="0">
                <a:solidFill>
                  <a:schemeClr val="tx1"/>
                </a:solidFill>
              </a:rPr>
              <a:t>PREFIXATION</a:t>
            </a:r>
            <a:endParaRPr lang="en-US" sz="2800" dirty="0">
              <a:solidFill>
                <a:srgbClr val="00B0F0"/>
              </a:solidFill>
            </a:endParaRPr>
          </a:p>
          <a:p>
            <a:pPr fontAlgn="base"/>
            <a:r>
              <a:rPr lang="en-US" sz="2800" dirty="0" smtClean="0">
                <a:solidFill>
                  <a:schemeClr val="tx1"/>
                </a:solidFill>
              </a:rPr>
              <a:t>travell</a:t>
            </a:r>
            <a:r>
              <a:rPr lang="en-US" sz="2800" dirty="0" smtClean="0">
                <a:solidFill>
                  <a:srgbClr val="00B0F0"/>
                </a:solidFill>
              </a:rPr>
              <a:t>ed </a:t>
            </a:r>
            <a:r>
              <a:rPr lang="en-US" sz="2800" dirty="0">
                <a:solidFill>
                  <a:schemeClr val="tx1"/>
                </a:solidFill>
              </a:rPr>
              <a:t>- SUFIXATION</a:t>
            </a:r>
            <a:endParaRPr lang="en-US" sz="2800" dirty="0">
              <a:solidFill>
                <a:srgbClr val="00B0F0"/>
              </a:solidFill>
            </a:endParaRPr>
          </a:p>
          <a:p>
            <a:pPr fontAlgn="base"/>
            <a:r>
              <a:rPr lang="en-US" sz="2800" dirty="0" smtClean="0">
                <a:solidFill>
                  <a:schemeClr val="tx1"/>
                </a:solidFill>
              </a:rPr>
              <a:t>traject</a:t>
            </a:r>
            <a:r>
              <a:rPr lang="en-US" sz="2800" dirty="0" smtClean="0">
                <a:solidFill>
                  <a:srgbClr val="00B0F0"/>
                </a:solidFill>
              </a:rPr>
              <a:t>ory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>- SUFIXATION</a:t>
            </a:r>
            <a:endParaRPr lang="en-US" sz="2800" dirty="0">
              <a:solidFill>
                <a:srgbClr val="00B0F0"/>
              </a:solidFill>
            </a:endParaRPr>
          </a:p>
          <a:p>
            <a:pPr fontAlgn="base"/>
            <a:r>
              <a:rPr lang="en-US" sz="2800" dirty="0" smtClean="0">
                <a:solidFill>
                  <a:schemeClr val="tx1"/>
                </a:solidFill>
              </a:rPr>
              <a:t>celebrat</a:t>
            </a:r>
            <a:r>
              <a:rPr lang="en-US" sz="2800" dirty="0" smtClean="0">
                <a:solidFill>
                  <a:srgbClr val="00B0F0"/>
                </a:solidFill>
              </a:rPr>
              <a:t>ion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>
                <a:solidFill>
                  <a:schemeClr val="tx1"/>
                </a:solidFill>
              </a:rPr>
              <a:t>- SUFIXATION</a:t>
            </a:r>
            <a:endParaRPr lang="en-US" sz="2800" dirty="0">
              <a:solidFill>
                <a:srgbClr val="00B0F0"/>
              </a:solidFill>
            </a:endParaRPr>
          </a:p>
          <a:p>
            <a:pPr fontAlgn="base"/>
            <a:r>
              <a:rPr lang="en-US" sz="2800" dirty="0" smtClean="0">
                <a:solidFill>
                  <a:schemeClr val="tx1"/>
                </a:solidFill>
              </a:rPr>
              <a:t>work</a:t>
            </a:r>
            <a:r>
              <a:rPr lang="en-US" sz="2800" dirty="0" smtClean="0">
                <a:solidFill>
                  <a:srgbClr val="00B0F0"/>
                </a:solidFill>
              </a:rPr>
              <a:t>ed </a:t>
            </a:r>
            <a:r>
              <a:rPr lang="en-US" sz="2800" dirty="0">
                <a:solidFill>
                  <a:schemeClr val="tx1"/>
                </a:solidFill>
              </a:rPr>
              <a:t>- SUFIXATION</a:t>
            </a:r>
            <a:endParaRPr lang="en-US" sz="2800" dirty="0">
              <a:solidFill>
                <a:srgbClr val="00B0F0"/>
              </a:solidFill>
            </a:endParaRPr>
          </a:p>
          <a:p>
            <a:pPr fontAlgn="base"/>
            <a:endParaRPr lang="pt-BR" sz="28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4526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8960" y="162791"/>
            <a:ext cx="9433021" cy="1697182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TODOS OS GRUPOS DEVEM FAZER ATIVIDADES OU DEMONSTRAR ESTAS TÉCNICAS DE LEITURA (1 AO 6) E ESTES ASSUNTOS (7 E 8):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6325" y="1859973"/>
            <a:ext cx="6876857" cy="4094019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pt-BR" sz="2500" b="1" dirty="0"/>
              <a:t>PREDICTING (CONHECIMENTO PRÉVIO)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/>
              <a:t>SKIMMING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/>
              <a:t>SCANNING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/>
              <a:t>COGNATES/ FALSE COGNATES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/>
              <a:t>INFERÊNCIA CONTEXTUAL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/>
              <a:t>PALAVRAS-CHAVE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/>
              <a:t>FORMAÇÃO DE PALAVRAS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/>
              <a:t>REFERENTES TEXTUAIS</a:t>
            </a:r>
            <a:endParaRPr lang="pt-BR" sz="2500" dirty="0"/>
          </a:p>
        </p:txBody>
      </p:sp>
    </p:spTree>
    <p:extLst>
      <p:ext uri="{BB962C8B-B14F-4D97-AF65-F5344CB8AC3E}">
        <p14:creationId xmlns:p14="http://schemas.microsoft.com/office/powerpoint/2010/main" val="1684076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8961" y="162791"/>
            <a:ext cx="5546822" cy="730827"/>
          </a:xfrm>
        </p:spPr>
        <p:txBody>
          <a:bodyPr>
            <a:normAutofit/>
          </a:bodyPr>
          <a:lstStyle/>
          <a:p>
            <a:r>
              <a:rPr lang="pt-BR" dirty="0" smtClean="0"/>
              <a:t>ACTIVITIES: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1080" y="1070264"/>
            <a:ext cx="6876857" cy="4094019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pt-BR" sz="2500" b="1" dirty="0">
                <a:solidFill>
                  <a:schemeClr val="tx1"/>
                </a:solidFill>
              </a:rPr>
              <a:t>PREDICTING (CONHECIMENTO PRÉVIO)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>
                <a:solidFill>
                  <a:schemeClr val="tx1"/>
                </a:solidFill>
              </a:rPr>
              <a:t>SKIMMING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>
                <a:solidFill>
                  <a:schemeClr val="tx1"/>
                </a:solidFill>
              </a:rPr>
              <a:t>SCANNING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>
                <a:solidFill>
                  <a:schemeClr val="tx1"/>
                </a:solidFill>
              </a:rPr>
              <a:t>COGNATES/ FALSE COGNATES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>
                <a:solidFill>
                  <a:schemeClr val="tx1"/>
                </a:solidFill>
              </a:rPr>
              <a:t>INFERÊNCIA CONTEXTUAL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>
                <a:solidFill>
                  <a:schemeClr val="tx1"/>
                </a:solidFill>
              </a:rPr>
              <a:t>PALAVRAS-CHAVE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>
                <a:solidFill>
                  <a:schemeClr val="tx1"/>
                </a:solidFill>
              </a:rPr>
              <a:t>FORMAÇÃO DE PALAVRAS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>
                <a:solidFill>
                  <a:srgbClr val="FF0000"/>
                </a:solidFill>
              </a:rPr>
              <a:t>REFERENTES TEXTUAIS</a:t>
            </a:r>
            <a:endParaRPr lang="pt-BR" sz="25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9087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92870" y="1143000"/>
            <a:ext cx="9775920" cy="4094019"/>
          </a:xfrm>
        </p:spPr>
        <p:txBody>
          <a:bodyPr>
            <a:normAutofit/>
          </a:bodyPr>
          <a:lstStyle/>
          <a:p>
            <a:r>
              <a:rPr lang="pt-BR" sz="2500" b="1" dirty="0">
                <a:solidFill>
                  <a:srgbClr val="FF0000"/>
                </a:solidFill>
              </a:rPr>
              <a:t>REFERENTES TEXTUAIS </a:t>
            </a:r>
            <a:r>
              <a:rPr lang="pt-BR" sz="2500" b="1" dirty="0"/>
              <a:t>(SINALIZE TODOS OS PRONOMES E INDIQUE QUAL É A REFERÊNCIA)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188961" y="162791"/>
            <a:ext cx="5546822" cy="730827"/>
          </a:xfrm>
        </p:spPr>
        <p:txBody>
          <a:bodyPr>
            <a:normAutofit/>
          </a:bodyPr>
          <a:lstStyle/>
          <a:p>
            <a:r>
              <a:rPr lang="pt-BR" dirty="0" smtClean="0"/>
              <a:t>ACTIVITIES: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06545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5833" y="93516"/>
            <a:ext cx="11843711" cy="6535884"/>
          </a:xfrm>
        </p:spPr>
        <p:txBody>
          <a:bodyPr>
            <a:noAutofit/>
          </a:bodyPr>
          <a:lstStyle/>
          <a:p>
            <a:pPr fontAlgn="base"/>
            <a:r>
              <a:rPr lang="en-US" sz="2400" dirty="0">
                <a:solidFill>
                  <a:schemeClr val="tx1"/>
                </a:solidFill>
              </a:rPr>
              <a:t>In March 1989, a computer scientist at the </a:t>
            </a:r>
            <a:r>
              <a:rPr lang="en-US" sz="2400" dirty="0" err="1">
                <a:solidFill>
                  <a:schemeClr val="tx1"/>
                </a:solidFill>
              </a:rPr>
              <a:t>Cern</a:t>
            </a:r>
            <a:r>
              <a:rPr lang="en-US" sz="2400" dirty="0">
                <a:solidFill>
                  <a:schemeClr val="tx1"/>
                </a:solidFill>
              </a:rPr>
              <a:t> particle physics lab near Geneva submitted a proposal to </a:t>
            </a:r>
            <a:r>
              <a:rPr lang="en-US" sz="2400" dirty="0">
                <a:solidFill>
                  <a:srgbClr val="FF0000"/>
                </a:solidFill>
              </a:rPr>
              <a:t>his</a:t>
            </a:r>
            <a:r>
              <a:rPr lang="en-US" sz="2400" dirty="0">
                <a:solidFill>
                  <a:schemeClr val="tx1"/>
                </a:solidFill>
              </a:rPr>
              <a:t> boss who scrawled "vague but exciting" on the document.</a:t>
            </a:r>
            <a:endParaRPr lang="pt-BR" sz="2400" dirty="0">
              <a:solidFill>
                <a:schemeClr val="tx1"/>
              </a:solidFill>
            </a:endParaRPr>
          </a:p>
          <a:p>
            <a:pPr fontAlgn="base"/>
            <a:r>
              <a:rPr lang="en-US" sz="2400" dirty="0">
                <a:solidFill>
                  <a:schemeClr val="tx1"/>
                </a:solidFill>
              </a:rPr>
              <a:t>From </a:t>
            </a:r>
            <a:r>
              <a:rPr lang="en-US" sz="2400" dirty="0">
                <a:solidFill>
                  <a:srgbClr val="FF0000"/>
                </a:solidFill>
              </a:rPr>
              <a:t>that</a:t>
            </a:r>
            <a:r>
              <a:rPr lang="en-US" sz="2400" dirty="0">
                <a:solidFill>
                  <a:schemeClr val="tx1"/>
                </a:solidFill>
              </a:rPr>
              <a:t> idea, the world wide web was born, and on </a:t>
            </a:r>
            <a:r>
              <a:rPr lang="en-US" sz="2400" dirty="0">
                <a:solidFill>
                  <a:srgbClr val="FF0000"/>
                </a:solidFill>
              </a:rPr>
              <a:t>this</a:t>
            </a:r>
            <a:r>
              <a:rPr lang="en-US" sz="2400" dirty="0">
                <a:solidFill>
                  <a:schemeClr val="tx1"/>
                </a:solidFill>
              </a:rPr>
              <a:t> week's Tech Tent </a:t>
            </a:r>
            <a:r>
              <a:rPr lang="en-US" sz="2400" dirty="0">
                <a:solidFill>
                  <a:srgbClr val="FF0000"/>
                </a:solidFill>
              </a:rPr>
              <a:t>we</a:t>
            </a:r>
            <a:r>
              <a:rPr lang="en-US" sz="2400" dirty="0">
                <a:solidFill>
                  <a:schemeClr val="tx1"/>
                </a:solidFill>
              </a:rPr>
              <a:t> celebrate its 30th birthday - and examine whether </a:t>
            </a:r>
            <a:r>
              <a:rPr lang="en-US" sz="2400" dirty="0">
                <a:solidFill>
                  <a:srgbClr val="FF0000"/>
                </a:solidFill>
              </a:rPr>
              <a:t>it</a:t>
            </a:r>
            <a:r>
              <a:rPr lang="en-US" sz="2400" dirty="0">
                <a:solidFill>
                  <a:schemeClr val="tx1"/>
                </a:solidFill>
              </a:rPr>
              <a:t> can emerge from what </a:t>
            </a:r>
            <a:r>
              <a:rPr lang="en-US" sz="2400" dirty="0">
                <a:solidFill>
                  <a:srgbClr val="FF0000"/>
                </a:solidFill>
              </a:rPr>
              <a:t>its</a:t>
            </a:r>
            <a:r>
              <a:rPr lang="en-US" sz="2400" dirty="0">
                <a:solidFill>
                  <a:schemeClr val="tx1"/>
                </a:solidFill>
              </a:rPr>
              <a:t> creator calls a downward spiral which has seen </a:t>
            </a:r>
            <a:r>
              <a:rPr lang="en-US" sz="2400" dirty="0">
                <a:solidFill>
                  <a:srgbClr val="FF0000"/>
                </a:solidFill>
              </a:rPr>
              <a:t>it</a:t>
            </a:r>
            <a:r>
              <a:rPr lang="en-US" sz="2400" dirty="0">
                <a:solidFill>
                  <a:schemeClr val="tx1"/>
                </a:solidFill>
              </a:rPr>
              <a:t> become a vehicle for hatred and misinformation.</a:t>
            </a:r>
            <a:endParaRPr lang="pt-BR" sz="2400" dirty="0">
              <a:solidFill>
                <a:schemeClr val="tx1"/>
              </a:solidFill>
            </a:endParaRPr>
          </a:p>
          <a:p>
            <a:pPr fontAlgn="base"/>
            <a:r>
              <a:rPr lang="en-US" sz="2400" dirty="0">
                <a:solidFill>
                  <a:schemeClr val="tx1"/>
                </a:solidFill>
              </a:rPr>
              <a:t>That creator is, of course, Sir Tim Berners-Lee and </a:t>
            </a:r>
            <a:r>
              <a:rPr lang="en-US" sz="2400" dirty="0">
                <a:solidFill>
                  <a:srgbClr val="FF0000"/>
                </a:solidFill>
              </a:rPr>
              <a:t>we</a:t>
            </a:r>
            <a:r>
              <a:rPr lang="en-US" sz="2400" dirty="0">
                <a:solidFill>
                  <a:schemeClr val="tx1"/>
                </a:solidFill>
              </a:rPr>
              <a:t> travelled to Geneva to the data </a:t>
            </a:r>
            <a:r>
              <a:rPr lang="en-US" sz="2400" dirty="0" err="1">
                <a:solidFill>
                  <a:schemeClr val="tx1"/>
                </a:solidFill>
              </a:rPr>
              <a:t>centre</a:t>
            </a:r>
            <a:r>
              <a:rPr lang="en-US" sz="2400" dirty="0">
                <a:solidFill>
                  <a:schemeClr val="tx1"/>
                </a:solidFill>
              </a:rPr>
              <a:t> in </a:t>
            </a:r>
            <a:r>
              <a:rPr lang="en-US" sz="2400" dirty="0" err="1">
                <a:solidFill>
                  <a:schemeClr val="tx1"/>
                </a:solidFill>
              </a:rPr>
              <a:t>Cern</a:t>
            </a:r>
            <a:r>
              <a:rPr lang="en-US" sz="2400" dirty="0">
                <a:solidFill>
                  <a:schemeClr val="tx1"/>
                </a:solidFill>
              </a:rPr>
              <a:t> to talk to </a:t>
            </a:r>
            <a:r>
              <a:rPr lang="en-US" sz="2400" dirty="0">
                <a:solidFill>
                  <a:srgbClr val="FF0000"/>
                </a:solidFill>
              </a:rPr>
              <a:t>him</a:t>
            </a:r>
            <a:r>
              <a:rPr lang="en-US" sz="2400" dirty="0">
                <a:solidFill>
                  <a:schemeClr val="tx1"/>
                </a:solidFill>
              </a:rPr>
              <a:t> about what drove </a:t>
            </a:r>
            <a:r>
              <a:rPr lang="en-US" sz="2400" dirty="0">
                <a:solidFill>
                  <a:srgbClr val="FF0000"/>
                </a:solidFill>
              </a:rPr>
              <a:t>him</a:t>
            </a:r>
            <a:r>
              <a:rPr lang="en-US" sz="2400" dirty="0">
                <a:solidFill>
                  <a:schemeClr val="tx1"/>
                </a:solidFill>
              </a:rPr>
              <a:t> to create the web as well as </a:t>
            </a:r>
            <a:r>
              <a:rPr lang="en-US" sz="2400" dirty="0">
                <a:solidFill>
                  <a:srgbClr val="FF0000"/>
                </a:solidFill>
              </a:rPr>
              <a:t>his</a:t>
            </a:r>
            <a:r>
              <a:rPr lang="en-US" sz="2400" dirty="0">
                <a:solidFill>
                  <a:schemeClr val="tx1"/>
                </a:solidFill>
              </a:rPr>
              <a:t> concerns about </a:t>
            </a:r>
            <a:r>
              <a:rPr lang="en-US" sz="2400" dirty="0">
                <a:solidFill>
                  <a:srgbClr val="FF0000"/>
                </a:solidFill>
              </a:rPr>
              <a:t>its</a:t>
            </a:r>
            <a:r>
              <a:rPr lang="en-US" sz="2400" dirty="0">
                <a:solidFill>
                  <a:schemeClr val="tx1"/>
                </a:solidFill>
              </a:rPr>
              <a:t> current trajectory and </a:t>
            </a:r>
            <a:r>
              <a:rPr lang="en-US" sz="2400" dirty="0">
                <a:solidFill>
                  <a:srgbClr val="FF0000"/>
                </a:solidFill>
              </a:rPr>
              <a:t>his</a:t>
            </a:r>
            <a:r>
              <a:rPr lang="en-US" sz="2400" dirty="0">
                <a:solidFill>
                  <a:schemeClr val="tx1"/>
                </a:solidFill>
              </a:rPr>
              <a:t> plan to put things right.</a:t>
            </a:r>
            <a:endParaRPr lang="pt-BR" sz="2400" dirty="0">
              <a:solidFill>
                <a:schemeClr val="tx1"/>
              </a:solidFill>
            </a:endParaRPr>
          </a:p>
          <a:p>
            <a:pPr fontAlgn="base"/>
            <a:r>
              <a:rPr lang="en-US" sz="2400" dirty="0">
                <a:solidFill>
                  <a:schemeClr val="tx1"/>
                </a:solidFill>
              </a:rPr>
              <a:t>Sir Tim took a 40-hour journey to celebrate the web's birthday and travelled from Switzerland to London's Science Museum and then on to Lagos in Nigeria.</a:t>
            </a:r>
            <a:endParaRPr lang="pt-BR" sz="2400" dirty="0">
              <a:solidFill>
                <a:schemeClr val="tx1"/>
              </a:solidFill>
            </a:endParaRPr>
          </a:p>
          <a:p>
            <a:pPr fontAlgn="base"/>
            <a:r>
              <a:rPr lang="en-US" sz="2400" dirty="0">
                <a:solidFill>
                  <a:srgbClr val="FF0000"/>
                </a:solidFill>
              </a:rPr>
              <a:t>We</a:t>
            </a:r>
            <a:r>
              <a:rPr lang="en-US" sz="2400" dirty="0">
                <a:solidFill>
                  <a:schemeClr val="tx1"/>
                </a:solidFill>
              </a:rPr>
              <a:t> dropped in on the Science Museum celebration to speak to three women with different perspectives on the web's history. Dame Wendy Hall, a computer scientist </a:t>
            </a:r>
            <a:r>
              <a:rPr lang="en-US" sz="2400" dirty="0">
                <a:solidFill>
                  <a:srgbClr val="FF0000"/>
                </a:solidFill>
              </a:rPr>
              <a:t>who</a:t>
            </a:r>
            <a:r>
              <a:rPr lang="en-US" sz="2400" dirty="0">
                <a:solidFill>
                  <a:schemeClr val="tx1"/>
                </a:solidFill>
              </a:rPr>
              <a:t> has worked with Sir Tim since the early days of the web, shares many of </a:t>
            </a:r>
            <a:r>
              <a:rPr lang="en-US" sz="2400" dirty="0">
                <a:solidFill>
                  <a:srgbClr val="FF0000"/>
                </a:solidFill>
              </a:rPr>
              <a:t>his</a:t>
            </a:r>
            <a:r>
              <a:rPr lang="en-US" sz="2400" dirty="0">
                <a:solidFill>
                  <a:schemeClr val="tx1"/>
                </a:solidFill>
              </a:rPr>
              <a:t> concerns about </a:t>
            </a:r>
            <a:r>
              <a:rPr lang="en-US" sz="2400" dirty="0">
                <a:solidFill>
                  <a:srgbClr val="FF0000"/>
                </a:solidFill>
              </a:rPr>
              <a:t>its</a:t>
            </a:r>
            <a:r>
              <a:rPr lang="en-US" sz="2400" dirty="0">
                <a:solidFill>
                  <a:schemeClr val="tx1"/>
                </a:solidFill>
              </a:rPr>
              <a:t> current state.</a:t>
            </a:r>
            <a:endParaRPr lang="pt-B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3867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5833" y="93516"/>
            <a:ext cx="11843711" cy="6764484"/>
          </a:xfrm>
        </p:spPr>
        <p:txBody>
          <a:bodyPr>
            <a:noAutofit/>
          </a:bodyPr>
          <a:lstStyle/>
          <a:p>
            <a:pPr fontAlgn="base"/>
            <a:r>
              <a:rPr lang="en-US" sz="2400" dirty="0">
                <a:solidFill>
                  <a:schemeClr val="tx1"/>
                </a:solidFill>
              </a:rPr>
              <a:t>In March 1989, a computer scientist at the </a:t>
            </a:r>
            <a:r>
              <a:rPr lang="en-US" sz="2400" dirty="0" err="1">
                <a:solidFill>
                  <a:schemeClr val="tx1"/>
                </a:solidFill>
              </a:rPr>
              <a:t>Cern</a:t>
            </a:r>
            <a:r>
              <a:rPr lang="en-US" sz="2400" dirty="0">
                <a:solidFill>
                  <a:schemeClr val="tx1"/>
                </a:solidFill>
              </a:rPr>
              <a:t> particle physics lab near Geneva submitted a proposal to </a:t>
            </a:r>
            <a:r>
              <a:rPr lang="en-US" sz="2400" dirty="0">
                <a:solidFill>
                  <a:srgbClr val="FF0000"/>
                </a:solidFill>
              </a:rPr>
              <a:t>his</a:t>
            </a:r>
            <a:r>
              <a:rPr lang="en-US" sz="2400" dirty="0">
                <a:solidFill>
                  <a:schemeClr val="tx1"/>
                </a:solidFill>
              </a:rPr>
              <a:t> boss who scrawled "vague but exciting" on the document.</a:t>
            </a:r>
            <a:endParaRPr lang="pt-BR" sz="2400" dirty="0">
              <a:solidFill>
                <a:schemeClr val="tx1"/>
              </a:solidFill>
            </a:endParaRPr>
          </a:p>
          <a:p>
            <a:pPr fontAlgn="base"/>
            <a:r>
              <a:rPr lang="en-US" sz="2400" dirty="0">
                <a:solidFill>
                  <a:schemeClr val="tx1"/>
                </a:solidFill>
              </a:rPr>
              <a:t>From </a:t>
            </a:r>
            <a:r>
              <a:rPr lang="en-US" sz="2400" dirty="0">
                <a:solidFill>
                  <a:srgbClr val="FF0000"/>
                </a:solidFill>
              </a:rPr>
              <a:t>that</a:t>
            </a:r>
            <a:r>
              <a:rPr lang="en-US" sz="2400" dirty="0">
                <a:solidFill>
                  <a:schemeClr val="tx1"/>
                </a:solidFill>
              </a:rPr>
              <a:t> idea, the world wide web was born, and on </a:t>
            </a:r>
            <a:r>
              <a:rPr lang="en-US" sz="2400" dirty="0">
                <a:solidFill>
                  <a:srgbClr val="FF0000"/>
                </a:solidFill>
              </a:rPr>
              <a:t>this</a:t>
            </a:r>
            <a:r>
              <a:rPr lang="en-US" sz="2400" dirty="0">
                <a:solidFill>
                  <a:schemeClr val="tx1"/>
                </a:solidFill>
              </a:rPr>
              <a:t> week's Tech Tent </a:t>
            </a:r>
            <a:r>
              <a:rPr lang="en-US" sz="2400" dirty="0">
                <a:solidFill>
                  <a:srgbClr val="FF0000"/>
                </a:solidFill>
              </a:rPr>
              <a:t>we</a:t>
            </a:r>
            <a:r>
              <a:rPr lang="en-US" sz="2400" dirty="0">
                <a:solidFill>
                  <a:schemeClr val="tx1"/>
                </a:solidFill>
              </a:rPr>
              <a:t> celebrate </a:t>
            </a:r>
            <a:r>
              <a:rPr lang="en-US" sz="2400" dirty="0">
                <a:solidFill>
                  <a:srgbClr val="FF0000"/>
                </a:solidFill>
              </a:rPr>
              <a:t>its</a:t>
            </a:r>
            <a:r>
              <a:rPr lang="en-US" sz="2400" dirty="0">
                <a:solidFill>
                  <a:schemeClr val="tx1"/>
                </a:solidFill>
              </a:rPr>
              <a:t> 30th birthday - and examine whether </a:t>
            </a:r>
            <a:r>
              <a:rPr lang="en-US" sz="2400" dirty="0">
                <a:solidFill>
                  <a:srgbClr val="FF0000"/>
                </a:solidFill>
              </a:rPr>
              <a:t>it</a:t>
            </a:r>
            <a:r>
              <a:rPr lang="en-US" sz="2400" dirty="0">
                <a:solidFill>
                  <a:schemeClr val="tx1"/>
                </a:solidFill>
              </a:rPr>
              <a:t> can emerge from what </a:t>
            </a:r>
            <a:r>
              <a:rPr lang="en-US" sz="2400" dirty="0">
                <a:solidFill>
                  <a:srgbClr val="FF0000"/>
                </a:solidFill>
              </a:rPr>
              <a:t>its</a:t>
            </a:r>
            <a:r>
              <a:rPr lang="en-US" sz="2400" dirty="0">
                <a:solidFill>
                  <a:schemeClr val="tx1"/>
                </a:solidFill>
              </a:rPr>
              <a:t> creator calls a downward spiral </a:t>
            </a:r>
            <a:r>
              <a:rPr lang="en-US" sz="2400" dirty="0">
                <a:solidFill>
                  <a:srgbClr val="FF0000"/>
                </a:solidFill>
              </a:rPr>
              <a:t>which</a:t>
            </a:r>
            <a:r>
              <a:rPr lang="en-US" sz="2400" dirty="0">
                <a:solidFill>
                  <a:schemeClr val="tx1"/>
                </a:solidFill>
              </a:rPr>
              <a:t> has seen </a:t>
            </a:r>
            <a:r>
              <a:rPr lang="en-US" sz="2400" dirty="0">
                <a:solidFill>
                  <a:srgbClr val="FF0000"/>
                </a:solidFill>
              </a:rPr>
              <a:t>it</a:t>
            </a:r>
            <a:r>
              <a:rPr lang="en-US" sz="2400" dirty="0">
                <a:solidFill>
                  <a:schemeClr val="tx1"/>
                </a:solidFill>
              </a:rPr>
              <a:t> become a vehicle for hatred and misinformation.</a:t>
            </a:r>
            <a:endParaRPr lang="pt-BR" sz="2400" dirty="0">
              <a:solidFill>
                <a:schemeClr val="tx1"/>
              </a:solidFill>
            </a:endParaRPr>
          </a:p>
          <a:p>
            <a:pPr fontAlgn="base"/>
            <a:r>
              <a:rPr lang="pt-BR" sz="2400" dirty="0" smtClean="0">
                <a:solidFill>
                  <a:srgbClr val="FF0000"/>
                </a:solidFill>
              </a:rPr>
              <a:t>His </a:t>
            </a:r>
            <a:r>
              <a:rPr lang="pt-BR" sz="2400" dirty="0" smtClean="0">
                <a:solidFill>
                  <a:schemeClr val="tx1"/>
                </a:solidFill>
              </a:rPr>
              <a:t>– refere-se a “</a:t>
            </a:r>
            <a:r>
              <a:rPr lang="pt-BR" sz="2400" dirty="0" err="1" smtClean="0">
                <a:solidFill>
                  <a:schemeClr val="tx1"/>
                </a:solidFill>
              </a:rPr>
              <a:t>computer</a:t>
            </a:r>
            <a:r>
              <a:rPr lang="pt-BR" sz="2400" dirty="0" smtClean="0">
                <a:solidFill>
                  <a:schemeClr val="tx1"/>
                </a:solidFill>
              </a:rPr>
              <a:t> </a:t>
            </a:r>
            <a:r>
              <a:rPr lang="pt-BR" sz="2400" dirty="0" err="1" smtClean="0">
                <a:solidFill>
                  <a:schemeClr val="tx1"/>
                </a:solidFill>
              </a:rPr>
              <a:t>scientist</a:t>
            </a:r>
            <a:r>
              <a:rPr lang="pt-BR" sz="2400" dirty="0" smtClean="0">
                <a:solidFill>
                  <a:schemeClr val="tx1"/>
                </a:solidFill>
              </a:rPr>
              <a:t>” “seu” chefe, chefe do cientista de computação. </a:t>
            </a:r>
          </a:p>
          <a:p>
            <a:pPr fontAlgn="base"/>
            <a:r>
              <a:rPr lang="pt-BR" sz="2400" dirty="0" err="1" smtClean="0">
                <a:solidFill>
                  <a:srgbClr val="FF0000"/>
                </a:solidFill>
              </a:rPr>
              <a:t>That</a:t>
            </a:r>
            <a:r>
              <a:rPr lang="pt-BR" sz="2400" dirty="0" smtClean="0">
                <a:solidFill>
                  <a:schemeClr val="tx1"/>
                </a:solidFill>
              </a:rPr>
              <a:t> – refere-se a “</a:t>
            </a:r>
            <a:r>
              <a:rPr lang="pt-BR" sz="2400" dirty="0" err="1" smtClean="0">
                <a:solidFill>
                  <a:schemeClr val="tx1"/>
                </a:solidFill>
              </a:rPr>
              <a:t>idea</a:t>
            </a:r>
            <a:r>
              <a:rPr lang="pt-BR" sz="2400" dirty="0" smtClean="0">
                <a:solidFill>
                  <a:schemeClr val="tx1"/>
                </a:solidFill>
              </a:rPr>
              <a:t>” “aquela/essa” ideia.</a:t>
            </a:r>
          </a:p>
          <a:p>
            <a:pPr fontAlgn="base"/>
            <a:r>
              <a:rPr lang="pt-BR" sz="2400" dirty="0" err="1" smtClean="0">
                <a:solidFill>
                  <a:srgbClr val="FF0000"/>
                </a:solidFill>
              </a:rPr>
              <a:t>This</a:t>
            </a:r>
            <a:r>
              <a:rPr lang="pt-BR" sz="2400" dirty="0" smtClean="0">
                <a:solidFill>
                  <a:srgbClr val="FF0000"/>
                </a:solidFill>
              </a:rPr>
              <a:t> </a:t>
            </a:r>
            <a:r>
              <a:rPr lang="pt-BR" sz="2400" dirty="0" smtClean="0">
                <a:solidFill>
                  <a:schemeClr val="tx1"/>
                </a:solidFill>
              </a:rPr>
              <a:t>– refere-se a “</a:t>
            </a:r>
            <a:r>
              <a:rPr lang="pt-BR" sz="2400" dirty="0" err="1" smtClean="0">
                <a:solidFill>
                  <a:schemeClr val="tx1"/>
                </a:solidFill>
              </a:rPr>
              <a:t>week</a:t>
            </a:r>
            <a:r>
              <a:rPr lang="pt-BR" sz="2400" dirty="0" smtClean="0">
                <a:solidFill>
                  <a:schemeClr val="tx1"/>
                </a:solidFill>
              </a:rPr>
              <a:t>” “esta” semana.</a:t>
            </a:r>
          </a:p>
          <a:p>
            <a:pPr fontAlgn="base"/>
            <a:r>
              <a:rPr lang="pt-BR" sz="2400" dirty="0" err="1">
                <a:solidFill>
                  <a:srgbClr val="FF0000"/>
                </a:solidFill>
              </a:rPr>
              <a:t>We</a:t>
            </a:r>
            <a:r>
              <a:rPr lang="pt-BR" sz="2400" dirty="0" smtClean="0">
                <a:solidFill>
                  <a:schemeClr val="tx1"/>
                </a:solidFill>
              </a:rPr>
              <a:t> – </a:t>
            </a:r>
            <a:r>
              <a:rPr lang="pt-BR" sz="2400" dirty="0">
                <a:solidFill>
                  <a:schemeClr val="tx1"/>
                </a:solidFill>
              </a:rPr>
              <a:t>refere-se </a:t>
            </a:r>
            <a:r>
              <a:rPr lang="pt-BR" sz="2400" dirty="0" smtClean="0">
                <a:solidFill>
                  <a:schemeClr val="tx1"/>
                </a:solidFill>
              </a:rPr>
              <a:t>ao autor do texto, usuários de internet “nós”.</a:t>
            </a:r>
          </a:p>
          <a:p>
            <a:pPr fontAlgn="base"/>
            <a:r>
              <a:rPr lang="pt-BR" sz="2400" dirty="0">
                <a:solidFill>
                  <a:srgbClr val="FF0000"/>
                </a:solidFill>
              </a:rPr>
              <a:t>Its,</a:t>
            </a:r>
            <a:r>
              <a:rPr lang="pt-BR" sz="2400" dirty="0" smtClean="0">
                <a:solidFill>
                  <a:schemeClr val="tx1"/>
                </a:solidFill>
              </a:rPr>
              <a:t> </a:t>
            </a:r>
            <a:r>
              <a:rPr lang="pt-BR" sz="2400" dirty="0">
                <a:solidFill>
                  <a:srgbClr val="FF0000"/>
                </a:solidFill>
              </a:rPr>
              <a:t>it</a:t>
            </a:r>
            <a:r>
              <a:rPr lang="pt-BR" sz="2400" dirty="0" smtClean="0">
                <a:solidFill>
                  <a:schemeClr val="tx1"/>
                </a:solidFill>
              </a:rPr>
              <a:t> – refere-se a internet “seu” aniversário, “ela” pode emergir, “seu” criador, “ela” tornou-se.</a:t>
            </a:r>
          </a:p>
          <a:p>
            <a:pPr fontAlgn="base"/>
            <a:r>
              <a:rPr lang="pt-BR" sz="2400" dirty="0" err="1">
                <a:solidFill>
                  <a:srgbClr val="FF0000"/>
                </a:solidFill>
              </a:rPr>
              <a:t>Which</a:t>
            </a:r>
            <a:r>
              <a:rPr lang="pt-BR" sz="2400" dirty="0" smtClean="0">
                <a:solidFill>
                  <a:schemeClr val="tx1"/>
                </a:solidFill>
              </a:rPr>
              <a:t> – refere-se a “</a:t>
            </a:r>
            <a:r>
              <a:rPr lang="pt-BR" sz="2400" dirty="0" err="1" smtClean="0">
                <a:solidFill>
                  <a:schemeClr val="tx1"/>
                </a:solidFill>
              </a:rPr>
              <a:t>downward</a:t>
            </a:r>
            <a:r>
              <a:rPr lang="pt-BR" sz="2400" dirty="0" smtClean="0">
                <a:solidFill>
                  <a:schemeClr val="tx1"/>
                </a:solidFill>
              </a:rPr>
              <a:t> </a:t>
            </a:r>
            <a:r>
              <a:rPr lang="pt-BR" sz="2400" dirty="0" err="1" smtClean="0">
                <a:solidFill>
                  <a:schemeClr val="tx1"/>
                </a:solidFill>
              </a:rPr>
              <a:t>spiral</a:t>
            </a:r>
            <a:r>
              <a:rPr lang="pt-BR" sz="2400" dirty="0" smtClean="0">
                <a:solidFill>
                  <a:schemeClr val="tx1"/>
                </a:solidFill>
              </a:rPr>
              <a:t>” uma espiral descendente que (ela) tem visto</a:t>
            </a:r>
            <a:endParaRPr lang="pt-B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7655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5834" y="83125"/>
            <a:ext cx="11791758" cy="6535884"/>
          </a:xfrm>
        </p:spPr>
        <p:txBody>
          <a:bodyPr>
            <a:noAutofit/>
          </a:bodyPr>
          <a:lstStyle/>
          <a:p>
            <a:pPr fontAlgn="base"/>
            <a:r>
              <a:rPr lang="en-US" sz="2400" dirty="0" smtClean="0">
                <a:solidFill>
                  <a:schemeClr val="tx1"/>
                </a:solidFill>
              </a:rPr>
              <a:t>That </a:t>
            </a:r>
            <a:r>
              <a:rPr lang="en-US" sz="2400" dirty="0">
                <a:solidFill>
                  <a:schemeClr val="tx1"/>
                </a:solidFill>
              </a:rPr>
              <a:t>creator is, of course, Sir Tim Berners-Lee and </a:t>
            </a:r>
            <a:r>
              <a:rPr lang="en-US" sz="2400" dirty="0">
                <a:solidFill>
                  <a:srgbClr val="FF0000"/>
                </a:solidFill>
              </a:rPr>
              <a:t>we</a:t>
            </a:r>
            <a:r>
              <a:rPr lang="en-US" sz="2400" dirty="0">
                <a:solidFill>
                  <a:schemeClr val="tx1"/>
                </a:solidFill>
              </a:rPr>
              <a:t> travelled to Geneva to the data </a:t>
            </a:r>
            <a:r>
              <a:rPr lang="en-US" sz="2400" dirty="0" err="1">
                <a:solidFill>
                  <a:schemeClr val="tx1"/>
                </a:solidFill>
              </a:rPr>
              <a:t>centre</a:t>
            </a:r>
            <a:r>
              <a:rPr lang="en-US" sz="2400" dirty="0">
                <a:solidFill>
                  <a:schemeClr val="tx1"/>
                </a:solidFill>
              </a:rPr>
              <a:t> in </a:t>
            </a:r>
            <a:r>
              <a:rPr lang="en-US" sz="2400" dirty="0" err="1">
                <a:solidFill>
                  <a:schemeClr val="tx1"/>
                </a:solidFill>
              </a:rPr>
              <a:t>Cern</a:t>
            </a:r>
            <a:r>
              <a:rPr lang="en-US" sz="2400" dirty="0">
                <a:solidFill>
                  <a:schemeClr val="tx1"/>
                </a:solidFill>
              </a:rPr>
              <a:t> to talk to </a:t>
            </a:r>
            <a:r>
              <a:rPr lang="en-US" sz="2400" dirty="0">
                <a:solidFill>
                  <a:srgbClr val="FF0000"/>
                </a:solidFill>
              </a:rPr>
              <a:t>him</a:t>
            </a:r>
            <a:r>
              <a:rPr lang="en-US" sz="2400" dirty="0">
                <a:solidFill>
                  <a:schemeClr val="tx1"/>
                </a:solidFill>
              </a:rPr>
              <a:t> about what drove </a:t>
            </a:r>
            <a:r>
              <a:rPr lang="en-US" sz="2400" dirty="0">
                <a:solidFill>
                  <a:srgbClr val="FF0000"/>
                </a:solidFill>
              </a:rPr>
              <a:t>him</a:t>
            </a:r>
            <a:r>
              <a:rPr lang="en-US" sz="2400" dirty="0">
                <a:solidFill>
                  <a:schemeClr val="tx1"/>
                </a:solidFill>
              </a:rPr>
              <a:t> to create the web as well as </a:t>
            </a:r>
            <a:r>
              <a:rPr lang="en-US" sz="2400" dirty="0">
                <a:solidFill>
                  <a:srgbClr val="FF0000"/>
                </a:solidFill>
              </a:rPr>
              <a:t>his</a:t>
            </a:r>
            <a:r>
              <a:rPr lang="en-US" sz="2400" dirty="0">
                <a:solidFill>
                  <a:schemeClr val="tx1"/>
                </a:solidFill>
              </a:rPr>
              <a:t> concerns about </a:t>
            </a:r>
            <a:r>
              <a:rPr lang="en-US" sz="2400" dirty="0">
                <a:solidFill>
                  <a:srgbClr val="FF0000"/>
                </a:solidFill>
              </a:rPr>
              <a:t>its</a:t>
            </a:r>
            <a:r>
              <a:rPr lang="en-US" sz="2400" dirty="0">
                <a:solidFill>
                  <a:schemeClr val="tx1"/>
                </a:solidFill>
              </a:rPr>
              <a:t> current trajectory and </a:t>
            </a:r>
            <a:r>
              <a:rPr lang="en-US" sz="2400" dirty="0">
                <a:solidFill>
                  <a:srgbClr val="FF0000"/>
                </a:solidFill>
              </a:rPr>
              <a:t>his</a:t>
            </a:r>
            <a:r>
              <a:rPr lang="en-US" sz="2400" dirty="0">
                <a:solidFill>
                  <a:schemeClr val="tx1"/>
                </a:solidFill>
              </a:rPr>
              <a:t> plan to put things right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  <a:r>
              <a:rPr lang="pt-BR" sz="2400" dirty="0">
                <a:solidFill>
                  <a:schemeClr val="tx1"/>
                </a:solidFill>
              </a:rPr>
              <a:t> </a:t>
            </a:r>
            <a:r>
              <a:rPr lang="pt-BR" sz="2400" dirty="0" smtClean="0">
                <a:solidFill>
                  <a:schemeClr val="tx1"/>
                </a:solidFill>
              </a:rPr>
              <a:t>{...}</a:t>
            </a:r>
            <a:endParaRPr lang="pt-BR" sz="2400" dirty="0">
              <a:solidFill>
                <a:schemeClr val="tx1"/>
              </a:solidFill>
            </a:endParaRPr>
          </a:p>
          <a:p>
            <a:pPr fontAlgn="base"/>
            <a:r>
              <a:rPr lang="en-US" sz="2400" dirty="0">
                <a:solidFill>
                  <a:srgbClr val="FF0000"/>
                </a:solidFill>
              </a:rPr>
              <a:t>We</a:t>
            </a:r>
            <a:r>
              <a:rPr lang="en-US" sz="2400" dirty="0">
                <a:solidFill>
                  <a:schemeClr val="tx1"/>
                </a:solidFill>
              </a:rPr>
              <a:t> dropped in on the Science Museum celebration to speak to three women with different perspectives on the web's history. Dame Wendy Hall, a computer scientist </a:t>
            </a:r>
            <a:r>
              <a:rPr lang="en-US" sz="2400" dirty="0">
                <a:solidFill>
                  <a:srgbClr val="FF0000"/>
                </a:solidFill>
              </a:rPr>
              <a:t>who</a:t>
            </a:r>
            <a:r>
              <a:rPr lang="en-US" sz="2400" dirty="0">
                <a:solidFill>
                  <a:schemeClr val="tx1"/>
                </a:solidFill>
              </a:rPr>
              <a:t> has worked with Sir Tim since the early days of the web, shares many of </a:t>
            </a:r>
            <a:r>
              <a:rPr lang="en-US" sz="2400" dirty="0">
                <a:solidFill>
                  <a:srgbClr val="FF0000"/>
                </a:solidFill>
              </a:rPr>
              <a:t>his</a:t>
            </a:r>
            <a:r>
              <a:rPr lang="en-US" sz="2400" dirty="0">
                <a:solidFill>
                  <a:schemeClr val="tx1"/>
                </a:solidFill>
              </a:rPr>
              <a:t> concerns about </a:t>
            </a:r>
            <a:r>
              <a:rPr lang="en-US" sz="2400" dirty="0">
                <a:solidFill>
                  <a:srgbClr val="FF0000"/>
                </a:solidFill>
              </a:rPr>
              <a:t>its</a:t>
            </a:r>
            <a:r>
              <a:rPr lang="en-US" sz="2400" dirty="0">
                <a:solidFill>
                  <a:schemeClr val="tx1"/>
                </a:solidFill>
              </a:rPr>
              <a:t> current state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fontAlgn="base"/>
            <a:r>
              <a:rPr lang="en-US" sz="2400" dirty="0">
                <a:solidFill>
                  <a:srgbClr val="FF0000"/>
                </a:solidFill>
              </a:rPr>
              <a:t>We</a:t>
            </a:r>
            <a:r>
              <a:rPr lang="en-US" sz="2400" dirty="0" smtClean="0">
                <a:solidFill>
                  <a:schemeClr val="tx1"/>
                </a:solidFill>
              </a:rPr>
              <a:t> – </a:t>
            </a:r>
            <a:r>
              <a:rPr lang="en-US" sz="2400" dirty="0" err="1" smtClean="0">
                <a:solidFill>
                  <a:schemeClr val="tx1"/>
                </a:solidFill>
              </a:rPr>
              <a:t>refere</a:t>
            </a:r>
            <a:r>
              <a:rPr lang="en-US" sz="2400" dirty="0" smtClean="0">
                <a:solidFill>
                  <a:schemeClr val="tx1"/>
                </a:solidFill>
              </a:rPr>
              <a:t>-se </a:t>
            </a:r>
            <a:r>
              <a:rPr lang="en-US" sz="2400" dirty="0" err="1" smtClean="0">
                <a:solidFill>
                  <a:schemeClr val="tx1"/>
                </a:solidFill>
              </a:rPr>
              <a:t>ao</a:t>
            </a:r>
            <a:r>
              <a:rPr lang="en-US" sz="2400" dirty="0" smtClean="0">
                <a:solidFill>
                  <a:schemeClr val="tx1"/>
                </a:solidFill>
              </a:rPr>
              <a:t> “</a:t>
            </a:r>
            <a:r>
              <a:rPr lang="en-US" sz="2400" dirty="0" err="1" smtClean="0">
                <a:solidFill>
                  <a:schemeClr val="tx1"/>
                </a:solidFill>
              </a:rPr>
              <a:t>autor</a:t>
            </a:r>
            <a:r>
              <a:rPr lang="en-US" sz="2400" dirty="0" smtClean="0">
                <a:solidFill>
                  <a:schemeClr val="tx1"/>
                </a:solidFill>
              </a:rPr>
              <a:t> do </a:t>
            </a:r>
            <a:r>
              <a:rPr lang="en-US" sz="2400" dirty="0" err="1" smtClean="0">
                <a:solidFill>
                  <a:schemeClr val="tx1"/>
                </a:solidFill>
              </a:rPr>
              <a:t>texto</a:t>
            </a:r>
            <a:r>
              <a:rPr lang="en-US" sz="2400" dirty="0" smtClean="0">
                <a:solidFill>
                  <a:schemeClr val="tx1"/>
                </a:solidFill>
              </a:rPr>
              <a:t> e o </a:t>
            </a:r>
            <a:r>
              <a:rPr lang="en-US" sz="2400" dirty="0" err="1" smtClean="0">
                <a:solidFill>
                  <a:schemeClr val="tx1"/>
                </a:solidFill>
              </a:rPr>
              <a:t>criador</a:t>
            </a:r>
            <a:r>
              <a:rPr lang="en-US" sz="2400" dirty="0" smtClean="0">
                <a:solidFill>
                  <a:schemeClr val="tx1"/>
                </a:solidFill>
              </a:rPr>
              <a:t> da internet” “</a:t>
            </a:r>
            <a:r>
              <a:rPr lang="en-US" sz="2400" dirty="0" err="1" smtClean="0">
                <a:solidFill>
                  <a:schemeClr val="tx1"/>
                </a:solidFill>
              </a:rPr>
              <a:t>nós</a:t>
            </a:r>
            <a:r>
              <a:rPr lang="en-US" sz="2400" dirty="0" smtClean="0">
                <a:solidFill>
                  <a:schemeClr val="tx1"/>
                </a:solidFill>
              </a:rPr>
              <a:t>” </a:t>
            </a:r>
            <a:r>
              <a:rPr lang="en-US" sz="2400" dirty="0" err="1" smtClean="0">
                <a:solidFill>
                  <a:schemeClr val="tx1"/>
                </a:solidFill>
              </a:rPr>
              <a:t>viajamos</a:t>
            </a:r>
            <a:r>
              <a:rPr lang="pt-BR" sz="2400" dirty="0" smtClean="0">
                <a:solidFill>
                  <a:schemeClr val="tx1"/>
                </a:solidFill>
              </a:rPr>
              <a:t>.</a:t>
            </a:r>
          </a:p>
          <a:p>
            <a:pPr fontAlgn="base"/>
            <a:r>
              <a:rPr lang="pt-BR" sz="2400" dirty="0" err="1">
                <a:solidFill>
                  <a:srgbClr val="FF0000"/>
                </a:solidFill>
              </a:rPr>
              <a:t>Him</a:t>
            </a:r>
            <a:r>
              <a:rPr lang="pt-BR" sz="2400" dirty="0" smtClean="0">
                <a:solidFill>
                  <a:schemeClr val="tx1"/>
                </a:solidFill>
              </a:rPr>
              <a:t> – refere-se a Sir Tim Berners-Lee ...para falar com “ele” sobre o que levou “ele” a criar...</a:t>
            </a:r>
          </a:p>
          <a:p>
            <a:pPr fontAlgn="base"/>
            <a:r>
              <a:rPr lang="pt-BR" sz="2400" dirty="0">
                <a:solidFill>
                  <a:srgbClr val="FF0000"/>
                </a:solidFill>
              </a:rPr>
              <a:t>His</a:t>
            </a:r>
            <a:r>
              <a:rPr lang="pt-BR" sz="2400" dirty="0" smtClean="0">
                <a:solidFill>
                  <a:schemeClr val="tx1"/>
                </a:solidFill>
              </a:rPr>
              <a:t> - </a:t>
            </a:r>
            <a:r>
              <a:rPr lang="pt-BR" sz="2400" dirty="0">
                <a:solidFill>
                  <a:schemeClr val="tx1"/>
                </a:solidFill>
              </a:rPr>
              <a:t>refere-se a Sir Tim </a:t>
            </a:r>
            <a:r>
              <a:rPr lang="pt-BR" sz="2400" dirty="0" smtClean="0">
                <a:solidFill>
                  <a:schemeClr val="tx1"/>
                </a:solidFill>
              </a:rPr>
              <a:t>Berners-Lee “suas/dele” preocupações, “seu” plano...</a:t>
            </a:r>
          </a:p>
          <a:p>
            <a:pPr fontAlgn="base"/>
            <a:r>
              <a:rPr lang="pt-BR" sz="2400" dirty="0">
                <a:solidFill>
                  <a:srgbClr val="FF0000"/>
                </a:solidFill>
              </a:rPr>
              <a:t>Its</a:t>
            </a:r>
            <a:r>
              <a:rPr lang="pt-BR" sz="2400" dirty="0" smtClean="0">
                <a:solidFill>
                  <a:schemeClr val="tx1"/>
                </a:solidFill>
              </a:rPr>
              <a:t> – refere-se a “internet” “sua” trajetória, “seu” estado atual.</a:t>
            </a:r>
          </a:p>
          <a:p>
            <a:pPr fontAlgn="base"/>
            <a:r>
              <a:rPr lang="pt-BR" sz="2400" dirty="0" err="1">
                <a:solidFill>
                  <a:srgbClr val="FF0000"/>
                </a:solidFill>
              </a:rPr>
              <a:t>We</a:t>
            </a:r>
            <a:r>
              <a:rPr lang="pt-BR" sz="2400" dirty="0" smtClean="0">
                <a:solidFill>
                  <a:schemeClr val="tx1"/>
                </a:solidFill>
              </a:rPr>
              <a:t> - </a:t>
            </a:r>
            <a:r>
              <a:rPr lang="en-US" sz="2400" dirty="0" err="1">
                <a:solidFill>
                  <a:schemeClr val="tx1"/>
                </a:solidFill>
              </a:rPr>
              <a:t>refere</a:t>
            </a:r>
            <a:r>
              <a:rPr lang="en-US" sz="2400" dirty="0">
                <a:solidFill>
                  <a:schemeClr val="tx1"/>
                </a:solidFill>
              </a:rPr>
              <a:t>-se </a:t>
            </a:r>
            <a:r>
              <a:rPr lang="en-US" sz="2400" dirty="0" err="1">
                <a:solidFill>
                  <a:schemeClr val="tx1"/>
                </a:solidFill>
              </a:rPr>
              <a:t>ao</a:t>
            </a:r>
            <a:r>
              <a:rPr lang="en-US" sz="2400" dirty="0">
                <a:solidFill>
                  <a:schemeClr val="tx1"/>
                </a:solidFill>
              </a:rPr>
              <a:t> “</a:t>
            </a:r>
            <a:r>
              <a:rPr lang="en-US" sz="2400" dirty="0" err="1">
                <a:solidFill>
                  <a:schemeClr val="tx1"/>
                </a:solidFill>
              </a:rPr>
              <a:t>autor</a:t>
            </a:r>
            <a:r>
              <a:rPr lang="en-US" sz="2400" dirty="0">
                <a:solidFill>
                  <a:schemeClr val="tx1"/>
                </a:solidFill>
              </a:rPr>
              <a:t> do </a:t>
            </a:r>
            <a:r>
              <a:rPr lang="en-US" sz="2400" dirty="0" err="1">
                <a:solidFill>
                  <a:schemeClr val="tx1"/>
                </a:solidFill>
              </a:rPr>
              <a:t>texto</a:t>
            </a:r>
            <a:r>
              <a:rPr lang="en-US" sz="2400" dirty="0">
                <a:solidFill>
                  <a:schemeClr val="tx1"/>
                </a:solidFill>
              </a:rPr>
              <a:t> e o </a:t>
            </a:r>
            <a:r>
              <a:rPr lang="en-US" sz="2400" dirty="0" err="1">
                <a:solidFill>
                  <a:schemeClr val="tx1"/>
                </a:solidFill>
              </a:rPr>
              <a:t>criador</a:t>
            </a:r>
            <a:r>
              <a:rPr lang="en-US" sz="2400" dirty="0">
                <a:solidFill>
                  <a:schemeClr val="tx1"/>
                </a:solidFill>
              </a:rPr>
              <a:t> da internet” </a:t>
            </a:r>
            <a:r>
              <a:rPr lang="en-US" sz="2400" dirty="0" smtClean="0">
                <a:solidFill>
                  <a:schemeClr val="tx1"/>
                </a:solidFill>
              </a:rPr>
              <a:t>“</a:t>
            </a:r>
            <a:r>
              <a:rPr lang="en-US" sz="2400" dirty="0" err="1" smtClean="0">
                <a:solidFill>
                  <a:schemeClr val="tx1"/>
                </a:solidFill>
              </a:rPr>
              <a:t>nós</a:t>
            </a:r>
            <a:r>
              <a:rPr lang="en-US" sz="2400" dirty="0" smtClean="0">
                <a:solidFill>
                  <a:schemeClr val="tx1"/>
                </a:solidFill>
              </a:rPr>
              <a:t>” </a:t>
            </a:r>
            <a:r>
              <a:rPr lang="en-US" sz="2400" dirty="0" err="1" smtClean="0">
                <a:solidFill>
                  <a:schemeClr val="tx1"/>
                </a:solidFill>
              </a:rPr>
              <a:t>chegamos</a:t>
            </a:r>
            <a:r>
              <a:rPr lang="en-US" sz="2400" dirty="0" smtClean="0">
                <a:solidFill>
                  <a:schemeClr val="tx1"/>
                </a:solidFill>
              </a:rPr>
              <a:t> no…</a:t>
            </a:r>
          </a:p>
          <a:p>
            <a:pPr fontAlgn="base"/>
            <a:r>
              <a:rPr lang="pt-BR" sz="2400" dirty="0">
                <a:solidFill>
                  <a:srgbClr val="FF0000"/>
                </a:solidFill>
              </a:rPr>
              <a:t>Who</a:t>
            </a:r>
            <a:r>
              <a:rPr lang="pt-BR" sz="2400" dirty="0" smtClean="0">
                <a:solidFill>
                  <a:schemeClr val="tx1"/>
                </a:solidFill>
              </a:rPr>
              <a:t> – refere-se a “</a:t>
            </a:r>
            <a:r>
              <a:rPr lang="en-US" sz="2400" dirty="0">
                <a:solidFill>
                  <a:schemeClr val="tx1"/>
                </a:solidFill>
              </a:rPr>
              <a:t>Dame Wendy Hall, a computer </a:t>
            </a:r>
            <a:r>
              <a:rPr lang="en-US" sz="2400" dirty="0" smtClean="0">
                <a:solidFill>
                  <a:schemeClr val="tx1"/>
                </a:solidFill>
              </a:rPr>
              <a:t>scientist” “que” </a:t>
            </a:r>
            <a:r>
              <a:rPr lang="en-US" sz="2400" dirty="0" err="1" smtClean="0">
                <a:solidFill>
                  <a:schemeClr val="tx1"/>
                </a:solidFill>
              </a:rPr>
              <a:t>trabalhou</a:t>
            </a:r>
            <a:r>
              <a:rPr lang="en-US" sz="2400" dirty="0" smtClean="0">
                <a:solidFill>
                  <a:schemeClr val="tx1"/>
                </a:solidFill>
              </a:rPr>
              <a:t> com…</a:t>
            </a:r>
          </a:p>
          <a:p>
            <a:pPr fontAlgn="base"/>
            <a:endParaRPr lang="pt-BR" sz="2400" dirty="0" smtClean="0">
              <a:solidFill>
                <a:schemeClr val="tx1"/>
              </a:solidFill>
            </a:endParaRPr>
          </a:p>
          <a:p>
            <a:pPr fontAlgn="base"/>
            <a:endParaRPr lang="en-US" sz="2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4803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13652" y="173182"/>
            <a:ext cx="8596668" cy="710045"/>
          </a:xfrm>
        </p:spPr>
        <p:txBody>
          <a:bodyPr/>
          <a:lstStyle/>
          <a:p>
            <a:r>
              <a:rPr lang="pt-BR" dirty="0" smtClean="0"/>
              <a:t>ASSUNTO: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13652" y="883227"/>
            <a:ext cx="10025303" cy="5400964"/>
          </a:xfrm>
        </p:spPr>
        <p:txBody>
          <a:bodyPr>
            <a:normAutofit/>
          </a:bodyPr>
          <a:lstStyle/>
          <a:p>
            <a:r>
              <a:rPr lang="pt-BR" sz="2500" b="1" dirty="0" smtClean="0"/>
              <a:t>LIVROS: LEITURA EM LÍNGUA INGLESA, READING STRATEGIES FOR COMPUTING, </a:t>
            </a:r>
          </a:p>
          <a:p>
            <a:r>
              <a:rPr lang="pt-BR" sz="2500" dirty="0" smtClean="0"/>
              <a:t>GRUPO 1: GRUPOS NOMINAIS</a:t>
            </a:r>
          </a:p>
          <a:p>
            <a:r>
              <a:rPr lang="pt-BR" sz="2500" dirty="0"/>
              <a:t>GRUPO </a:t>
            </a:r>
            <a:r>
              <a:rPr lang="pt-BR" sz="2500" dirty="0" smtClean="0"/>
              <a:t>2: REFERÊNCIA PRONOMINAL</a:t>
            </a:r>
          </a:p>
          <a:p>
            <a:r>
              <a:rPr lang="pt-BR" sz="2500" dirty="0" smtClean="0"/>
              <a:t>GRUPO 3: MARCADORES DISCUSSIVOS (LINKING WORDS)</a:t>
            </a:r>
          </a:p>
          <a:p>
            <a:r>
              <a:rPr lang="pt-BR" sz="2500" dirty="0" smtClean="0"/>
              <a:t>GRUPO 4: FORMAÇÃO DE PALAVRAS EM INGLÊS: </a:t>
            </a:r>
            <a:r>
              <a:rPr lang="pt-BR" sz="2500" dirty="0"/>
              <a:t>AFIXOS (SUFIXOS E PREFIXOS)</a:t>
            </a:r>
          </a:p>
          <a:p>
            <a:r>
              <a:rPr lang="pt-BR" sz="2500" dirty="0" smtClean="0"/>
              <a:t>GRUPO 5: </a:t>
            </a:r>
            <a:r>
              <a:rPr lang="pt-BR" sz="2500" dirty="0"/>
              <a:t>FORMAÇÃO DE PALAVRAS EM INGLÊS: </a:t>
            </a:r>
            <a:r>
              <a:rPr lang="pt-BR" sz="2500" dirty="0" smtClean="0"/>
              <a:t>DIFERENTES </a:t>
            </a:r>
            <a:r>
              <a:rPr lang="pt-BR" sz="2500" dirty="0"/>
              <a:t>DOS </a:t>
            </a:r>
            <a:r>
              <a:rPr lang="pt-BR" sz="2500" dirty="0" smtClean="0"/>
              <a:t>AFIXOS</a:t>
            </a:r>
            <a:endParaRPr lang="pt-BR" sz="2500" dirty="0"/>
          </a:p>
          <a:p>
            <a:r>
              <a:rPr lang="pt-BR" sz="2500" dirty="0" smtClean="0"/>
              <a:t>GRUPO 6: FORMAS VERBAIS I (PRESENTE, PASSADO, FUTURO)</a:t>
            </a:r>
          </a:p>
          <a:p>
            <a:r>
              <a:rPr lang="pt-BR" sz="2500" dirty="0" smtClean="0"/>
              <a:t>GRUPO 7: FORMAS VERBAIS II (TEMPOS PROGRESSIVOS, PERFEITOS)</a:t>
            </a:r>
            <a:endParaRPr lang="pt-BR" sz="2500" dirty="0"/>
          </a:p>
        </p:txBody>
      </p:sp>
    </p:spTree>
    <p:extLst>
      <p:ext uri="{BB962C8B-B14F-4D97-AF65-F5344CB8AC3E}">
        <p14:creationId xmlns:p14="http://schemas.microsoft.com/office/powerpoint/2010/main" val="3425788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65908" y="744681"/>
            <a:ext cx="3759583" cy="710045"/>
          </a:xfrm>
        </p:spPr>
        <p:txBody>
          <a:bodyPr/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COMPONENTES: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0689" y="1756062"/>
            <a:ext cx="10087647" cy="3761509"/>
          </a:xfrm>
        </p:spPr>
        <p:txBody>
          <a:bodyPr>
            <a:normAutofit/>
          </a:bodyPr>
          <a:lstStyle/>
          <a:p>
            <a:r>
              <a:rPr lang="pt-BR" sz="2500" dirty="0"/>
              <a:t>GRUPO 1: Jonas, </a:t>
            </a:r>
            <a:r>
              <a:rPr lang="pt-BR" sz="2500" dirty="0" err="1"/>
              <a:t>Marla</a:t>
            </a:r>
            <a:r>
              <a:rPr lang="pt-BR" sz="2500" dirty="0"/>
              <a:t>, Edinaldo*, Lucas Araújo.</a:t>
            </a:r>
          </a:p>
          <a:p>
            <a:r>
              <a:rPr lang="pt-BR" sz="2500" dirty="0"/>
              <a:t>GRUPO 2: </a:t>
            </a:r>
            <a:r>
              <a:rPr lang="pt-BR" sz="2500" dirty="0" err="1"/>
              <a:t>Móises</a:t>
            </a:r>
            <a:r>
              <a:rPr lang="pt-BR" sz="2500" dirty="0"/>
              <a:t>, Pedro, Bartolomeu, Flávio. </a:t>
            </a:r>
          </a:p>
          <a:p>
            <a:r>
              <a:rPr lang="pt-BR" sz="2500" dirty="0"/>
              <a:t>GRUPO 3: Diego Imperial, </a:t>
            </a:r>
            <a:r>
              <a:rPr lang="pt-BR" sz="2500" dirty="0" err="1"/>
              <a:t>Damares</a:t>
            </a:r>
            <a:r>
              <a:rPr lang="pt-BR" sz="2500" dirty="0"/>
              <a:t>, </a:t>
            </a:r>
            <a:r>
              <a:rPr lang="pt-BR" sz="2500" dirty="0" err="1"/>
              <a:t>Thays</a:t>
            </a:r>
            <a:r>
              <a:rPr lang="pt-BR" sz="2500" dirty="0"/>
              <a:t>, Caio, Lucas Santos. </a:t>
            </a:r>
          </a:p>
          <a:p>
            <a:r>
              <a:rPr lang="pt-BR" sz="2500" dirty="0"/>
              <a:t>GRUPO 4: </a:t>
            </a:r>
            <a:r>
              <a:rPr lang="pt-BR" sz="2500" dirty="0" err="1"/>
              <a:t>Jayanderson</a:t>
            </a:r>
            <a:r>
              <a:rPr lang="pt-BR" sz="2500" dirty="0"/>
              <a:t>, Diego Nascimento, Arthur, Marcos, Ismael.</a:t>
            </a:r>
          </a:p>
          <a:p>
            <a:r>
              <a:rPr lang="pt-BR" sz="2500" dirty="0"/>
              <a:t>GRUPO 5: Natália, André, </a:t>
            </a:r>
            <a:r>
              <a:rPr lang="pt-BR" sz="2500" dirty="0" err="1"/>
              <a:t>Sherliane</a:t>
            </a:r>
            <a:r>
              <a:rPr lang="pt-BR" sz="2500" dirty="0"/>
              <a:t>, Micaela, Luiza.</a:t>
            </a:r>
          </a:p>
          <a:p>
            <a:r>
              <a:rPr lang="pt-BR" sz="2500" dirty="0" smtClean="0"/>
              <a:t>GRUPO 6: Andreza, Juan, Antônio, Eduardo, Diego Dantas.</a:t>
            </a:r>
            <a:endParaRPr lang="pt-BR" sz="2500" dirty="0" smtClean="0"/>
          </a:p>
          <a:p>
            <a:r>
              <a:rPr lang="pt-BR" sz="2500" dirty="0" smtClean="0"/>
              <a:t>GRUPO 7: Heitor, </a:t>
            </a:r>
            <a:r>
              <a:rPr lang="pt-BR" sz="2500" dirty="0" err="1" smtClean="0"/>
              <a:t>Marla</a:t>
            </a:r>
            <a:r>
              <a:rPr lang="pt-BR" sz="2500" dirty="0" smtClean="0"/>
              <a:t>, Anderson, Jessie, Wesley.</a:t>
            </a:r>
            <a:endParaRPr lang="pt-BR" sz="2500" dirty="0" smtClean="0"/>
          </a:p>
        </p:txBody>
      </p:sp>
    </p:spTree>
    <p:extLst>
      <p:ext uri="{BB962C8B-B14F-4D97-AF65-F5344CB8AC3E}">
        <p14:creationId xmlns:p14="http://schemas.microsoft.com/office/powerpoint/2010/main" val="3208756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13652" y="173182"/>
            <a:ext cx="8596668" cy="710045"/>
          </a:xfrm>
        </p:spPr>
        <p:txBody>
          <a:bodyPr/>
          <a:lstStyle/>
          <a:p>
            <a:r>
              <a:rPr lang="pt-BR" dirty="0" smtClean="0"/>
              <a:t>TODOS OS GRUPOS: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13652" y="883227"/>
            <a:ext cx="10482503" cy="5400964"/>
          </a:xfrm>
        </p:spPr>
        <p:txBody>
          <a:bodyPr>
            <a:normAutofit/>
          </a:bodyPr>
          <a:lstStyle/>
          <a:p>
            <a:r>
              <a:rPr lang="pt-BR" sz="2500" dirty="0" smtClean="0"/>
              <a:t>UTILIZAR OUTROS TEXTOS QUE NÃO ESTÃO NO LIVRO;</a:t>
            </a:r>
          </a:p>
          <a:p>
            <a:r>
              <a:rPr lang="pt-BR" sz="2500" dirty="0"/>
              <a:t>A APRESENTAÇÃO DEVERÁ SER A PARTIR DO TEXTO RETIRADO DA INTERNET;</a:t>
            </a:r>
          </a:p>
          <a:p>
            <a:r>
              <a:rPr lang="pt-BR" sz="2500" dirty="0" smtClean="0"/>
              <a:t>FAZER ATIVIDADES PARA A TURMA;</a:t>
            </a:r>
          </a:p>
          <a:p>
            <a:r>
              <a:rPr lang="pt-BR" sz="2500" dirty="0" smtClean="0"/>
              <a:t>OS EXERCÍCIOS DEVEM SER ELABORADOS DE ACORDO COM O TEXTO E DO MODELO DO QUE VCS FIZERAM DO LIVRO (PODEM UTILIZAR O MESMO TIPO DE ATIVIDADE SE QUISEREM);</a:t>
            </a:r>
          </a:p>
          <a:p>
            <a:endParaRPr lang="pt-BR" sz="2500" dirty="0" smtClean="0"/>
          </a:p>
          <a:p>
            <a:endParaRPr lang="pt-BR" sz="2500" dirty="0"/>
          </a:p>
        </p:txBody>
      </p:sp>
    </p:spTree>
    <p:extLst>
      <p:ext uri="{BB962C8B-B14F-4D97-AF65-F5344CB8AC3E}">
        <p14:creationId xmlns:p14="http://schemas.microsoft.com/office/powerpoint/2010/main" val="189901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8961" y="162791"/>
            <a:ext cx="5546822" cy="730827"/>
          </a:xfrm>
        </p:spPr>
        <p:txBody>
          <a:bodyPr>
            <a:normAutofit/>
          </a:bodyPr>
          <a:lstStyle/>
          <a:p>
            <a:r>
              <a:rPr lang="pt-BR" dirty="0" smtClean="0"/>
              <a:t>ACTIVITIES: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1080" y="1070264"/>
            <a:ext cx="6876857" cy="4094019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pt-BR" sz="2500" b="1" dirty="0">
                <a:solidFill>
                  <a:srgbClr val="FF0000"/>
                </a:solidFill>
              </a:rPr>
              <a:t>PREDICTING (CONHECIMENTO PRÉVIO)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>
                <a:solidFill>
                  <a:srgbClr val="FF0000"/>
                </a:solidFill>
              </a:rPr>
              <a:t>SKIMMING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/>
              <a:t>SCANNING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/>
              <a:t>COGNATES/ FALSE COGNATES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/>
              <a:t>INFERÊNCIA CONTEXTUAL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/>
              <a:t>PALAVRAS-CHAVE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/>
              <a:t>FORMAÇÃO DE PALAVRAS</a:t>
            </a:r>
          </a:p>
          <a:p>
            <a:pPr marL="457200" indent="-457200">
              <a:buFont typeface="+mj-lt"/>
              <a:buAutoNum type="arabicParenR"/>
            </a:pPr>
            <a:r>
              <a:rPr lang="pt-BR" sz="2500" b="1" dirty="0" smtClean="0"/>
              <a:t>REFERENTES TEXTUAIS</a:t>
            </a:r>
            <a:endParaRPr lang="pt-BR" sz="2500" dirty="0"/>
          </a:p>
        </p:txBody>
      </p:sp>
    </p:spTree>
    <p:extLst>
      <p:ext uri="{BB962C8B-B14F-4D97-AF65-F5344CB8AC3E}">
        <p14:creationId xmlns:p14="http://schemas.microsoft.com/office/powerpoint/2010/main" val="760466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50071" y="1111827"/>
            <a:ext cx="9734356" cy="5029200"/>
          </a:xfrm>
        </p:spPr>
        <p:txBody>
          <a:bodyPr>
            <a:normAutofit lnSpcReduction="10000"/>
          </a:bodyPr>
          <a:lstStyle/>
          <a:p>
            <a:r>
              <a:rPr lang="pt-BR" sz="2500" b="1" dirty="0">
                <a:solidFill>
                  <a:srgbClr val="FF0000"/>
                </a:solidFill>
              </a:rPr>
              <a:t>PREDICTING (CONHECIMENTO PRÉVIO) – </a:t>
            </a:r>
            <a:endParaRPr lang="pt-BR" sz="2500" b="1" dirty="0" smtClean="0">
              <a:solidFill>
                <a:srgbClr val="FF0000"/>
              </a:solidFill>
            </a:endParaRPr>
          </a:p>
          <a:p>
            <a:r>
              <a:rPr lang="pt-BR" sz="2500" b="1" dirty="0" smtClean="0"/>
              <a:t>O </a:t>
            </a:r>
            <a:r>
              <a:rPr lang="pt-BR" sz="2500" b="1" dirty="0"/>
              <a:t>QUE ELES SABEM </a:t>
            </a:r>
            <a:r>
              <a:rPr lang="pt-BR" sz="2500" b="1" dirty="0" smtClean="0"/>
              <a:t>SOBRE WORLD WIDE WEB?</a:t>
            </a:r>
          </a:p>
          <a:p>
            <a:r>
              <a:rPr lang="pt-BR" sz="2500" b="1" dirty="0" smtClean="0"/>
              <a:t>HÁ QUANTOS ANOS EXISTE?</a:t>
            </a:r>
          </a:p>
          <a:p>
            <a:r>
              <a:rPr lang="pt-BR" sz="2500" b="1" dirty="0" smtClean="0"/>
              <a:t>QUAL A SUA IMPORTÂNCIA?</a:t>
            </a:r>
          </a:p>
          <a:p>
            <a:r>
              <a:rPr lang="pt-BR" sz="2500" b="1" dirty="0" smtClean="0"/>
              <a:t>QUAL A REVOLUÇÃO FEITA A PARTIR DELA?</a:t>
            </a:r>
          </a:p>
          <a:p>
            <a:r>
              <a:rPr lang="pt-BR" sz="2500" b="1" dirty="0" smtClean="0"/>
              <a:t>COMO UTILIZAMOS A INTERNET NO NOSSO DIA-DIA?</a:t>
            </a:r>
          </a:p>
          <a:p>
            <a:r>
              <a:rPr lang="pt-BR" sz="2500" b="1" dirty="0" smtClean="0"/>
              <a:t>QUEM CRIOU A INTERNET?</a:t>
            </a:r>
          </a:p>
          <a:p>
            <a:pPr marL="0" indent="0">
              <a:buNone/>
            </a:pPr>
            <a:r>
              <a:rPr lang="pt-BR" sz="2500" b="1" dirty="0" smtClean="0"/>
              <a:t> </a:t>
            </a:r>
          </a:p>
          <a:p>
            <a:r>
              <a:rPr lang="pt-BR" sz="2500" b="1" dirty="0">
                <a:solidFill>
                  <a:srgbClr val="FF0000"/>
                </a:solidFill>
              </a:rPr>
              <a:t>SKIMMING – </a:t>
            </a:r>
            <a:r>
              <a:rPr lang="pt-BR" sz="2500" b="1" dirty="0" smtClean="0">
                <a:solidFill>
                  <a:srgbClr val="FF0000"/>
                </a:solidFill>
              </a:rPr>
              <a:t>OLHE O TÍTULO E RESPONDA:</a:t>
            </a:r>
          </a:p>
          <a:p>
            <a:r>
              <a:rPr lang="pt-BR" sz="2500" b="1" dirty="0" smtClean="0"/>
              <a:t>SOBRE </a:t>
            </a:r>
            <a:r>
              <a:rPr lang="pt-BR" sz="2500" b="1" dirty="0"/>
              <a:t>O QUE É O TEXTO?</a:t>
            </a:r>
          </a:p>
          <a:p>
            <a:endParaRPr lang="pt-BR" sz="2500" b="1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188961" y="162791"/>
            <a:ext cx="5546822" cy="730827"/>
          </a:xfrm>
        </p:spPr>
        <p:txBody>
          <a:bodyPr>
            <a:normAutofit/>
          </a:bodyPr>
          <a:lstStyle/>
          <a:p>
            <a:r>
              <a:rPr lang="pt-BR" dirty="0" smtClean="0"/>
              <a:t>ACTIVITIES: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63613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13652" y="173182"/>
            <a:ext cx="8596668" cy="710045"/>
          </a:xfrm>
        </p:spPr>
        <p:txBody>
          <a:bodyPr/>
          <a:lstStyle/>
          <a:p>
            <a:r>
              <a:rPr lang="pt-BR" dirty="0" smtClean="0"/>
              <a:t>EXEMPLO:</a:t>
            </a:r>
            <a:endParaRPr lang="pt-BR" dirty="0"/>
          </a:p>
        </p:txBody>
      </p:sp>
      <p:pic>
        <p:nvPicPr>
          <p:cNvPr id="6" name="Imagem 5"/>
          <p:cNvPicPr/>
          <p:nvPr/>
        </p:nvPicPr>
        <p:blipFill rotWithShape="1">
          <a:blip r:embed="rId2"/>
          <a:srcRect l="24410" t="8212" r="25669" b="8890"/>
          <a:stretch/>
        </p:blipFill>
        <p:spPr bwMode="auto">
          <a:xfrm>
            <a:off x="511079" y="739342"/>
            <a:ext cx="10066867" cy="59420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975442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do">
  <a:themeElements>
    <a:clrScheme name="Facetad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187</TotalTime>
  <Words>1942</Words>
  <Application>Microsoft Office PowerPoint</Application>
  <PresentationFormat>Widescreen</PresentationFormat>
  <Paragraphs>220</Paragraphs>
  <Slides>34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34</vt:i4>
      </vt:variant>
    </vt:vector>
  </HeadingPairs>
  <TitlesOfParts>
    <vt:vector size="39" baseType="lpstr">
      <vt:lpstr>Arial</vt:lpstr>
      <vt:lpstr>inherit</vt:lpstr>
      <vt:lpstr>Trebuchet MS</vt:lpstr>
      <vt:lpstr>Wingdings 3</vt:lpstr>
      <vt:lpstr>Facetado</vt:lpstr>
      <vt:lpstr>SEMINÁRIOS DE LÍNGUA INGLESA 2019</vt:lpstr>
      <vt:lpstr>DIVISÃO DOS GRUPOS E DATAS:</vt:lpstr>
      <vt:lpstr>TODOS OS GRUPOS DEVEM FAZER ATIVIDADES OU DEMONSTRAR ESTAS TÉCNICAS DE LEITURA (1 AO 6) E ESTES ASSUNTOS (7 E 8):</vt:lpstr>
      <vt:lpstr>ASSUNTO:</vt:lpstr>
      <vt:lpstr>COMPONENTES:</vt:lpstr>
      <vt:lpstr>TODOS OS GRUPOS:</vt:lpstr>
      <vt:lpstr>ACTIVITIES:</vt:lpstr>
      <vt:lpstr>ACTIVITIES:</vt:lpstr>
      <vt:lpstr>EXEMPLO:</vt:lpstr>
      <vt:lpstr>ACTIVITIES:</vt:lpstr>
      <vt:lpstr>ACTIVITIES:</vt:lpstr>
      <vt:lpstr>ACTIVITIES:</vt:lpstr>
      <vt:lpstr>ACTIVITIES:</vt:lpstr>
      <vt:lpstr>ACTIVITIES:</vt:lpstr>
      <vt:lpstr>EXEMPLO:</vt:lpstr>
      <vt:lpstr>Apresentação do PowerPoint</vt:lpstr>
      <vt:lpstr>Apresentação do PowerPoint</vt:lpstr>
      <vt:lpstr>ACTIVITIES:</vt:lpstr>
      <vt:lpstr>ACTIVITIES:</vt:lpstr>
      <vt:lpstr>QUAL É O SIGNIFICADO CORRETO DAS PALAVRAS EM DESTAQUE?</vt:lpstr>
      <vt:lpstr>QUAL É O SIGNIFICADO CORRETO DAS PALAVRAS EM DESTAQUE?</vt:lpstr>
      <vt:lpstr>QUAL É O SIGNIFICADO CORRETO DAS PALAVRAS EM DESTAQUE?</vt:lpstr>
      <vt:lpstr>QUAL É O SIGNIFICADO CORRETO DAS PALAVRAS EM DESTAQUE?</vt:lpstr>
      <vt:lpstr>ACTIVITIES:</vt:lpstr>
      <vt:lpstr>ACTIVITIES:</vt:lpstr>
      <vt:lpstr>EXEMPLO:</vt:lpstr>
      <vt:lpstr>Apresentação do PowerPoint</vt:lpstr>
      <vt:lpstr>ACTIVITIES:</vt:lpstr>
      <vt:lpstr>ACTIVITIES:</vt:lpstr>
      <vt:lpstr>ACTIVITIES:</vt:lpstr>
      <vt:lpstr>ACTIVITIES: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SEMINÁRIOS DE LÍNGUA INGLESA 2019</dc:title>
  <dc:creator>Cristiane de Brito Cruz</dc:creator>
  <cp:lastModifiedBy>Cristiane de Brito Cruz</cp:lastModifiedBy>
  <cp:revision>26</cp:revision>
  <dcterms:created xsi:type="dcterms:W3CDTF">2019-03-18T11:06:46Z</dcterms:created>
  <dcterms:modified xsi:type="dcterms:W3CDTF">2019-03-18T21:05:07Z</dcterms:modified>
</cp:coreProperties>
</file>