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5143500" type="screen16x9"/>
  <p:notesSz cx="6858000" cy="9144000"/>
  <p:embeddedFontLst>
    <p:embeddedFont>
      <p:font typeface="Raleway" panose="020B0604020202020204" charset="0"/>
      <p:regular r:id="rId18"/>
      <p:bold r:id="rId19"/>
      <p:italic r:id="rId20"/>
      <p:boldItalic r:id="rId21"/>
    </p:embeddedFont>
    <p:embeddedFont>
      <p:font typeface="Lato" panose="020B060402020202020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66" y="19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41738078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5563206fd0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5563206fd0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2163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55ca60f7f5_2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55ca60f7f5_2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77688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55ca60f7f5_2_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55ca60f7f5_2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3854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55ca60f7f5_2_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55ca60f7f5_2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202014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55ca60f7f5_2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55ca60f7f5_2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546602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55ca60f7f5_2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55ca60f7f5_2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82911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5565064a5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5565064a5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76529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68665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5552e7b55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5552e7b55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8280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55ca60f7f5_1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55ca60f7f5_1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3594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55ca60f7f5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55ca60f7f5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6328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55ca60f7f5_2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55ca60f7f5_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08297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55ca60f7f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55ca60f7f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6684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55ca60f7f5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55ca60f7f5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14054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55ca60f7f5_2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55ca60f7f5_2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7143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4200"/>
              <a:buNone/>
              <a:defRPr sz="4200">
                <a:solidFill>
                  <a:schemeClr val="dk2"/>
                </a:solidFill>
              </a:defRPr>
            </a:lvl1pPr>
            <a:lvl2pPr lvl="1">
              <a:spcBef>
                <a:spcPts val="0"/>
              </a:spcBef>
              <a:spcAft>
                <a:spcPts val="0"/>
              </a:spcAft>
              <a:buClr>
                <a:schemeClr val="dk2"/>
              </a:buClr>
              <a:buSzPts val="4200"/>
              <a:buNone/>
              <a:defRPr sz="4200">
                <a:solidFill>
                  <a:schemeClr val="dk2"/>
                </a:solidFill>
              </a:defRPr>
            </a:lvl2pPr>
            <a:lvl3pPr lvl="2">
              <a:spcBef>
                <a:spcPts val="0"/>
              </a:spcBef>
              <a:spcAft>
                <a:spcPts val="0"/>
              </a:spcAft>
              <a:buClr>
                <a:schemeClr val="dk2"/>
              </a:buClr>
              <a:buSzPts val="4200"/>
              <a:buNone/>
              <a:defRPr sz="4200">
                <a:solidFill>
                  <a:schemeClr val="dk2"/>
                </a:solidFill>
              </a:defRPr>
            </a:lvl3pPr>
            <a:lvl4pPr lvl="3">
              <a:spcBef>
                <a:spcPts val="0"/>
              </a:spcBef>
              <a:spcAft>
                <a:spcPts val="0"/>
              </a:spcAft>
              <a:buClr>
                <a:schemeClr val="dk2"/>
              </a:buClr>
              <a:buSzPts val="4200"/>
              <a:buNone/>
              <a:defRPr sz="4200">
                <a:solidFill>
                  <a:schemeClr val="dk2"/>
                </a:solidFill>
              </a:defRPr>
            </a:lvl4pPr>
            <a:lvl5pPr lvl="4">
              <a:spcBef>
                <a:spcPts val="0"/>
              </a:spcBef>
              <a:spcAft>
                <a:spcPts val="0"/>
              </a:spcAft>
              <a:buClr>
                <a:schemeClr val="dk2"/>
              </a:buClr>
              <a:buSzPts val="4200"/>
              <a:buNone/>
              <a:defRPr sz="4200">
                <a:solidFill>
                  <a:schemeClr val="dk2"/>
                </a:solidFill>
              </a:defRPr>
            </a:lvl5pPr>
            <a:lvl6pPr lvl="5">
              <a:spcBef>
                <a:spcPts val="0"/>
              </a:spcBef>
              <a:spcAft>
                <a:spcPts val="0"/>
              </a:spcAft>
              <a:buClr>
                <a:schemeClr val="dk2"/>
              </a:buClr>
              <a:buSzPts val="4200"/>
              <a:buNone/>
              <a:defRPr sz="4200">
                <a:solidFill>
                  <a:schemeClr val="dk2"/>
                </a:solidFill>
              </a:defRPr>
            </a:lvl6pPr>
            <a:lvl7pPr lvl="6">
              <a:spcBef>
                <a:spcPts val="0"/>
              </a:spcBef>
              <a:spcAft>
                <a:spcPts val="0"/>
              </a:spcAft>
              <a:buClr>
                <a:schemeClr val="dk2"/>
              </a:buClr>
              <a:buSzPts val="4200"/>
              <a:buNone/>
              <a:defRPr sz="4200">
                <a:solidFill>
                  <a:schemeClr val="dk2"/>
                </a:solidFill>
              </a:defRPr>
            </a:lvl7pPr>
            <a:lvl8pPr lvl="7">
              <a:spcBef>
                <a:spcPts val="0"/>
              </a:spcBef>
              <a:spcAft>
                <a:spcPts val="0"/>
              </a:spcAft>
              <a:buClr>
                <a:schemeClr val="dk2"/>
              </a:buClr>
              <a:buSzPts val="4200"/>
              <a:buNone/>
              <a:defRPr sz="4200">
                <a:solidFill>
                  <a:schemeClr val="dk2"/>
                </a:solidFill>
              </a:defRPr>
            </a:lvl8pPr>
            <a:lvl9pPr lvl="8">
              <a:spcBef>
                <a:spcPts val="0"/>
              </a:spcBef>
              <a:spcAft>
                <a:spcPts val="0"/>
              </a:spcAft>
              <a:buClr>
                <a:schemeClr val="dk2"/>
              </a:buClr>
              <a:buSzPts val="4200"/>
              <a:buNone/>
              <a:defRPr sz="4200">
                <a:solidFill>
                  <a:schemeClr val="dk2"/>
                </a:solidFill>
              </a:defRPr>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1600"/>
              </a:spcBef>
              <a:spcAft>
                <a:spcPts val="0"/>
              </a:spcAft>
              <a:buClr>
                <a:schemeClr val="lt1"/>
              </a:buClr>
              <a:buSzPts val="1100"/>
              <a:buChar char="○"/>
              <a:defRPr>
                <a:solidFill>
                  <a:schemeClr val="lt1"/>
                </a:solidFill>
              </a:defRPr>
            </a:lvl2pPr>
            <a:lvl3pPr marL="1371600" lvl="2" indent="-298450">
              <a:spcBef>
                <a:spcPts val="1600"/>
              </a:spcBef>
              <a:spcAft>
                <a:spcPts val="0"/>
              </a:spcAft>
              <a:buClr>
                <a:schemeClr val="lt1"/>
              </a:buClr>
              <a:buSzPts val="1100"/>
              <a:buChar char="■"/>
              <a:defRPr>
                <a:solidFill>
                  <a:schemeClr val="lt1"/>
                </a:solidFill>
              </a:defRPr>
            </a:lvl3pPr>
            <a:lvl4pPr marL="1828800" lvl="3" indent="-298450">
              <a:spcBef>
                <a:spcPts val="1600"/>
              </a:spcBef>
              <a:spcAft>
                <a:spcPts val="0"/>
              </a:spcAft>
              <a:buClr>
                <a:schemeClr val="lt1"/>
              </a:buClr>
              <a:buSzPts val="1100"/>
              <a:buChar char="●"/>
              <a:defRPr>
                <a:solidFill>
                  <a:schemeClr val="lt1"/>
                </a:solidFill>
              </a:defRPr>
            </a:lvl4pPr>
            <a:lvl5pPr marL="2286000" lvl="4" indent="-298450">
              <a:spcBef>
                <a:spcPts val="1600"/>
              </a:spcBef>
              <a:spcAft>
                <a:spcPts val="0"/>
              </a:spcAft>
              <a:buClr>
                <a:schemeClr val="lt1"/>
              </a:buClr>
              <a:buSzPts val="1100"/>
              <a:buChar char="○"/>
              <a:defRPr>
                <a:solidFill>
                  <a:schemeClr val="lt1"/>
                </a:solidFill>
              </a:defRPr>
            </a:lvl5pPr>
            <a:lvl6pPr marL="2743200" lvl="5" indent="-298450">
              <a:spcBef>
                <a:spcPts val="1600"/>
              </a:spcBef>
              <a:spcAft>
                <a:spcPts val="0"/>
              </a:spcAft>
              <a:buClr>
                <a:schemeClr val="lt1"/>
              </a:buClr>
              <a:buSzPts val="1100"/>
              <a:buChar char="■"/>
              <a:defRPr>
                <a:solidFill>
                  <a:schemeClr val="lt1"/>
                </a:solidFill>
              </a:defRPr>
            </a:lvl6pPr>
            <a:lvl7pPr marL="3200400" lvl="6" indent="-298450">
              <a:spcBef>
                <a:spcPts val="1600"/>
              </a:spcBef>
              <a:spcAft>
                <a:spcPts val="0"/>
              </a:spcAft>
              <a:buClr>
                <a:schemeClr val="lt1"/>
              </a:buClr>
              <a:buSzPts val="1100"/>
              <a:buChar char="●"/>
              <a:defRPr>
                <a:solidFill>
                  <a:schemeClr val="lt1"/>
                </a:solidFill>
              </a:defRPr>
            </a:lvl7pPr>
            <a:lvl8pPr marL="3657600" lvl="7" indent="-298450">
              <a:spcBef>
                <a:spcPts val="1600"/>
              </a:spcBef>
              <a:spcAft>
                <a:spcPts val="0"/>
              </a:spcAft>
              <a:buClr>
                <a:schemeClr val="lt1"/>
              </a:buClr>
              <a:buSzPts val="1100"/>
              <a:buChar char="○"/>
              <a:defRPr>
                <a:solidFill>
                  <a:schemeClr val="lt1"/>
                </a:solidFill>
              </a:defRPr>
            </a:lvl8pPr>
            <a:lvl9pPr marL="4114800" lvl="8" indent="-298450">
              <a:spcBef>
                <a:spcPts val="1600"/>
              </a:spcBef>
              <a:spcAft>
                <a:spcPts val="160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lstStyle>
            <a:lvl1pPr lvl="0">
              <a:spcBef>
                <a:spcPts val="0"/>
              </a:spcBef>
              <a:spcAft>
                <a:spcPts val="0"/>
              </a:spcAft>
              <a:buClr>
                <a:schemeClr val="dk2"/>
              </a:buClr>
              <a:buSzPts val="2600"/>
              <a:buNone/>
              <a:defRPr sz="2600">
                <a:solidFill>
                  <a:schemeClr val="dk2"/>
                </a:solidFill>
              </a:defRPr>
            </a:lvl1pPr>
            <a:lvl2pPr lvl="1">
              <a:spcBef>
                <a:spcPts val="0"/>
              </a:spcBef>
              <a:spcAft>
                <a:spcPts val="0"/>
              </a:spcAft>
              <a:buClr>
                <a:schemeClr val="dk2"/>
              </a:buClr>
              <a:buSzPts val="2600"/>
              <a:buNone/>
              <a:defRPr sz="2600">
                <a:solidFill>
                  <a:schemeClr val="dk2"/>
                </a:solidFill>
              </a:defRPr>
            </a:lvl2pPr>
            <a:lvl3pPr lvl="2">
              <a:spcBef>
                <a:spcPts val="0"/>
              </a:spcBef>
              <a:spcAft>
                <a:spcPts val="0"/>
              </a:spcAft>
              <a:buClr>
                <a:schemeClr val="dk2"/>
              </a:buClr>
              <a:buSzPts val="2600"/>
              <a:buNone/>
              <a:defRPr sz="2600">
                <a:solidFill>
                  <a:schemeClr val="dk2"/>
                </a:solidFill>
              </a:defRPr>
            </a:lvl3pPr>
            <a:lvl4pPr lvl="3">
              <a:spcBef>
                <a:spcPts val="0"/>
              </a:spcBef>
              <a:spcAft>
                <a:spcPts val="0"/>
              </a:spcAft>
              <a:buClr>
                <a:schemeClr val="dk2"/>
              </a:buClr>
              <a:buSzPts val="2600"/>
              <a:buNone/>
              <a:defRPr sz="2600">
                <a:solidFill>
                  <a:schemeClr val="dk2"/>
                </a:solidFill>
              </a:defRPr>
            </a:lvl4pPr>
            <a:lvl5pPr lvl="4">
              <a:spcBef>
                <a:spcPts val="0"/>
              </a:spcBef>
              <a:spcAft>
                <a:spcPts val="0"/>
              </a:spcAft>
              <a:buClr>
                <a:schemeClr val="dk2"/>
              </a:buClr>
              <a:buSzPts val="2600"/>
              <a:buNone/>
              <a:defRPr sz="2600">
                <a:solidFill>
                  <a:schemeClr val="dk2"/>
                </a:solidFill>
              </a:defRPr>
            </a:lvl5pPr>
            <a:lvl6pPr lvl="5">
              <a:spcBef>
                <a:spcPts val="0"/>
              </a:spcBef>
              <a:spcAft>
                <a:spcPts val="0"/>
              </a:spcAft>
              <a:buClr>
                <a:schemeClr val="dk2"/>
              </a:buClr>
              <a:buSzPts val="2600"/>
              <a:buNone/>
              <a:defRPr sz="2600">
                <a:solidFill>
                  <a:schemeClr val="dk2"/>
                </a:solidFill>
              </a:defRPr>
            </a:lvl6pPr>
            <a:lvl7pPr lvl="6">
              <a:spcBef>
                <a:spcPts val="0"/>
              </a:spcBef>
              <a:spcAft>
                <a:spcPts val="0"/>
              </a:spcAft>
              <a:buClr>
                <a:schemeClr val="dk2"/>
              </a:buClr>
              <a:buSzPts val="2600"/>
              <a:buNone/>
              <a:defRPr sz="2600">
                <a:solidFill>
                  <a:schemeClr val="dk2"/>
                </a:solidFill>
              </a:defRPr>
            </a:lvl7pPr>
            <a:lvl8pPr lvl="7">
              <a:spcBef>
                <a:spcPts val="0"/>
              </a:spcBef>
              <a:spcAft>
                <a:spcPts val="0"/>
              </a:spcAft>
              <a:buClr>
                <a:schemeClr val="dk2"/>
              </a:buClr>
              <a:buSzPts val="2600"/>
              <a:buNone/>
              <a:defRPr sz="2600">
                <a:solidFill>
                  <a:schemeClr val="dk2"/>
                </a:solidFill>
              </a:defRPr>
            </a:lvl8pPr>
            <a:lvl9pPr lvl="8">
              <a:spcBef>
                <a:spcPts val="0"/>
              </a:spcBef>
              <a:spcAft>
                <a:spcPts val="0"/>
              </a:spcAft>
              <a:buClr>
                <a:schemeClr val="dk2"/>
              </a:buClr>
              <a:buSzPts val="2600"/>
              <a:buNone/>
              <a:defRPr sz="2600">
                <a:solidFill>
                  <a:schemeClr val="dk2"/>
                </a:solidFill>
              </a:defRPr>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SzPts val="2800"/>
              <a:buFont typeface="Raleway"/>
              <a:buNone/>
              <a:defRPr sz="2800" b="1">
                <a:latin typeface="Raleway"/>
                <a:ea typeface="Raleway"/>
                <a:cs typeface="Raleway"/>
                <a:sym typeface="Raleway"/>
              </a:defRPr>
            </a:lvl1pPr>
            <a:lvl2pPr lvl="1">
              <a:spcBef>
                <a:spcPts val="0"/>
              </a:spcBef>
              <a:spcAft>
                <a:spcPts val="0"/>
              </a:spcAft>
              <a:buSzPts val="2800"/>
              <a:buFont typeface="Raleway"/>
              <a:buNone/>
              <a:defRPr sz="2800" b="1">
                <a:latin typeface="Raleway"/>
                <a:ea typeface="Raleway"/>
                <a:cs typeface="Raleway"/>
                <a:sym typeface="Raleway"/>
              </a:defRPr>
            </a:lvl2pPr>
            <a:lvl3pPr lvl="2">
              <a:spcBef>
                <a:spcPts val="0"/>
              </a:spcBef>
              <a:spcAft>
                <a:spcPts val="0"/>
              </a:spcAft>
              <a:buSzPts val="2800"/>
              <a:buFont typeface="Raleway"/>
              <a:buNone/>
              <a:defRPr sz="2800" b="1">
                <a:latin typeface="Raleway"/>
                <a:ea typeface="Raleway"/>
                <a:cs typeface="Raleway"/>
                <a:sym typeface="Raleway"/>
              </a:defRPr>
            </a:lvl3pPr>
            <a:lvl4pPr lvl="3">
              <a:spcBef>
                <a:spcPts val="0"/>
              </a:spcBef>
              <a:spcAft>
                <a:spcPts val="0"/>
              </a:spcAft>
              <a:buSzPts val="2800"/>
              <a:buFont typeface="Raleway"/>
              <a:buNone/>
              <a:defRPr sz="2800" b="1">
                <a:latin typeface="Raleway"/>
                <a:ea typeface="Raleway"/>
                <a:cs typeface="Raleway"/>
                <a:sym typeface="Raleway"/>
              </a:defRPr>
            </a:lvl4pPr>
            <a:lvl5pPr lvl="4">
              <a:spcBef>
                <a:spcPts val="0"/>
              </a:spcBef>
              <a:spcAft>
                <a:spcPts val="0"/>
              </a:spcAft>
              <a:buSzPts val="2800"/>
              <a:buFont typeface="Raleway"/>
              <a:buNone/>
              <a:defRPr sz="2800" b="1">
                <a:latin typeface="Raleway"/>
                <a:ea typeface="Raleway"/>
                <a:cs typeface="Raleway"/>
                <a:sym typeface="Raleway"/>
              </a:defRPr>
            </a:lvl5pPr>
            <a:lvl6pPr lvl="5">
              <a:spcBef>
                <a:spcPts val="0"/>
              </a:spcBef>
              <a:spcAft>
                <a:spcPts val="0"/>
              </a:spcAft>
              <a:buSzPts val="2800"/>
              <a:buFont typeface="Raleway"/>
              <a:buNone/>
              <a:defRPr sz="2800" b="1">
                <a:latin typeface="Raleway"/>
                <a:ea typeface="Raleway"/>
                <a:cs typeface="Raleway"/>
                <a:sym typeface="Raleway"/>
              </a:defRPr>
            </a:lvl6pPr>
            <a:lvl7pPr lvl="6">
              <a:spcBef>
                <a:spcPts val="0"/>
              </a:spcBef>
              <a:spcAft>
                <a:spcPts val="0"/>
              </a:spcAft>
              <a:buSzPts val="2800"/>
              <a:buFont typeface="Raleway"/>
              <a:buNone/>
              <a:defRPr sz="2800" b="1">
                <a:latin typeface="Raleway"/>
                <a:ea typeface="Raleway"/>
                <a:cs typeface="Raleway"/>
                <a:sym typeface="Raleway"/>
              </a:defRPr>
            </a:lvl7pPr>
            <a:lvl8pPr lvl="7">
              <a:spcBef>
                <a:spcPts val="0"/>
              </a:spcBef>
              <a:spcAft>
                <a:spcPts val="0"/>
              </a:spcAft>
              <a:buSzPts val="2800"/>
              <a:buFont typeface="Raleway"/>
              <a:buNone/>
              <a:defRPr sz="2800" b="1">
                <a:latin typeface="Raleway"/>
                <a:ea typeface="Raleway"/>
                <a:cs typeface="Raleway"/>
                <a:sym typeface="Raleway"/>
              </a:defRPr>
            </a:lvl8pPr>
            <a:lvl9pPr lvl="8">
              <a:spcBef>
                <a:spcPts val="0"/>
              </a:spcBef>
              <a:spcAft>
                <a:spcPts val="0"/>
              </a:spcAft>
              <a:buSzPts val="2800"/>
              <a:buFont typeface="Raleway"/>
              <a:buNone/>
              <a:defRPr sz="2800" b="1">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160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1600"/>
              </a:spcBef>
              <a:spcAft>
                <a:spcPts val="160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3"/>
          <p:cNvSpPr txBox="1">
            <a:spLocks noGrp="1"/>
          </p:cNvSpPr>
          <p:nvPr>
            <p:ph type="title"/>
          </p:nvPr>
        </p:nvSpPr>
        <p:spPr>
          <a:xfrm>
            <a:off x="1643850" y="148769"/>
            <a:ext cx="7021200" cy="29850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pt-BR"/>
              <a:t>Inglês, teoria e prática</a:t>
            </a:r>
            <a:endParaRPr/>
          </a:p>
        </p:txBody>
      </p:sp>
      <p:sp>
        <p:nvSpPr>
          <p:cNvPr id="87" name="Google Shape;87;p13"/>
          <p:cNvSpPr txBox="1"/>
          <p:nvPr/>
        </p:nvSpPr>
        <p:spPr>
          <a:xfrm>
            <a:off x="1663250" y="2285498"/>
            <a:ext cx="6979500" cy="2044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pt-BR">
                <a:solidFill>
                  <a:srgbClr val="FFFFFF"/>
                </a:solidFill>
                <a:latin typeface="Lato"/>
                <a:ea typeface="Lato"/>
                <a:cs typeface="Lato"/>
                <a:sym typeface="Lato"/>
              </a:rPr>
              <a:t>IFRN - TSI 2019.1</a:t>
            </a:r>
            <a:endParaRPr>
              <a:solidFill>
                <a:srgbClr val="FFFFFF"/>
              </a:solidFill>
              <a:latin typeface="Lato"/>
              <a:ea typeface="Lato"/>
              <a:cs typeface="Lato"/>
              <a:sym typeface="Lato"/>
            </a:endParaRPr>
          </a:p>
          <a:p>
            <a:pPr marL="0" lvl="0" indent="0" algn="l" rtl="0">
              <a:spcBef>
                <a:spcPts val="0"/>
              </a:spcBef>
              <a:spcAft>
                <a:spcPts val="0"/>
              </a:spcAft>
              <a:buNone/>
            </a:pP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Disciplina: Inglês</a:t>
            </a: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Professora: Cristiane Brito</a:t>
            </a:r>
            <a:endParaRPr>
              <a:solidFill>
                <a:srgbClr val="FFFFFF"/>
              </a:solidFill>
              <a:latin typeface="Lato"/>
              <a:ea typeface="Lato"/>
              <a:cs typeface="Lato"/>
              <a:sym typeface="Lato"/>
            </a:endParaRPr>
          </a:p>
          <a:p>
            <a:pPr marL="0" lvl="0" indent="0" algn="l" rtl="0">
              <a:spcBef>
                <a:spcPts val="0"/>
              </a:spcBef>
              <a:spcAft>
                <a:spcPts val="0"/>
              </a:spcAft>
              <a:buNone/>
            </a:pP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Jonas Eduardo de Medeiros Souto</a:t>
            </a: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José Edinaldo Alexandre Da Silva</a:t>
            </a: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Lucas Vinicius Braga Alexandre Araujo</a:t>
            </a:r>
            <a:endParaRPr>
              <a:solidFill>
                <a:srgbClr val="FFFFFF"/>
              </a:solidFill>
              <a:latin typeface="Lato"/>
              <a:ea typeface="Lato"/>
              <a:cs typeface="Lato"/>
              <a:sym typeface="Lato"/>
            </a:endParaRPr>
          </a:p>
          <a:p>
            <a:pPr marL="0" lvl="0" indent="0" algn="l" rtl="0">
              <a:spcBef>
                <a:spcPts val="0"/>
              </a:spcBef>
              <a:spcAft>
                <a:spcPts val="0"/>
              </a:spcAft>
              <a:buNone/>
            </a:pPr>
            <a:r>
              <a:rPr lang="pt-BR">
                <a:solidFill>
                  <a:srgbClr val="FFFFFF"/>
                </a:solidFill>
                <a:latin typeface="Lato"/>
                <a:ea typeface="Lato"/>
                <a:cs typeface="Lato"/>
                <a:sym typeface="Lato"/>
              </a:rPr>
              <a:t>Marla Pablianny Silva Dantas</a:t>
            </a:r>
            <a:endParaRPr>
              <a:solidFill>
                <a:srgbClr val="FFFFFF"/>
              </a:solidFill>
              <a:latin typeface="Lato"/>
              <a:ea typeface="Lato"/>
              <a:cs typeface="Lato"/>
              <a:sym typeface="Lat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2"/>
          <p:cNvSpPr txBox="1">
            <a:spLocks noGrp="1"/>
          </p:cNvSpPr>
          <p:nvPr>
            <p:ph type="title"/>
          </p:nvPr>
        </p:nvSpPr>
        <p:spPr>
          <a:xfrm>
            <a:off x="727650" y="1586225"/>
            <a:ext cx="7688700" cy="535200"/>
          </a:xfrm>
          <a:prstGeom prst="rect">
            <a:avLst/>
          </a:prstGeom>
        </p:spPr>
        <p:txBody>
          <a:bodyPr spcFirstLastPara="1" wrap="square" lIns="91425" tIns="91425" rIns="91425" bIns="91425" anchor="t" anchorCtr="0">
            <a:noAutofit/>
          </a:bodyPr>
          <a:lstStyle/>
          <a:p>
            <a:pPr marL="457200" lvl="0" indent="-393700" algn="l" rtl="0">
              <a:spcBef>
                <a:spcPts val="0"/>
              </a:spcBef>
              <a:spcAft>
                <a:spcPts val="0"/>
              </a:spcAft>
              <a:buSzPts val="2600"/>
              <a:buChar char="-"/>
            </a:pPr>
            <a:r>
              <a:rPr lang="pt-BR"/>
              <a:t>FORMAÇÕES DE PALAVRAS</a:t>
            </a:r>
            <a:endParaRPr/>
          </a:p>
          <a:p>
            <a:pPr marL="457200" lvl="0" indent="-393700" algn="l" rtl="0">
              <a:spcBef>
                <a:spcPts val="0"/>
              </a:spcBef>
              <a:spcAft>
                <a:spcPts val="0"/>
              </a:spcAft>
              <a:buSzPts val="2600"/>
              <a:buChar char="-"/>
            </a:pPr>
            <a:r>
              <a:rPr lang="pt-BR"/>
              <a:t>PALAVRAS PRIMITIVAS</a:t>
            </a:r>
            <a:endParaRPr/>
          </a:p>
          <a:p>
            <a:pPr marL="457200" lvl="0" indent="-393700" algn="l" rtl="0">
              <a:spcBef>
                <a:spcPts val="0"/>
              </a:spcBef>
              <a:spcAft>
                <a:spcPts val="0"/>
              </a:spcAft>
              <a:buSzPts val="2600"/>
              <a:buChar char="-"/>
            </a:pPr>
            <a:r>
              <a:rPr lang="pt-BR"/>
              <a:t>DERIVAÇÃO</a:t>
            </a:r>
            <a:endParaRPr/>
          </a:p>
          <a:p>
            <a:pPr marL="457200" lvl="0" indent="-393700" algn="l" rtl="0">
              <a:spcBef>
                <a:spcPts val="0"/>
              </a:spcBef>
              <a:spcAft>
                <a:spcPts val="0"/>
              </a:spcAft>
              <a:buSzPts val="2600"/>
              <a:buChar char="-"/>
            </a:pPr>
            <a:r>
              <a:rPr lang="pt-BR"/>
              <a:t>DERIVAÇÃO PREFIXAL</a:t>
            </a:r>
            <a:endParaRPr/>
          </a:p>
          <a:p>
            <a:pPr marL="457200" lvl="0" indent="-393700" algn="l" rtl="0">
              <a:spcBef>
                <a:spcPts val="0"/>
              </a:spcBef>
              <a:spcAft>
                <a:spcPts val="0"/>
              </a:spcAft>
              <a:buSzPts val="2600"/>
              <a:buChar char="-"/>
            </a:pPr>
            <a:r>
              <a:rPr lang="pt-BR"/>
              <a:t>DERIVAÇÃO PREFIXAL</a:t>
            </a:r>
            <a:endParaRPr/>
          </a:p>
          <a:p>
            <a:pPr marL="457200" lvl="0" indent="-393700" algn="l" rtl="0">
              <a:spcBef>
                <a:spcPts val="0"/>
              </a:spcBef>
              <a:spcAft>
                <a:spcPts val="0"/>
              </a:spcAft>
              <a:buSzPts val="2600"/>
              <a:buChar char="-"/>
            </a:pPr>
            <a:r>
              <a:rPr lang="pt-BR"/>
              <a:t>PARASSINTÉTICA</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39" name="Google Shape;139;p22"/>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3"/>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REFERÊNCIAS TEXTUAIS</a:t>
            </a:r>
            <a:endParaRPr/>
          </a:p>
        </p:txBody>
      </p:sp>
      <p:sp>
        <p:nvSpPr>
          <p:cNvPr id="145" name="Google Shape;145;p23"/>
          <p:cNvSpPr txBox="1">
            <a:spLocks noGrp="1"/>
          </p:cNvSpPr>
          <p:nvPr>
            <p:ph type="body" idx="1"/>
          </p:nvPr>
        </p:nvSpPr>
        <p:spPr>
          <a:xfrm>
            <a:off x="729450" y="2078875"/>
            <a:ext cx="7688700" cy="2818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800">
                <a:latin typeface="Arial"/>
                <a:ea typeface="Arial"/>
                <a:cs typeface="Arial"/>
                <a:sym typeface="Arial"/>
              </a:rPr>
              <a:t>O último vestibular da PUC/SP apresentou o seguinte trecho:</a:t>
            </a:r>
            <a:endParaRPr sz="1800">
              <a:latin typeface="Arial"/>
              <a:ea typeface="Arial"/>
              <a:cs typeface="Arial"/>
              <a:sym typeface="Arial"/>
            </a:endParaRPr>
          </a:p>
          <a:p>
            <a:pPr marL="0" lvl="0" indent="0" algn="l" rtl="0">
              <a:spcBef>
                <a:spcPts val="1600"/>
              </a:spcBef>
              <a:spcAft>
                <a:spcPts val="0"/>
              </a:spcAft>
              <a:buNone/>
            </a:pPr>
            <a:r>
              <a:rPr lang="pt-BR" sz="1800">
                <a:latin typeface="Arial"/>
                <a:ea typeface="Arial"/>
                <a:cs typeface="Arial"/>
                <a:sym typeface="Arial"/>
              </a:rPr>
              <a:t>"The rest of this exhibition reflects a culture still alive, with objects distant from us in spirit, but not in time. Yet, just as those made of wood, bark(à)";</a:t>
            </a:r>
            <a:endParaRPr sz="1800">
              <a:latin typeface="Arial"/>
              <a:ea typeface="Arial"/>
              <a:cs typeface="Arial"/>
              <a:sym typeface="Arial"/>
            </a:endParaRPr>
          </a:p>
          <a:p>
            <a:pPr marL="0" lvl="0" indent="0" algn="l" rtl="0">
              <a:spcBef>
                <a:spcPts val="1600"/>
              </a:spcBef>
              <a:spcAft>
                <a:spcPts val="1600"/>
              </a:spcAft>
              <a:buNone/>
            </a:pPr>
            <a:r>
              <a:rPr lang="pt-BR" sz="1800">
                <a:latin typeface="Arial"/>
                <a:ea typeface="Arial"/>
                <a:cs typeface="Arial"/>
                <a:sym typeface="Arial"/>
              </a:rPr>
              <a:t>O candidato precisava apontar qual era o referencial para o pronome demonstrativo "</a:t>
            </a:r>
            <a:r>
              <a:rPr lang="pt-BR" sz="1800" b="1">
                <a:latin typeface="Arial"/>
                <a:ea typeface="Arial"/>
                <a:cs typeface="Arial"/>
                <a:sym typeface="Arial"/>
              </a:rPr>
              <a:t>those</a:t>
            </a:r>
            <a:r>
              <a:rPr lang="pt-BR" sz="1800">
                <a:latin typeface="Arial"/>
                <a:ea typeface="Arial"/>
                <a:cs typeface="Arial"/>
                <a:sym typeface="Arial"/>
              </a:rPr>
              <a:t>", que, neste caso, é o substantivo "</a:t>
            </a:r>
            <a:r>
              <a:rPr lang="pt-BR" sz="1800" b="1">
                <a:latin typeface="Arial"/>
                <a:ea typeface="Arial"/>
                <a:cs typeface="Arial"/>
                <a:sym typeface="Arial"/>
              </a:rPr>
              <a:t>objects</a:t>
            </a:r>
            <a:r>
              <a:rPr lang="pt-BR" sz="1800">
                <a:latin typeface="Arial"/>
                <a:ea typeface="Arial"/>
                <a:cs typeface="Arial"/>
                <a:sym typeface="Arial"/>
              </a:rPr>
              <a:t>".</a:t>
            </a:r>
            <a:endParaRPr sz="180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GRUPOS NOMINAIS</a:t>
            </a:r>
            <a:endParaRPr/>
          </a:p>
        </p:txBody>
      </p:sp>
      <p:sp>
        <p:nvSpPr>
          <p:cNvPr id="151" name="Google Shape;151;p24"/>
          <p:cNvSpPr txBox="1">
            <a:spLocks noGrp="1"/>
          </p:cNvSpPr>
          <p:nvPr>
            <p:ph type="body" idx="1"/>
          </p:nvPr>
        </p:nvSpPr>
        <p:spPr>
          <a:xfrm>
            <a:off x="729450" y="2078875"/>
            <a:ext cx="7688700" cy="2744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400">
                <a:solidFill>
                  <a:srgbClr val="666666"/>
                </a:solidFill>
                <a:latin typeface="Arial"/>
                <a:ea typeface="Arial"/>
                <a:cs typeface="Arial"/>
                <a:sym typeface="Arial"/>
              </a:rPr>
              <a:t>Os Grupos Nominais fazem com que você tenha a sensação de que no inglês </a:t>
            </a:r>
            <a:r>
              <a:rPr lang="pt-BR" sz="1400" b="1">
                <a:solidFill>
                  <a:srgbClr val="666666"/>
                </a:solidFill>
                <a:latin typeface="Arial"/>
                <a:ea typeface="Arial"/>
                <a:cs typeface="Arial"/>
                <a:sym typeface="Arial"/>
              </a:rPr>
              <a:t>tudo é ao contrário</a:t>
            </a:r>
            <a:r>
              <a:rPr lang="pt-BR" sz="1400">
                <a:solidFill>
                  <a:srgbClr val="666666"/>
                </a:solidFill>
                <a:latin typeface="Arial"/>
                <a:ea typeface="Arial"/>
                <a:cs typeface="Arial"/>
                <a:sym typeface="Arial"/>
              </a:rPr>
              <a:t>.</a:t>
            </a:r>
            <a:endParaRPr sz="1400">
              <a:solidFill>
                <a:srgbClr val="666666"/>
              </a:solidFill>
              <a:latin typeface="Arial"/>
              <a:ea typeface="Arial"/>
              <a:cs typeface="Arial"/>
              <a:sym typeface="Arial"/>
            </a:endParaRPr>
          </a:p>
          <a:p>
            <a:pPr marL="0" lvl="0" indent="0" algn="l" rtl="0">
              <a:spcBef>
                <a:spcPts val="1600"/>
              </a:spcBef>
              <a:spcAft>
                <a:spcPts val="0"/>
              </a:spcAft>
              <a:buNone/>
            </a:pPr>
            <a:r>
              <a:rPr lang="pt-BR" sz="1400">
                <a:solidFill>
                  <a:srgbClr val="666666"/>
                </a:solidFill>
                <a:latin typeface="Arial"/>
                <a:ea typeface="Arial"/>
                <a:cs typeface="Arial"/>
                <a:sym typeface="Arial"/>
              </a:rPr>
              <a:t>O grupo nominal exerce uma </a:t>
            </a:r>
            <a:r>
              <a:rPr lang="pt-BR" sz="1400" b="1">
                <a:solidFill>
                  <a:srgbClr val="666666"/>
                </a:solidFill>
                <a:latin typeface="Arial"/>
                <a:ea typeface="Arial"/>
                <a:cs typeface="Arial"/>
                <a:sym typeface="Arial"/>
              </a:rPr>
              <a:t>importância crucial</a:t>
            </a:r>
            <a:r>
              <a:rPr lang="pt-BR" sz="1400">
                <a:solidFill>
                  <a:srgbClr val="666666"/>
                </a:solidFill>
                <a:latin typeface="Arial"/>
                <a:ea typeface="Arial"/>
                <a:cs typeface="Arial"/>
                <a:sym typeface="Arial"/>
              </a:rPr>
              <a:t> na compreensão de um texto.</a:t>
            </a:r>
            <a:endParaRPr sz="1400">
              <a:solidFill>
                <a:srgbClr val="666666"/>
              </a:solidFill>
              <a:latin typeface="Arial"/>
              <a:ea typeface="Arial"/>
              <a:cs typeface="Arial"/>
              <a:sym typeface="Arial"/>
            </a:endParaRPr>
          </a:p>
          <a:p>
            <a:pPr marL="0" lvl="0" indent="0" algn="l" rtl="0">
              <a:spcBef>
                <a:spcPts val="1600"/>
              </a:spcBef>
              <a:spcAft>
                <a:spcPts val="1600"/>
              </a:spcAft>
              <a:buNone/>
            </a:pPr>
            <a:r>
              <a:rPr lang="pt-BR" sz="1400">
                <a:solidFill>
                  <a:srgbClr val="666666"/>
                </a:solidFill>
                <a:latin typeface="Arial"/>
                <a:ea typeface="Arial"/>
                <a:cs typeface="Arial"/>
                <a:sym typeface="Arial"/>
              </a:rPr>
              <a:t>Os grupos nominais são formados de um </a:t>
            </a:r>
            <a:r>
              <a:rPr lang="pt-BR" sz="1400" b="1">
                <a:solidFill>
                  <a:srgbClr val="666666"/>
                </a:solidFill>
                <a:latin typeface="Arial"/>
                <a:ea typeface="Arial"/>
                <a:cs typeface="Arial"/>
                <a:sym typeface="Arial"/>
              </a:rPr>
              <a:t>núcleo (substantivo)</a:t>
            </a:r>
            <a:r>
              <a:rPr lang="pt-BR" sz="1400">
                <a:solidFill>
                  <a:srgbClr val="666666"/>
                </a:solidFill>
                <a:latin typeface="Arial"/>
                <a:ea typeface="Arial"/>
                <a:cs typeface="Arial"/>
                <a:sym typeface="Arial"/>
              </a:rPr>
              <a:t> e um ou mais modificadores (que podem ser adjetivos ou outros substantivos).</a:t>
            </a:r>
            <a:endParaRPr sz="1400">
              <a:solidFill>
                <a:srgbClr val="666666"/>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5"/>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GRUPOS NOMINAIS</a:t>
            </a:r>
            <a:endParaRPr/>
          </a:p>
        </p:txBody>
      </p:sp>
      <p:sp>
        <p:nvSpPr>
          <p:cNvPr id="157" name="Google Shape;157;p2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400">
                <a:solidFill>
                  <a:srgbClr val="666666"/>
                </a:solidFill>
                <a:latin typeface="Arial"/>
                <a:ea typeface="Arial"/>
                <a:cs typeface="Arial"/>
                <a:sym typeface="Arial"/>
              </a:rPr>
              <a:t>Em português, os modificadores geralmente aparecem </a:t>
            </a:r>
            <a:r>
              <a:rPr lang="pt-BR" sz="1400" b="1">
                <a:solidFill>
                  <a:srgbClr val="666666"/>
                </a:solidFill>
                <a:latin typeface="Arial"/>
                <a:ea typeface="Arial"/>
                <a:cs typeface="Arial"/>
                <a:sym typeface="Arial"/>
              </a:rPr>
              <a:t>DEPOIS</a:t>
            </a:r>
            <a:r>
              <a:rPr lang="pt-BR" sz="1400">
                <a:solidFill>
                  <a:srgbClr val="666666"/>
                </a:solidFill>
                <a:latin typeface="Arial"/>
                <a:ea typeface="Arial"/>
                <a:cs typeface="Arial"/>
                <a:sym typeface="Arial"/>
              </a:rPr>
              <a:t> do núcleo.</a:t>
            </a:r>
            <a:endParaRPr sz="1400">
              <a:solidFill>
                <a:srgbClr val="666666"/>
              </a:solidFill>
              <a:latin typeface="Arial"/>
              <a:ea typeface="Arial"/>
              <a:cs typeface="Arial"/>
              <a:sym typeface="Arial"/>
            </a:endParaRPr>
          </a:p>
          <a:p>
            <a:pPr marL="0" lvl="0" indent="0" algn="l" rtl="0">
              <a:spcBef>
                <a:spcPts val="0"/>
              </a:spcBef>
              <a:spcAft>
                <a:spcPts val="0"/>
              </a:spcAft>
              <a:buNone/>
            </a:pPr>
            <a:r>
              <a:rPr lang="pt-BR" sz="1400">
                <a:solidFill>
                  <a:srgbClr val="666666"/>
                </a:solidFill>
                <a:latin typeface="Arial"/>
                <a:ea typeface="Arial"/>
                <a:cs typeface="Arial"/>
                <a:sym typeface="Arial"/>
              </a:rPr>
              <a:t>Exemplo: </a:t>
            </a:r>
            <a:r>
              <a:rPr lang="pt-BR" sz="1400" b="1">
                <a:solidFill>
                  <a:srgbClr val="666666"/>
                </a:solidFill>
                <a:latin typeface="Arial"/>
                <a:ea typeface="Arial"/>
                <a:cs typeface="Arial"/>
                <a:sym typeface="Arial"/>
              </a:rPr>
              <a:t>Escândalos financeiros</a:t>
            </a:r>
            <a:r>
              <a:rPr lang="pt-BR" sz="1400">
                <a:solidFill>
                  <a:srgbClr val="666666"/>
                </a:solidFill>
                <a:latin typeface="Arial"/>
                <a:ea typeface="Arial"/>
                <a:cs typeface="Arial"/>
                <a:sym typeface="Arial"/>
              </a:rPr>
              <a:t>.</a:t>
            </a:r>
            <a:endParaRPr sz="1400">
              <a:solidFill>
                <a:srgbClr val="666666"/>
              </a:solidFill>
              <a:latin typeface="Arial"/>
              <a:ea typeface="Arial"/>
              <a:cs typeface="Arial"/>
              <a:sym typeface="Arial"/>
            </a:endParaRPr>
          </a:p>
          <a:p>
            <a:pPr marL="0" lvl="0" indent="0" algn="l" rtl="0">
              <a:spcBef>
                <a:spcPts val="0"/>
              </a:spcBef>
              <a:spcAft>
                <a:spcPts val="0"/>
              </a:spcAft>
              <a:buNone/>
            </a:pPr>
            <a:r>
              <a:rPr lang="pt-BR" sz="1400">
                <a:solidFill>
                  <a:srgbClr val="666666"/>
                </a:solidFill>
                <a:latin typeface="Arial"/>
                <a:ea typeface="Arial"/>
                <a:cs typeface="Arial"/>
                <a:sym typeface="Arial"/>
              </a:rPr>
              <a:t> </a:t>
            </a:r>
            <a:endParaRPr sz="1400">
              <a:solidFill>
                <a:srgbClr val="666666"/>
              </a:solidFill>
              <a:latin typeface="Arial"/>
              <a:ea typeface="Arial"/>
              <a:cs typeface="Arial"/>
              <a:sym typeface="Arial"/>
            </a:endParaRPr>
          </a:p>
          <a:p>
            <a:pPr marL="0" lvl="0" indent="0" algn="l" rtl="0">
              <a:spcBef>
                <a:spcPts val="0"/>
              </a:spcBef>
              <a:spcAft>
                <a:spcPts val="0"/>
              </a:spcAft>
              <a:buNone/>
            </a:pPr>
            <a:r>
              <a:rPr lang="pt-BR" sz="1400">
                <a:solidFill>
                  <a:srgbClr val="666666"/>
                </a:solidFill>
                <a:latin typeface="Arial"/>
                <a:ea typeface="Arial"/>
                <a:cs typeface="Arial"/>
                <a:sym typeface="Arial"/>
              </a:rPr>
              <a:t>Em inglês, porém, os modificadores quase sempre aparecem </a:t>
            </a:r>
            <a:r>
              <a:rPr lang="pt-BR" sz="1400" b="1">
                <a:solidFill>
                  <a:srgbClr val="666666"/>
                </a:solidFill>
                <a:latin typeface="Arial"/>
                <a:ea typeface="Arial"/>
                <a:cs typeface="Arial"/>
                <a:sym typeface="Arial"/>
              </a:rPr>
              <a:t>ANTES</a:t>
            </a:r>
            <a:r>
              <a:rPr lang="pt-BR" sz="1400">
                <a:solidFill>
                  <a:srgbClr val="666666"/>
                </a:solidFill>
                <a:latin typeface="Arial"/>
                <a:ea typeface="Arial"/>
                <a:cs typeface="Arial"/>
                <a:sym typeface="Arial"/>
              </a:rPr>
              <a:t> do núcleo.</a:t>
            </a:r>
            <a:endParaRPr sz="1400">
              <a:solidFill>
                <a:srgbClr val="666666"/>
              </a:solidFill>
              <a:latin typeface="Arial"/>
              <a:ea typeface="Arial"/>
              <a:cs typeface="Arial"/>
              <a:sym typeface="Arial"/>
            </a:endParaRPr>
          </a:p>
          <a:p>
            <a:pPr marL="0" lvl="0" indent="0" algn="l" rtl="0">
              <a:spcBef>
                <a:spcPts val="0"/>
              </a:spcBef>
              <a:spcAft>
                <a:spcPts val="0"/>
              </a:spcAft>
              <a:buNone/>
            </a:pPr>
            <a:r>
              <a:rPr lang="pt-BR" sz="1400">
                <a:solidFill>
                  <a:srgbClr val="666666"/>
                </a:solidFill>
                <a:latin typeface="Arial"/>
                <a:ea typeface="Arial"/>
                <a:cs typeface="Arial"/>
                <a:sym typeface="Arial"/>
              </a:rPr>
              <a:t>Exemplo: </a:t>
            </a:r>
            <a:r>
              <a:rPr lang="pt-BR" sz="1400" b="1">
                <a:solidFill>
                  <a:srgbClr val="666666"/>
                </a:solidFill>
                <a:latin typeface="Arial"/>
                <a:ea typeface="Arial"/>
                <a:cs typeface="Arial"/>
                <a:sym typeface="Arial"/>
              </a:rPr>
              <a:t>Financial scandals</a:t>
            </a:r>
            <a:r>
              <a:rPr lang="pt-BR" sz="1400">
                <a:solidFill>
                  <a:srgbClr val="666666"/>
                </a:solidFill>
                <a:latin typeface="Arial"/>
                <a:ea typeface="Arial"/>
                <a:cs typeface="Arial"/>
                <a:sym typeface="Arial"/>
              </a:rPr>
              <a:t>.</a:t>
            </a:r>
            <a:endParaRPr sz="1400">
              <a:solidFill>
                <a:srgbClr val="666666"/>
              </a:solidFill>
              <a:latin typeface="Arial"/>
              <a:ea typeface="Arial"/>
              <a:cs typeface="Arial"/>
              <a:sym typeface="Arial"/>
            </a:endParaRPr>
          </a:p>
          <a:p>
            <a:pPr marL="0" lvl="0" indent="0" algn="l" rtl="0">
              <a:spcBef>
                <a:spcPts val="0"/>
              </a:spcBef>
              <a:spcAft>
                <a:spcPts val="0"/>
              </a:spcAft>
              <a:buNone/>
            </a:pPr>
            <a:endParaRPr sz="1400">
              <a:solidFill>
                <a:srgbClr val="666666"/>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GRUPOS NOMINAIS</a:t>
            </a:r>
            <a:endParaRPr/>
          </a:p>
        </p:txBody>
      </p:sp>
      <p:sp>
        <p:nvSpPr>
          <p:cNvPr id="163" name="Google Shape;163;p26"/>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400">
                <a:solidFill>
                  <a:srgbClr val="666666"/>
                </a:solidFill>
                <a:latin typeface="Arial"/>
                <a:ea typeface="Arial"/>
                <a:cs typeface="Arial"/>
                <a:sym typeface="Arial"/>
              </a:rPr>
              <a:t>Algumas vezes, o grupo nominal poderá incluir uma preposição (</a:t>
            </a:r>
            <a:r>
              <a:rPr lang="pt-BR" sz="1400" b="1">
                <a:solidFill>
                  <a:srgbClr val="666666"/>
                </a:solidFill>
                <a:latin typeface="Arial"/>
                <a:ea typeface="Arial"/>
                <a:cs typeface="Arial"/>
                <a:sym typeface="Arial"/>
              </a:rPr>
              <a:t>in, on, at, of, for, etc.</a:t>
            </a:r>
            <a:r>
              <a:rPr lang="pt-BR" sz="1400">
                <a:solidFill>
                  <a:srgbClr val="666666"/>
                </a:solidFill>
                <a:latin typeface="Arial"/>
                <a:ea typeface="Arial"/>
                <a:cs typeface="Arial"/>
                <a:sym typeface="Arial"/>
              </a:rPr>
              <a:t>) Nesses casos, o núcleo será a palavra que </a:t>
            </a:r>
            <a:r>
              <a:rPr lang="pt-BR" sz="1400" b="1">
                <a:solidFill>
                  <a:srgbClr val="666666"/>
                </a:solidFill>
                <a:latin typeface="Arial"/>
                <a:ea typeface="Arial"/>
                <a:cs typeface="Arial"/>
                <a:sym typeface="Arial"/>
              </a:rPr>
              <a:t>precede</a:t>
            </a:r>
            <a:r>
              <a:rPr lang="pt-BR" sz="1400">
                <a:solidFill>
                  <a:srgbClr val="666666"/>
                </a:solidFill>
                <a:latin typeface="Arial"/>
                <a:ea typeface="Arial"/>
                <a:cs typeface="Arial"/>
                <a:sym typeface="Arial"/>
              </a:rPr>
              <a:t> a preposição.</a:t>
            </a:r>
            <a:endParaRPr sz="1400">
              <a:solidFill>
                <a:srgbClr val="666666"/>
              </a:solidFill>
              <a:latin typeface="Arial"/>
              <a:ea typeface="Arial"/>
              <a:cs typeface="Arial"/>
              <a:sym typeface="Arial"/>
            </a:endParaRPr>
          </a:p>
          <a:p>
            <a:pPr marL="0" lvl="0" indent="0" algn="l" rtl="0">
              <a:spcBef>
                <a:spcPts val="1600"/>
              </a:spcBef>
              <a:spcAft>
                <a:spcPts val="0"/>
              </a:spcAft>
              <a:buNone/>
            </a:pPr>
            <a:r>
              <a:rPr lang="pt-BR" sz="1400">
                <a:solidFill>
                  <a:srgbClr val="666666"/>
                </a:solidFill>
                <a:latin typeface="Arial"/>
                <a:ea typeface="Arial"/>
                <a:cs typeface="Arial"/>
                <a:sym typeface="Arial"/>
              </a:rPr>
              <a:t>- 130% </a:t>
            </a:r>
            <a:r>
              <a:rPr lang="pt-BR" sz="1400" b="1">
                <a:solidFill>
                  <a:srgbClr val="666666"/>
                </a:solidFill>
                <a:latin typeface="Arial"/>
                <a:ea typeface="Arial"/>
                <a:cs typeface="Arial"/>
                <a:sym typeface="Arial"/>
              </a:rPr>
              <a:t>in</a:t>
            </a:r>
            <a:r>
              <a:rPr lang="pt-BR" sz="1400">
                <a:solidFill>
                  <a:srgbClr val="666666"/>
                </a:solidFill>
                <a:latin typeface="Arial"/>
                <a:ea typeface="Arial"/>
                <a:cs typeface="Arial"/>
                <a:sym typeface="Arial"/>
              </a:rPr>
              <a:t> those aged 19 and under suffering from eating disorders. (130% das pessoas com 19 anos ou menos sofrem de transtornos alimentares)</a:t>
            </a:r>
            <a:endParaRPr sz="1400">
              <a:solidFill>
                <a:srgbClr val="666666"/>
              </a:solidFill>
              <a:latin typeface="Arial"/>
              <a:ea typeface="Arial"/>
              <a:cs typeface="Arial"/>
              <a:sym typeface="Arial"/>
            </a:endParaRPr>
          </a:p>
          <a:p>
            <a:pPr marL="0" lvl="0" indent="0" algn="l" rtl="0">
              <a:spcBef>
                <a:spcPts val="1600"/>
              </a:spcBef>
              <a:spcAft>
                <a:spcPts val="0"/>
              </a:spcAft>
              <a:buNone/>
            </a:pPr>
            <a:r>
              <a:rPr lang="pt-BR" sz="1400">
                <a:solidFill>
                  <a:srgbClr val="666666"/>
                </a:solidFill>
                <a:latin typeface="Arial"/>
                <a:ea typeface="Arial"/>
                <a:cs typeface="Arial"/>
                <a:sym typeface="Arial"/>
              </a:rPr>
              <a:t>- The pictures </a:t>
            </a:r>
            <a:r>
              <a:rPr lang="pt-BR" sz="1400" b="1">
                <a:solidFill>
                  <a:srgbClr val="666666"/>
                </a:solidFill>
                <a:latin typeface="Arial"/>
                <a:ea typeface="Arial"/>
                <a:cs typeface="Arial"/>
                <a:sym typeface="Arial"/>
              </a:rPr>
              <a:t>on</a:t>
            </a:r>
            <a:r>
              <a:rPr lang="pt-BR" sz="1400">
                <a:solidFill>
                  <a:srgbClr val="666666"/>
                </a:solidFill>
                <a:latin typeface="Arial"/>
                <a:ea typeface="Arial"/>
                <a:cs typeface="Arial"/>
                <a:sym typeface="Arial"/>
              </a:rPr>
              <a:t> there were so graphic. (As fotos lá eram tão gráficas)</a:t>
            </a:r>
            <a:endParaRPr sz="1400">
              <a:solidFill>
                <a:srgbClr val="666666"/>
              </a:solidFill>
              <a:latin typeface="Arial"/>
              <a:ea typeface="Arial"/>
              <a:cs typeface="Arial"/>
              <a:sym typeface="Arial"/>
            </a:endParaRPr>
          </a:p>
          <a:p>
            <a:pPr marL="0" lvl="0" indent="0" algn="l" rtl="0">
              <a:spcBef>
                <a:spcPts val="1600"/>
              </a:spcBef>
              <a:spcAft>
                <a:spcPts val="0"/>
              </a:spcAft>
              <a:buNone/>
            </a:pPr>
            <a:r>
              <a:rPr lang="pt-BR" sz="1400">
                <a:solidFill>
                  <a:srgbClr val="666666"/>
                </a:solidFill>
                <a:latin typeface="Arial"/>
                <a:ea typeface="Arial"/>
                <a:cs typeface="Arial"/>
                <a:sym typeface="Arial"/>
              </a:rPr>
              <a:t>- The fear </a:t>
            </a:r>
            <a:r>
              <a:rPr lang="pt-BR" sz="1400" b="1">
                <a:solidFill>
                  <a:srgbClr val="666666"/>
                </a:solidFill>
                <a:latin typeface="Arial"/>
                <a:ea typeface="Arial"/>
                <a:cs typeface="Arial"/>
                <a:sym typeface="Arial"/>
              </a:rPr>
              <a:t>in</a:t>
            </a:r>
            <a:r>
              <a:rPr lang="pt-BR" sz="1400">
                <a:solidFill>
                  <a:srgbClr val="666666"/>
                </a:solidFill>
                <a:latin typeface="Arial"/>
                <a:ea typeface="Arial"/>
                <a:cs typeface="Arial"/>
                <a:sym typeface="Arial"/>
              </a:rPr>
              <a:t> her voice. (O medo na voz dela)</a:t>
            </a:r>
            <a:endParaRPr sz="1400">
              <a:solidFill>
                <a:srgbClr val="666666"/>
              </a:solidFill>
              <a:latin typeface="Arial"/>
              <a:ea typeface="Arial"/>
              <a:cs typeface="Arial"/>
              <a:sym typeface="Arial"/>
            </a:endParaRPr>
          </a:p>
          <a:p>
            <a:pPr marL="0" lvl="0" indent="0" algn="l" rtl="0">
              <a:spcBef>
                <a:spcPts val="1600"/>
              </a:spcBef>
              <a:spcAft>
                <a:spcPts val="1600"/>
              </a:spcAft>
              <a:buNone/>
            </a:pPr>
            <a:endParaRPr sz="1400">
              <a:solidFill>
                <a:srgbClr val="666666"/>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7"/>
          <p:cNvSpPr txBox="1">
            <a:spLocks noGrp="1"/>
          </p:cNvSpPr>
          <p:nvPr>
            <p:ph type="title"/>
          </p:nvPr>
        </p:nvSpPr>
        <p:spPr>
          <a:xfrm>
            <a:off x="741725" y="666416"/>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ATIVIDADE </a:t>
            </a:r>
            <a:endParaRPr/>
          </a:p>
        </p:txBody>
      </p:sp>
      <p:sp>
        <p:nvSpPr>
          <p:cNvPr id="169" name="Google Shape;169;p27"/>
          <p:cNvSpPr txBox="1">
            <a:spLocks noGrp="1"/>
          </p:cNvSpPr>
          <p:nvPr>
            <p:ph type="body" idx="1"/>
          </p:nvPr>
        </p:nvSpPr>
        <p:spPr>
          <a:xfrm>
            <a:off x="0" y="1186725"/>
            <a:ext cx="8943300" cy="3634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100">
                <a:solidFill>
                  <a:srgbClr val="666666"/>
                </a:solidFill>
                <a:latin typeface="Arial"/>
                <a:ea typeface="Arial"/>
                <a:cs typeface="Arial"/>
                <a:sym typeface="Arial"/>
              </a:rPr>
              <a:t>1 - Cite pelo menos 4 exemplos de formação de palavras.</a:t>
            </a:r>
            <a:endParaRPr sz="1100">
              <a:solidFill>
                <a:srgbClr val="666666"/>
              </a:solidFill>
              <a:latin typeface="Arial"/>
              <a:ea typeface="Arial"/>
              <a:cs typeface="Arial"/>
              <a:sym typeface="Arial"/>
            </a:endParaRPr>
          </a:p>
          <a:p>
            <a:pPr marL="0" lvl="0" indent="0" algn="l" rtl="0">
              <a:spcBef>
                <a:spcPts val="0"/>
              </a:spcBef>
              <a:spcAft>
                <a:spcPts val="0"/>
              </a:spcAft>
              <a:buNone/>
            </a:pPr>
            <a:r>
              <a:rPr lang="pt-BR" sz="1100">
                <a:solidFill>
                  <a:srgbClr val="666666"/>
                </a:solidFill>
                <a:latin typeface="Arial"/>
                <a:ea typeface="Arial"/>
                <a:cs typeface="Arial"/>
                <a:sym typeface="Arial"/>
              </a:rPr>
              <a:t>2 - O que você entendeu sobre inferência?</a:t>
            </a:r>
            <a:endParaRPr sz="1100">
              <a:solidFill>
                <a:srgbClr val="666666"/>
              </a:solidFill>
              <a:latin typeface="Arial"/>
              <a:ea typeface="Arial"/>
              <a:cs typeface="Arial"/>
              <a:sym typeface="Arial"/>
            </a:endParaRPr>
          </a:p>
          <a:p>
            <a:pPr marL="0" lvl="0" indent="0" algn="l" rtl="0">
              <a:spcBef>
                <a:spcPts val="0"/>
              </a:spcBef>
              <a:spcAft>
                <a:spcPts val="0"/>
              </a:spcAft>
              <a:buNone/>
            </a:pPr>
            <a:r>
              <a:rPr lang="pt-BR" sz="1100">
                <a:solidFill>
                  <a:srgbClr val="666666"/>
                </a:solidFill>
                <a:latin typeface="Arial"/>
                <a:ea typeface="Arial"/>
                <a:cs typeface="Arial"/>
                <a:sym typeface="Arial"/>
              </a:rPr>
              <a:t>3 - Identifique no texto a seguir referentes textuais e aqueles se referem.</a:t>
            </a:r>
            <a:endParaRPr sz="1100">
              <a:solidFill>
                <a:srgbClr val="666666"/>
              </a:solidFill>
              <a:latin typeface="Arial"/>
              <a:ea typeface="Arial"/>
              <a:cs typeface="Arial"/>
              <a:sym typeface="Arial"/>
            </a:endParaRPr>
          </a:p>
          <a:p>
            <a:pPr marL="0" lvl="0" indent="0" algn="l" rtl="0">
              <a:spcBef>
                <a:spcPts val="0"/>
              </a:spcBef>
              <a:spcAft>
                <a:spcPts val="0"/>
              </a:spcAft>
              <a:buNone/>
            </a:pPr>
            <a:r>
              <a:rPr lang="pt-BR" sz="1100">
                <a:solidFill>
                  <a:srgbClr val="666666"/>
                </a:solidFill>
                <a:latin typeface="Arial"/>
                <a:ea typeface="Arial"/>
                <a:cs typeface="Arial"/>
                <a:sym typeface="Arial"/>
              </a:rPr>
              <a:t>4 - Encontre no texto a seguir 5 grupos nominais:</a:t>
            </a:r>
            <a:endParaRPr sz="1100">
              <a:solidFill>
                <a:srgbClr val="666666"/>
              </a:solidFill>
              <a:latin typeface="Arial"/>
              <a:ea typeface="Arial"/>
              <a:cs typeface="Arial"/>
              <a:sym typeface="Arial"/>
            </a:endParaRPr>
          </a:p>
          <a:p>
            <a:pPr marL="0" lvl="0" indent="0" algn="l" rtl="0">
              <a:spcBef>
                <a:spcPts val="0"/>
              </a:spcBef>
              <a:spcAft>
                <a:spcPts val="0"/>
              </a:spcAft>
              <a:buNone/>
            </a:pP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b="1">
                <a:solidFill>
                  <a:srgbClr val="365F91"/>
                </a:solidFill>
                <a:latin typeface="Arial"/>
                <a:ea typeface="Arial"/>
                <a:cs typeface="Arial"/>
                <a:sym typeface="Arial"/>
              </a:rPr>
              <a:t>Instagram eating disorder content 'out of control'</a:t>
            </a:r>
            <a:endParaRPr sz="1100" b="1">
              <a:solidFill>
                <a:srgbClr val="365F91"/>
              </a:solidFill>
              <a:latin typeface="Arial"/>
              <a:ea typeface="Arial"/>
              <a:cs typeface="Arial"/>
              <a:sym typeface="Arial"/>
            </a:endParaRPr>
          </a:p>
          <a:p>
            <a:pPr marL="0" lvl="0" indent="0" algn="l" rtl="0">
              <a:spcBef>
                <a:spcPts val="0"/>
              </a:spcBef>
              <a:spcAft>
                <a:spcPts val="0"/>
              </a:spcAft>
              <a:buNone/>
            </a:pPr>
            <a:r>
              <a:rPr lang="pt-BR" sz="1100" b="1">
                <a:solidFill>
                  <a:srgbClr val="365F91"/>
                </a:solidFill>
                <a:latin typeface="Arial"/>
                <a:ea typeface="Arial"/>
                <a:cs typeface="Arial"/>
                <a:sym typeface="Arial"/>
              </a:rPr>
              <a:t>By Angus Crawford BBC News</a:t>
            </a:r>
            <a:endParaRPr sz="1100" b="1">
              <a:solidFill>
                <a:srgbClr val="365F91"/>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Content on Instagram that encourages eating disorders is "spiralling out of control", psychiatrists have warned. A BBC investigation found children swapping graphic images of weight loss and advice on how to make their illnesses more extreme. Dr Jon Goldin, of the Royal College of Psychiatrists, said "vulnerable" people were finding peer groups online. </a:t>
            </a: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Instagram says it does not allow content encouraging or promoting eating disorders and removes it when aware. </a:t>
            </a: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In January, the case of 14-year-old Molly Russell, who took her own life after viewing self-harm images, led to widespread criticism of Instagram. </a:t>
            </a: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After public pressure the platform owned by Facebook announced a wide-ranging review and committed to removing all graphic self-harm images from the platform. </a:t>
            </a: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But the BBC has found that posts, hashtags, images and search terms promoting and glamorising eating disorders such as anorexia and bulimia are common on Instagram. </a:t>
            </a:r>
            <a:endParaRPr sz="1100">
              <a:solidFill>
                <a:srgbClr val="000000"/>
              </a:solidFill>
              <a:latin typeface="Arial"/>
              <a:ea typeface="Arial"/>
              <a:cs typeface="Arial"/>
              <a:sym typeface="Arial"/>
            </a:endParaRPr>
          </a:p>
          <a:p>
            <a:pPr marL="0" lvl="0" indent="0" algn="l" rtl="0">
              <a:spcBef>
                <a:spcPts val="0"/>
              </a:spcBef>
              <a:spcAft>
                <a:spcPts val="0"/>
              </a:spcAft>
              <a:buNone/>
            </a:pPr>
            <a:r>
              <a:rPr lang="pt-BR" sz="1100">
                <a:solidFill>
                  <a:srgbClr val="000000"/>
                </a:solidFill>
                <a:latin typeface="Arial"/>
                <a:ea typeface="Arial"/>
                <a:cs typeface="Arial"/>
                <a:sym typeface="Arial"/>
              </a:rPr>
              <a:t>Many of the posted images are of emaciated young women often accompanied by instructions on extreme dieting and methods for avoiding scrutiny by parents.</a:t>
            </a:r>
            <a:endParaRPr sz="11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latin typeface="Arial"/>
                <a:ea typeface="Arial"/>
                <a:cs typeface="Arial"/>
                <a:sym typeface="Arial"/>
              </a:rPr>
              <a:t>Predicting: Conhecimento Prévio</a:t>
            </a:r>
            <a:endParaRPr>
              <a:latin typeface="Arial"/>
              <a:ea typeface="Arial"/>
              <a:cs typeface="Arial"/>
              <a:sym typeface="Arial"/>
            </a:endParaRPr>
          </a:p>
        </p:txBody>
      </p:sp>
      <p:sp>
        <p:nvSpPr>
          <p:cNvPr id="93" name="Google Shape;93;p1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Char char="●"/>
            </a:pPr>
            <a:r>
              <a:rPr lang="pt-BR" sz="1800">
                <a:latin typeface="Arial"/>
                <a:ea typeface="Arial"/>
                <a:cs typeface="Arial"/>
                <a:sym typeface="Arial"/>
              </a:rPr>
              <a:t>Como usamos o instagram no nosso dia a dia?</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pt-BR" sz="1800">
                <a:latin typeface="Arial"/>
                <a:ea typeface="Arial"/>
                <a:cs typeface="Arial"/>
                <a:sym typeface="Arial"/>
              </a:rPr>
              <a:t>Qual a sua importância?</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pt-BR" sz="1800">
                <a:latin typeface="Arial"/>
                <a:ea typeface="Arial"/>
                <a:cs typeface="Arial"/>
                <a:sym typeface="Arial"/>
              </a:rPr>
              <a:t>Quem Criou o Instagram?</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pt-BR" sz="1800">
                <a:latin typeface="Arial"/>
                <a:ea typeface="Arial"/>
                <a:cs typeface="Arial"/>
                <a:sym typeface="Arial"/>
              </a:rPr>
              <a:t>O que é Desordem Alimentar?</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pt-BR" sz="1800">
                <a:latin typeface="Arial"/>
                <a:ea typeface="Arial"/>
                <a:cs typeface="Arial"/>
                <a:sym typeface="Arial"/>
              </a:rPr>
              <a:t>Quais as consequências da Desordem Alimentar?</a:t>
            </a:r>
            <a:endParaRPr sz="1800">
              <a:latin typeface="Arial"/>
              <a:ea typeface="Arial"/>
              <a:cs typeface="Arial"/>
              <a:sym typeface="Arial"/>
            </a:endParaRPr>
          </a:p>
          <a:p>
            <a:pPr marL="457200" lvl="0" indent="-342900" algn="l" rtl="0">
              <a:spcBef>
                <a:spcPts val="0"/>
              </a:spcBef>
              <a:spcAft>
                <a:spcPts val="0"/>
              </a:spcAft>
              <a:buSzPts val="1800"/>
              <a:buFont typeface="Arial"/>
              <a:buChar char="●"/>
            </a:pPr>
            <a:r>
              <a:rPr lang="pt-BR" sz="1800">
                <a:latin typeface="Arial"/>
                <a:ea typeface="Arial"/>
                <a:cs typeface="Arial"/>
                <a:sym typeface="Arial"/>
              </a:rPr>
              <a:t>Redes Sociais influenciam em doenças relacionadas a estética?</a:t>
            </a:r>
            <a:endParaRPr sz="1800">
              <a:latin typeface="Arial"/>
              <a:ea typeface="Arial"/>
              <a:cs typeface="Arial"/>
              <a:sym typeface="Arial"/>
            </a:endParaRPr>
          </a:p>
          <a:p>
            <a:pPr marL="0" lvl="0" indent="0" algn="l" rtl="0">
              <a:spcBef>
                <a:spcPts val="1600"/>
              </a:spcBef>
              <a:spcAft>
                <a:spcPts val="0"/>
              </a:spcAft>
              <a:buNone/>
            </a:pPr>
            <a:endParaRPr sz="1800">
              <a:latin typeface="Arial"/>
              <a:ea typeface="Arial"/>
              <a:cs typeface="Arial"/>
              <a:sym typeface="Arial"/>
            </a:endParaRPr>
          </a:p>
          <a:p>
            <a:pPr marL="0" lvl="0" indent="0" algn="l" rtl="0">
              <a:spcBef>
                <a:spcPts val="1600"/>
              </a:spcBef>
              <a:spcAft>
                <a:spcPts val="0"/>
              </a:spcAft>
              <a:buNone/>
            </a:pPr>
            <a:endParaRPr/>
          </a:p>
          <a:p>
            <a:pPr marL="0" lvl="0" indent="0" algn="l" rtl="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xfrm>
            <a:off x="727650" y="13313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solidFill>
                  <a:schemeClr val="accent1"/>
                </a:solidFill>
                <a:latin typeface="Arial"/>
                <a:ea typeface="Arial"/>
                <a:cs typeface="Arial"/>
                <a:sym typeface="Arial"/>
              </a:rPr>
              <a:t>Skimming</a:t>
            </a:r>
            <a:endParaRPr>
              <a:latin typeface="Arial"/>
              <a:ea typeface="Arial"/>
              <a:cs typeface="Arial"/>
              <a:sym typeface="Arial"/>
            </a:endParaRPr>
          </a:p>
        </p:txBody>
      </p:sp>
      <p:sp>
        <p:nvSpPr>
          <p:cNvPr id="99" name="Google Shape;99;p15"/>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Font typeface="Arial"/>
              <a:buChar char="●"/>
            </a:pPr>
            <a:r>
              <a:rPr lang="pt-BR" sz="1800">
                <a:latin typeface="Arial"/>
                <a:ea typeface="Arial"/>
                <a:cs typeface="Arial"/>
                <a:sym typeface="Arial"/>
              </a:rPr>
              <a:t>Sobre o que se trata o texto?</a:t>
            </a:r>
            <a:endParaRPr sz="1800">
              <a:latin typeface="Arial"/>
              <a:ea typeface="Arial"/>
              <a:cs typeface="Arial"/>
              <a:sym typeface="Arial"/>
            </a:endParaRPr>
          </a:p>
          <a:p>
            <a:pPr marL="457200" lvl="0" indent="0" algn="l" rtl="0">
              <a:spcBef>
                <a:spcPts val="16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latin typeface="Arial"/>
                <a:ea typeface="Arial"/>
                <a:cs typeface="Arial"/>
                <a:sym typeface="Arial"/>
              </a:rPr>
              <a:t>Scanning-Encontre no texto.</a:t>
            </a:r>
            <a:endParaRPr>
              <a:latin typeface="Arial"/>
              <a:ea typeface="Arial"/>
              <a:cs typeface="Arial"/>
              <a:sym typeface="Arial"/>
            </a:endParaRPr>
          </a:p>
        </p:txBody>
      </p:sp>
      <p:sp>
        <p:nvSpPr>
          <p:cNvPr id="105" name="Google Shape;105;p16"/>
          <p:cNvSpPr txBox="1">
            <a:spLocks noGrp="1"/>
          </p:cNvSpPr>
          <p:nvPr>
            <p:ph type="body" idx="1"/>
          </p:nvPr>
        </p:nvSpPr>
        <p:spPr>
          <a:xfrm>
            <a:off x="577050" y="1853850"/>
            <a:ext cx="7688700" cy="28728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Qual foi o caso que Levou o instagram a ter críticas generalizadas?</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a plataforma do Facebook fez depois da pressão pública?</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a BBC descobriu sobre posts, hashtags, imagens e termos?</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os números obtidos pela BBC mostraram?</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o Dr. Goldin acrescenta sobre jovens com distúrbios alimentares?</a:t>
            </a:r>
            <a:endParaRPr sz="1800">
              <a:solidFill>
                <a:srgbClr val="000000"/>
              </a:solidFill>
              <a:latin typeface="Arial"/>
              <a:ea typeface="Arial"/>
              <a:cs typeface="Arial"/>
              <a:sym typeface="Arial"/>
            </a:endParaRPr>
          </a:p>
          <a:p>
            <a:pPr marL="0" lvl="0" indent="0" algn="l" rtl="0">
              <a:spcBef>
                <a:spcPts val="0"/>
              </a:spcBef>
              <a:spcAft>
                <a:spcPts val="0"/>
              </a:spcAft>
              <a:buNone/>
            </a:pPr>
            <a:endParaRPr sz="1100">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body" idx="1"/>
          </p:nvPr>
        </p:nvSpPr>
        <p:spPr>
          <a:xfrm>
            <a:off x="729450" y="1555900"/>
            <a:ext cx="7688700" cy="2913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Qual foi o caso que Levou o instagram a ter críticas generalizadas?</a:t>
            </a:r>
            <a:endParaRPr sz="1800">
              <a:solidFill>
                <a:srgbClr val="000000"/>
              </a:solidFill>
              <a:latin typeface="Arial"/>
              <a:ea typeface="Arial"/>
              <a:cs typeface="Arial"/>
              <a:sym typeface="Arial"/>
            </a:endParaRPr>
          </a:p>
          <a:p>
            <a:pPr marL="457200" lvl="0" indent="0" algn="l" rtl="0">
              <a:spcBef>
                <a:spcPts val="0"/>
              </a:spcBef>
              <a:spcAft>
                <a:spcPts val="0"/>
              </a:spcAft>
              <a:buNone/>
            </a:pPr>
            <a:r>
              <a:rPr lang="pt-BR" sz="1800">
                <a:solidFill>
                  <a:srgbClr val="000000"/>
                </a:solidFill>
                <a:latin typeface="Arial"/>
                <a:ea typeface="Arial"/>
                <a:cs typeface="Arial"/>
                <a:sym typeface="Arial"/>
              </a:rPr>
              <a:t>O caso de Molly Russell.</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a plataforma do Facebook fez depois da pressão pública?</a:t>
            </a:r>
            <a:endParaRPr sz="1800">
              <a:solidFill>
                <a:srgbClr val="000000"/>
              </a:solidFill>
              <a:latin typeface="Arial"/>
              <a:ea typeface="Arial"/>
              <a:cs typeface="Arial"/>
              <a:sym typeface="Arial"/>
            </a:endParaRPr>
          </a:p>
          <a:p>
            <a:pPr marL="457200" lvl="0" indent="0" algn="l" rtl="0">
              <a:spcBef>
                <a:spcPts val="0"/>
              </a:spcBef>
              <a:spcAft>
                <a:spcPts val="0"/>
              </a:spcAft>
              <a:buNone/>
            </a:pPr>
            <a:r>
              <a:rPr lang="pt-BR" sz="1800">
                <a:solidFill>
                  <a:srgbClr val="000000"/>
                </a:solidFill>
                <a:latin typeface="Arial"/>
                <a:ea typeface="Arial"/>
                <a:cs typeface="Arial"/>
                <a:sym typeface="Arial"/>
              </a:rPr>
              <a:t>A plataforma de propriedade do Facebook anunciou uma ampla revisão e se comprometeu a remover todas as imagens gráficas auto flageladas da plataforma.</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a BBC descobriu sobre posts, hashtags, imagens e termos?</a:t>
            </a:r>
            <a:endParaRPr sz="1800">
              <a:solidFill>
                <a:srgbClr val="000000"/>
              </a:solidFill>
              <a:latin typeface="Arial"/>
              <a:ea typeface="Arial"/>
              <a:cs typeface="Arial"/>
              <a:sym typeface="Arial"/>
            </a:endParaRPr>
          </a:p>
          <a:p>
            <a:pPr marL="457200" lvl="0" indent="0" algn="l" rtl="0">
              <a:spcBef>
                <a:spcPts val="0"/>
              </a:spcBef>
              <a:spcAft>
                <a:spcPts val="0"/>
              </a:spcAft>
              <a:buNone/>
            </a:pPr>
            <a:r>
              <a:rPr lang="pt-BR" sz="1800">
                <a:solidFill>
                  <a:srgbClr val="000000"/>
                </a:solidFill>
                <a:latin typeface="Arial"/>
                <a:ea typeface="Arial"/>
                <a:cs typeface="Arial"/>
                <a:sym typeface="Arial"/>
              </a:rPr>
              <a:t> Busca promovendo e glamourizando distúrbios alimentares como anorexia e bulimia são comuns no Instagram.</a:t>
            </a:r>
            <a:endParaRPr sz="1800">
              <a:solidFill>
                <a:srgbClr val="000000"/>
              </a:solidFill>
              <a:latin typeface="Arial"/>
              <a:ea typeface="Arial"/>
              <a:cs typeface="Arial"/>
              <a:sym typeface="Arial"/>
            </a:endParaRPr>
          </a:p>
          <a:p>
            <a:pPr marL="457200" lvl="0" indent="0" algn="l" rtl="0">
              <a:spcBef>
                <a:spcPts val="0"/>
              </a:spcBef>
              <a:spcAft>
                <a:spcPts val="0"/>
              </a:spcAft>
              <a:buNone/>
            </a:pPr>
            <a:endParaRPr sz="1800">
              <a:solidFill>
                <a:srgbClr val="000000"/>
              </a:solidFill>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body" idx="1"/>
          </p:nvPr>
        </p:nvSpPr>
        <p:spPr>
          <a:xfrm>
            <a:off x="729450" y="1568775"/>
            <a:ext cx="7688700" cy="3170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os números obtidos pela BBC mostraram?</a:t>
            </a:r>
            <a:endParaRPr sz="1800">
              <a:solidFill>
                <a:srgbClr val="000000"/>
              </a:solidFill>
              <a:latin typeface="Arial"/>
              <a:ea typeface="Arial"/>
              <a:cs typeface="Arial"/>
              <a:sym typeface="Arial"/>
            </a:endParaRPr>
          </a:p>
          <a:p>
            <a:pPr marL="0" lvl="0" indent="0" algn="l" rtl="0">
              <a:spcBef>
                <a:spcPts val="0"/>
              </a:spcBef>
              <a:spcAft>
                <a:spcPts val="0"/>
              </a:spcAft>
              <a:buNone/>
            </a:pPr>
            <a:r>
              <a:rPr lang="pt-BR" sz="1800">
                <a:solidFill>
                  <a:srgbClr val="000000"/>
                </a:solidFill>
                <a:latin typeface="Arial"/>
                <a:ea typeface="Arial"/>
                <a:cs typeface="Arial"/>
                <a:sym typeface="Arial"/>
              </a:rPr>
              <a:t>Os números obtidos pela BBC News do NHS Digital mostram um aumento de mais de 130% em pessoas com 19 anos ou menos sofrendo de transtornos alimentares sendo admitidos em um hospital na Inglaterra desde 2011.</a:t>
            </a:r>
            <a:endParaRPr sz="180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Char char="●"/>
            </a:pPr>
            <a:r>
              <a:rPr lang="pt-BR" sz="1800">
                <a:solidFill>
                  <a:srgbClr val="000000"/>
                </a:solidFill>
                <a:latin typeface="Arial"/>
                <a:ea typeface="Arial"/>
                <a:cs typeface="Arial"/>
                <a:sym typeface="Arial"/>
              </a:rPr>
              <a:t>O que o Dr. Goldin acrescenta sobre jovens com distúrbios alimentares?</a:t>
            </a:r>
            <a:endParaRPr sz="1800">
              <a:solidFill>
                <a:srgbClr val="000000"/>
              </a:solidFill>
              <a:latin typeface="Arial"/>
              <a:ea typeface="Arial"/>
              <a:cs typeface="Arial"/>
              <a:sym typeface="Arial"/>
            </a:endParaRPr>
          </a:p>
          <a:p>
            <a:pPr marL="0" lvl="0" indent="0" algn="l" rtl="0">
              <a:spcBef>
                <a:spcPts val="0"/>
              </a:spcBef>
              <a:spcAft>
                <a:spcPts val="0"/>
              </a:spcAft>
              <a:buNone/>
            </a:pPr>
            <a:r>
              <a:rPr lang="pt-BR" sz="1800">
                <a:solidFill>
                  <a:srgbClr val="000000"/>
                </a:solidFill>
                <a:latin typeface="Arial"/>
                <a:ea typeface="Arial"/>
                <a:cs typeface="Arial"/>
                <a:sym typeface="Arial"/>
              </a:rPr>
              <a:t>Goldin acrescentou: "Os jovens com distúrbios alimentares são bastante vulneráveis, muitas vezes são socialmente isolados, não têm amigos e estão à procura de um grupo de pares".</a:t>
            </a:r>
            <a:endParaRPr sz="1800">
              <a:solidFill>
                <a:srgbClr val="000000"/>
              </a:solidFill>
              <a:latin typeface="Arial"/>
              <a:ea typeface="Arial"/>
              <a:cs typeface="Arial"/>
              <a:sym typeface="Arial"/>
            </a:endParaRPr>
          </a:p>
          <a:p>
            <a:pPr marL="457200" lvl="0" indent="0" algn="l" rtl="0">
              <a:spcBef>
                <a:spcPts val="0"/>
              </a:spcBef>
              <a:spcAft>
                <a:spcPts val="0"/>
              </a:spcAft>
              <a:buNone/>
            </a:pPr>
            <a:endParaRPr sz="1800">
              <a:solidFill>
                <a:srgbClr val="000000"/>
              </a:solidFill>
              <a:latin typeface="Arial"/>
              <a:ea typeface="Arial"/>
              <a:cs typeface="Arial"/>
              <a:sym typeface="Arial"/>
            </a:endParaRPr>
          </a:p>
          <a:p>
            <a:pPr marL="457200" lvl="0" indent="0" algn="l" rtl="0">
              <a:spcBef>
                <a:spcPts val="0"/>
              </a:spcBef>
              <a:spcAft>
                <a:spcPts val="0"/>
              </a:spcAft>
              <a:buNone/>
            </a:pPr>
            <a:endParaRPr sz="180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9"/>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Cognates / Falso Cognates</a:t>
            </a:r>
            <a:endParaRPr/>
          </a:p>
        </p:txBody>
      </p:sp>
      <p:sp>
        <p:nvSpPr>
          <p:cNvPr id="121" name="Google Shape;121;p19"/>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800">
                <a:latin typeface="Arial"/>
                <a:ea typeface="Arial"/>
                <a:cs typeface="Arial"/>
                <a:sym typeface="Arial"/>
              </a:rPr>
              <a:t>A BBC </a:t>
            </a:r>
            <a:r>
              <a:rPr lang="pt-BR" sz="1800">
                <a:highlight>
                  <a:srgbClr val="00FFFF"/>
                </a:highlight>
                <a:latin typeface="Arial"/>
                <a:ea typeface="Arial"/>
                <a:cs typeface="Arial"/>
                <a:sym typeface="Arial"/>
              </a:rPr>
              <a:t>investigation</a:t>
            </a:r>
            <a:r>
              <a:rPr lang="pt-BR" sz="1800">
                <a:latin typeface="Arial"/>
                <a:ea typeface="Arial"/>
                <a:cs typeface="Arial"/>
                <a:sym typeface="Arial"/>
              </a:rPr>
              <a:t> found children swapping </a:t>
            </a:r>
            <a:r>
              <a:rPr lang="pt-BR" sz="1800">
                <a:highlight>
                  <a:srgbClr val="00FFFF"/>
                </a:highlight>
                <a:latin typeface="Arial"/>
                <a:ea typeface="Arial"/>
                <a:cs typeface="Arial"/>
                <a:sym typeface="Arial"/>
              </a:rPr>
              <a:t>graphic</a:t>
            </a:r>
            <a:r>
              <a:rPr lang="pt-BR" sz="1800">
                <a:latin typeface="Arial"/>
                <a:ea typeface="Arial"/>
                <a:cs typeface="Arial"/>
                <a:sym typeface="Arial"/>
              </a:rPr>
              <a:t> </a:t>
            </a:r>
            <a:r>
              <a:rPr lang="pt-BR" sz="1800">
                <a:highlight>
                  <a:srgbClr val="00FFFF"/>
                </a:highlight>
                <a:latin typeface="Arial"/>
                <a:ea typeface="Arial"/>
                <a:cs typeface="Arial"/>
                <a:sym typeface="Arial"/>
              </a:rPr>
              <a:t>images</a:t>
            </a:r>
            <a:r>
              <a:rPr lang="pt-BR" sz="1800">
                <a:latin typeface="Arial"/>
                <a:ea typeface="Arial"/>
                <a:cs typeface="Arial"/>
                <a:sym typeface="Arial"/>
              </a:rPr>
              <a:t> of weight loss and advice on how to make their illnesses more </a:t>
            </a:r>
            <a:r>
              <a:rPr lang="pt-BR" sz="1800">
                <a:highlight>
                  <a:srgbClr val="00FFFF"/>
                </a:highlight>
                <a:latin typeface="Arial"/>
                <a:ea typeface="Arial"/>
                <a:cs typeface="Arial"/>
                <a:sym typeface="Arial"/>
              </a:rPr>
              <a:t>extreme</a:t>
            </a:r>
            <a:r>
              <a:rPr lang="pt-BR" sz="1800">
                <a:latin typeface="Arial"/>
                <a:ea typeface="Arial"/>
                <a:cs typeface="Arial"/>
                <a:sym typeface="Arial"/>
              </a:rPr>
              <a:t>.</a:t>
            </a:r>
            <a:endParaRPr sz="1800">
              <a:latin typeface="Arial"/>
              <a:ea typeface="Arial"/>
              <a:cs typeface="Arial"/>
              <a:sym typeface="Arial"/>
            </a:endParaRPr>
          </a:p>
          <a:p>
            <a:pPr marL="0" lvl="0" indent="0" algn="l" rtl="0">
              <a:spcBef>
                <a:spcPts val="1600"/>
              </a:spcBef>
              <a:spcAft>
                <a:spcPts val="0"/>
              </a:spcAft>
              <a:buNone/>
            </a:pPr>
            <a:r>
              <a:rPr lang="pt-BR" sz="1800">
                <a:latin typeface="Arial"/>
                <a:ea typeface="Arial"/>
                <a:cs typeface="Arial"/>
                <a:sym typeface="Arial"/>
              </a:rPr>
              <a:t>Dr Jon Goldin, of the Royal </a:t>
            </a:r>
            <a:r>
              <a:rPr lang="pt-BR" sz="1800">
                <a:highlight>
                  <a:srgbClr val="00FFFF"/>
                </a:highlight>
                <a:latin typeface="Arial"/>
                <a:ea typeface="Arial"/>
                <a:cs typeface="Arial"/>
                <a:sym typeface="Arial"/>
              </a:rPr>
              <a:t>College</a:t>
            </a:r>
            <a:r>
              <a:rPr lang="pt-BR" sz="1800">
                <a:latin typeface="Arial"/>
                <a:ea typeface="Arial"/>
                <a:cs typeface="Arial"/>
                <a:sym typeface="Arial"/>
              </a:rPr>
              <a:t> of Psychiatrists, said "</a:t>
            </a:r>
            <a:r>
              <a:rPr lang="pt-BR" sz="1800">
                <a:solidFill>
                  <a:srgbClr val="666666"/>
                </a:solidFill>
                <a:highlight>
                  <a:srgbClr val="00FFFF"/>
                </a:highlight>
                <a:latin typeface="Arial"/>
                <a:ea typeface="Arial"/>
                <a:cs typeface="Arial"/>
                <a:sym typeface="Arial"/>
              </a:rPr>
              <a:t>vulnerable</a:t>
            </a:r>
            <a:r>
              <a:rPr lang="pt-BR" sz="1800">
                <a:latin typeface="Arial"/>
                <a:ea typeface="Arial"/>
                <a:cs typeface="Arial"/>
                <a:sym typeface="Arial"/>
              </a:rPr>
              <a:t>" people were finding peer </a:t>
            </a:r>
            <a:r>
              <a:rPr lang="pt-BR" sz="1800">
                <a:highlight>
                  <a:srgbClr val="00FFFF"/>
                </a:highlight>
                <a:latin typeface="Arial"/>
                <a:ea typeface="Arial"/>
                <a:cs typeface="Arial"/>
                <a:sym typeface="Arial"/>
              </a:rPr>
              <a:t>groups</a:t>
            </a:r>
            <a:r>
              <a:rPr lang="pt-BR" sz="1800">
                <a:latin typeface="Arial"/>
                <a:ea typeface="Arial"/>
                <a:cs typeface="Arial"/>
                <a:sym typeface="Arial"/>
              </a:rPr>
              <a:t> online.</a:t>
            </a:r>
            <a:endParaRPr sz="1800">
              <a:latin typeface="Arial"/>
              <a:ea typeface="Arial"/>
              <a:cs typeface="Arial"/>
              <a:sym typeface="Arial"/>
            </a:endParaRPr>
          </a:p>
          <a:p>
            <a:pPr marL="0" lvl="0" indent="0" algn="l" rtl="0">
              <a:spcBef>
                <a:spcPts val="1600"/>
              </a:spcBef>
              <a:spcAft>
                <a:spcPts val="0"/>
              </a:spcAft>
              <a:buNone/>
            </a:pPr>
            <a:r>
              <a:rPr lang="pt-BR" sz="1800">
                <a:latin typeface="Arial"/>
                <a:ea typeface="Arial"/>
                <a:cs typeface="Arial"/>
                <a:sym typeface="Arial"/>
              </a:rPr>
              <a:t>Instagram says it does not allow </a:t>
            </a:r>
            <a:r>
              <a:rPr lang="pt-BR" sz="1800">
                <a:solidFill>
                  <a:srgbClr val="434343"/>
                </a:solidFill>
                <a:highlight>
                  <a:srgbClr val="00FF00"/>
                </a:highlight>
                <a:latin typeface="Arial"/>
                <a:ea typeface="Arial"/>
                <a:cs typeface="Arial"/>
                <a:sym typeface="Arial"/>
              </a:rPr>
              <a:t>content</a:t>
            </a:r>
            <a:r>
              <a:rPr lang="pt-BR" sz="1800">
                <a:latin typeface="Arial"/>
                <a:ea typeface="Arial"/>
                <a:cs typeface="Arial"/>
                <a:sym typeface="Arial"/>
              </a:rPr>
              <a:t> encouraging or promoting eating </a:t>
            </a:r>
            <a:r>
              <a:rPr lang="pt-BR" sz="1800">
                <a:highlight>
                  <a:srgbClr val="00FFFF"/>
                </a:highlight>
                <a:latin typeface="Arial"/>
                <a:ea typeface="Arial"/>
                <a:cs typeface="Arial"/>
                <a:sym typeface="Arial"/>
              </a:rPr>
              <a:t>disorders</a:t>
            </a:r>
            <a:r>
              <a:rPr lang="pt-BR" sz="1800">
                <a:latin typeface="Arial"/>
                <a:ea typeface="Arial"/>
                <a:cs typeface="Arial"/>
                <a:sym typeface="Arial"/>
              </a:rPr>
              <a:t> and </a:t>
            </a:r>
            <a:r>
              <a:rPr lang="pt-BR" sz="1800">
                <a:highlight>
                  <a:srgbClr val="00FFFF"/>
                </a:highlight>
                <a:latin typeface="Arial"/>
                <a:ea typeface="Arial"/>
                <a:cs typeface="Arial"/>
                <a:sym typeface="Arial"/>
              </a:rPr>
              <a:t>removes</a:t>
            </a:r>
            <a:r>
              <a:rPr lang="pt-BR" sz="1800">
                <a:latin typeface="Arial"/>
                <a:ea typeface="Arial"/>
                <a:cs typeface="Arial"/>
                <a:sym typeface="Arial"/>
              </a:rPr>
              <a:t> it when aware.</a:t>
            </a:r>
            <a:endParaRPr sz="1800">
              <a:latin typeface="Arial"/>
              <a:ea typeface="Arial"/>
              <a:cs typeface="Arial"/>
              <a:sym typeface="Arial"/>
            </a:endParaRPr>
          </a:p>
          <a:p>
            <a:pPr marL="0" lvl="0" indent="0" algn="l" rtl="0">
              <a:spcBef>
                <a:spcPts val="1600"/>
              </a:spcBef>
              <a:spcAft>
                <a:spcPts val="1600"/>
              </a:spcAft>
              <a:buNone/>
            </a:pP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0"/>
          <p:cNvSpPr txBox="1">
            <a:spLocks noGrp="1"/>
          </p:cNvSpPr>
          <p:nvPr>
            <p:ph type="body" idx="1"/>
          </p:nvPr>
        </p:nvSpPr>
        <p:spPr>
          <a:xfrm>
            <a:off x="727650" y="1574959"/>
            <a:ext cx="7688700" cy="3021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800">
                <a:latin typeface="Arial"/>
                <a:ea typeface="Arial"/>
                <a:cs typeface="Arial"/>
                <a:sym typeface="Arial"/>
              </a:rPr>
              <a:t>After </a:t>
            </a:r>
            <a:r>
              <a:rPr lang="pt-BR" sz="1800">
                <a:highlight>
                  <a:srgbClr val="00FFFF"/>
                </a:highlight>
                <a:latin typeface="Arial"/>
                <a:ea typeface="Arial"/>
                <a:cs typeface="Arial"/>
                <a:sym typeface="Arial"/>
              </a:rPr>
              <a:t>public</a:t>
            </a:r>
            <a:r>
              <a:rPr lang="pt-BR" sz="1800">
                <a:latin typeface="Arial"/>
                <a:ea typeface="Arial"/>
                <a:cs typeface="Arial"/>
                <a:sym typeface="Arial"/>
              </a:rPr>
              <a:t> pressure the </a:t>
            </a:r>
            <a:r>
              <a:rPr lang="pt-BR" sz="1800">
                <a:highlight>
                  <a:srgbClr val="00FFFF"/>
                </a:highlight>
                <a:latin typeface="Arial"/>
                <a:ea typeface="Arial"/>
                <a:cs typeface="Arial"/>
                <a:sym typeface="Arial"/>
              </a:rPr>
              <a:t>platform</a:t>
            </a:r>
            <a:r>
              <a:rPr lang="pt-BR" sz="1800">
                <a:latin typeface="Arial"/>
                <a:ea typeface="Arial"/>
                <a:cs typeface="Arial"/>
                <a:sym typeface="Arial"/>
              </a:rPr>
              <a:t> owned by Facebook </a:t>
            </a:r>
            <a:r>
              <a:rPr lang="pt-BR" sz="1800">
                <a:highlight>
                  <a:srgbClr val="00FFFF"/>
                </a:highlight>
                <a:latin typeface="Arial"/>
                <a:ea typeface="Arial"/>
                <a:cs typeface="Arial"/>
                <a:sym typeface="Arial"/>
              </a:rPr>
              <a:t>announced</a:t>
            </a:r>
            <a:r>
              <a:rPr lang="pt-BR" sz="1800">
                <a:latin typeface="Arial"/>
                <a:ea typeface="Arial"/>
                <a:cs typeface="Arial"/>
                <a:sym typeface="Arial"/>
              </a:rPr>
              <a:t> a wide-ranging review and </a:t>
            </a:r>
            <a:r>
              <a:rPr lang="pt-BR" sz="1800">
                <a:highlight>
                  <a:srgbClr val="00FF00"/>
                </a:highlight>
                <a:latin typeface="Arial"/>
                <a:ea typeface="Arial"/>
                <a:cs typeface="Arial"/>
                <a:sym typeface="Arial"/>
              </a:rPr>
              <a:t>committed</a:t>
            </a:r>
            <a:r>
              <a:rPr lang="pt-BR" sz="1800">
                <a:latin typeface="Arial"/>
                <a:ea typeface="Arial"/>
                <a:cs typeface="Arial"/>
                <a:sym typeface="Arial"/>
              </a:rPr>
              <a:t> to removing all graphic self-harm images from the platform.</a:t>
            </a:r>
            <a:endParaRPr sz="1800">
              <a:latin typeface="Arial"/>
              <a:ea typeface="Arial"/>
              <a:cs typeface="Arial"/>
              <a:sym typeface="Arial"/>
            </a:endParaRPr>
          </a:p>
          <a:p>
            <a:pPr marL="0" lvl="0" indent="0" algn="l" rtl="0">
              <a:spcBef>
                <a:spcPts val="1600"/>
              </a:spcBef>
              <a:spcAft>
                <a:spcPts val="0"/>
              </a:spcAft>
              <a:buNone/>
            </a:pPr>
            <a:r>
              <a:rPr lang="pt-BR" sz="1800">
                <a:latin typeface="Arial"/>
                <a:ea typeface="Arial"/>
                <a:cs typeface="Arial"/>
                <a:sym typeface="Arial"/>
              </a:rPr>
              <a:t>[...]Many of the posted images are of emaciated young women often </a:t>
            </a:r>
            <a:r>
              <a:rPr lang="pt-BR" sz="1800">
                <a:highlight>
                  <a:srgbClr val="00FFFF"/>
                </a:highlight>
                <a:latin typeface="Arial"/>
                <a:ea typeface="Arial"/>
                <a:cs typeface="Arial"/>
                <a:sym typeface="Arial"/>
              </a:rPr>
              <a:t>accompanied</a:t>
            </a:r>
            <a:r>
              <a:rPr lang="pt-BR" sz="1800">
                <a:latin typeface="Arial"/>
                <a:ea typeface="Arial"/>
                <a:cs typeface="Arial"/>
                <a:sym typeface="Arial"/>
              </a:rPr>
              <a:t> by </a:t>
            </a:r>
            <a:r>
              <a:rPr lang="pt-BR" sz="1800">
                <a:highlight>
                  <a:srgbClr val="00FFFF"/>
                </a:highlight>
                <a:latin typeface="Arial"/>
                <a:ea typeface="Arial"/>
                <a:cs typeface="Arial"/>
                <a:sym typeface="Arial"/>
              </a:rPr>
              <a:t>instructions</a:t>
            </a:r>
            <a:r>
              <a:rPr lang="pt-BR" sz="1800">
                <a:latin typeface="Arial"/>
                <a:ea typeface="Arial"/>
                <a:cs typeface="Arial"/>
                <a:sym typeface="Arial"/>
              </a:rPr>
              <a:t> on extreme dieting and </a:t>
            </a:r>
            <a:r>
              <a:rPr lang="pt-BR" sz="1800">
                <a:highlight>
                  <a:srgbClr val="00FFFF"/>
                </a:highlight>
                <a:latin typeface="Arial"/>
                <a:ea typeface="Arial"/>
                <a:cs typeface="Arial"/>
                <a:sym typeface="Arial"/>
              </a:rPr>
              <a:t>methods</a:t>
            </a:r>
            <a:r>
              <a:rPr lang="pt-BR" sz="1800">
                <a:latin typeface="Arial"/>
                <a:ea typeface="Arial"/>
                <a:cs typeface="Arial"/>
                <a:sym typeface="Arial"/>
              </a:rPr>
              <a:t> for avoiding scrutiny by </a:t>
            </a:r>
            <a:r>
              <a:rPr lang="pt-BR" sz="1800">
                <a:highlight>
                  <a:srgbClr val="00FF00"/>
                </a:highlight>
                <a:latin typeface="Arial"/>
                <a:ea typeface="Arial"/>
                <a:cs typeface="Arial"/>
                <a:sym typeface="Arial"/>
              </a:rPr>
              <a:t>parents</a:t>
            </a:r>
            <a:r>
              <a:rPr lang="pt-BR" sz="1800">
                <a:latin typeface="Arial"/>
                <a:ea typeface="Arial"/>
                <a:cs typeface="Arial"/>
                <a:sym typeface="Arial"/>
              </a:rPr>
              <a:t>.</a:t>
            </a:r>
            <a:endParaRPr sz="1800">
              <a:latin typeface="Arial"/>
              <a:ea typeface="Arial"/>
              <a:cs typeface="Arial"/>
              <a:sym typeface="Arial"/>
            </a:endParaRPr>
          </a:p>
          <a:p>
            <a:pPr marL="0" lvl="0" indent="0" algn="l" rtl="0">
              <a:spcBef>
                <a:spcPts val="1600"/>
              </a:spcBef>
              <a:spcAft>
                <a:spcPts val="0"/>
              </a:spcAft>
              <a:buNone/>
            </a:pPr>
            <a:r>
              <a:rPr lang="pt-BR" sz="1800">
                <a:latin typeface="Arial"/>
                <a:ea typeface="Arial"/>
                <a:cs typeface="Arial"/>
                <a:sym typeface="Arial"/>
              </a:rPr>
              <a:t>"The pictures on there were so graphic - just skin and </a:t>
            </a:r>
            <a:r>
              <a:rPr lang="pt-BR" sz="1800">
                <a:highlight>
                  <a:srgbClr val="00FF00"/>
                </a:highlight>
                <a:latin typeface="Arial"/>
                <a:ea typeface="Arial"/>
                <a:cs typeface="Arial"/>
                <a:sym typeface="Arial"/>
              </a:rPr>
              <a:t>bones</a:t>
            </a:r>
            <a:r>
              <a:rPr lang="pt-BR" sz="1800">
                <a:latin typeface="Arial"/>
                <a:ea typeface="Arial"/>
                <a:cs typeface="Arial"/>
                <a:sym typeface="Arial"/>
              </a:rPr>
              <a:t> really. </a:t>
            </a:r>
            <a:r>
              <a:rPr lang="pt-BR" sz="1800">
                <a:highlight>
                  <a:srgbClr val="00FFFF"/>
                </a:highlight>
                <a:latin typeface="Arial"/>
                <a:ea typeface="Arial"/>
                <a:cs typeface="Arial"/>
                <a:sym typeface="Arial"/>
              </a:rPr>
              <a:t>Anorexia</a:t>
            </a:r>
            <a:r>
              <a:rPr lang="pt-BR" sz="1800">
                <a:latin typeface="Arial"/>
                <a:ea typeface="Arial"/>
                <a:cs typeface="Arial"/>
                <a:sym typeface="Arial"/>
              </a:rPr>
              <a:t> would make you believe you are bigger than that.... And Instagram reinforced that with the </a:t>
            </a:r>
            <a:r>
              <a:rPr lang="pt-BR" sz="1800">
                <a:highlight>
                  <a:srgbClr val="00FFFF"/>
                </a:highlight>
                <a:latin typeface="Arial"/>
                <a:ea typeface="Arial"/>
                <a:cs typeface="Arial"/>
                <a:sym typeface="Arial"/>
              </a:rPr>
              <a:t>comments</a:t>
            </a:r>
            <a:r>
              <a:rPr lang="pt-BR" sz="1800">
                <a:latin typeface="Arial"/>
                <a:ea typeface="Arial"/>
                <a:cs typeface="Arial"/>
                <a:sym typeface="Arial"/>
              </a:rPr>
              <a:t> of 'I feel so fat' all over those posts."</a:t>
            </a:r>
            <a:endParaRPr sz="1800">
              <a:latin typeface="Arial"/>
              <a:ea typeface="Arial"/>
              <a:cs typeface="Arial"/>
              <a:sym typeface="Arial"/>
            </a:endParaRPr>
          </a:p>
          <a:p>
            <a:pPr marL="0" lvl="0" indent="0" algn="l" rtl="0">
              <a:spcBef>
                <a:spcPts val="1600"/>
              </a:spcBef>
              <a:spcAft>
                <a:spcPts val="0"/>
              </a:spcAft>
              <a:buNone/>
            </a:pPr>
            <a:endParaRPr sz="1800">
              <a:latin typeface="Arial"/>
              <a:ea typeface="Arial"/>
              <a:cs typeface="Arial"/>
              <a:sym typeface="Arial"/>
            </a:endParaRPr>
          </a:p>
          <a:p>
            <a:pPr marL="0" lvl="0" indent="0" algn="l" rtl="0">
              <a:spcBef>
                <a:spcPts val="1600"/>
              </a:spcBef>
              <a:spcAft>
                <a:spcPts val="160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1"/>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a:t>Inferência</a:t>
            </a:r>
            <a:endParaRPr/>
          </a:p>
        </p:txBody>
      </p:sp>
      <p:sp>
        <p:nvSpPr>
          <p:cNvPr id="132" name="Google Shape;132;p21"/>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33" name="Google Shape;133;p21"/>
          <p:cNvPicPr preferRelativeResize="0"/>
          <p:nvPr/>
        </p:nvPicPr>
        <p:blipFill>
          <a:blip r:embed="rId3">
            <a:alphaModFix/>
          </a:blip>
          <a:stretch>
            <a:fillRect/>
          </a:stretch>
        </p:blipFill>
        <p:spPr>
          <a:xfrm>
            <a:off x="1108122" y="2047300"/>
            <a:ext cx="6931348" cy="2261100"/>
          </a:xfrm>
          <a:prstGeom prst="rect">
            <a:avLst/>
          </a:prstGeom>
          <a:noFill/>
          <a:ln>
            <a:noFill/>
          </a:ln>
        </p:spPr>
      </p:pic>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1018</Words>
  <Application>Microsoft Office PowerPoint</Application>
  <PresentationFormat>Apresentação na tela (16:9)</PresentationFormat>
  <Paragraphs>84</Paragraphs>
  <Slides>15</Slides>
  <Notes>15</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15</vt:i4>
      </vt:variant>
    </vt:vector>
  </HeadingPairs>
  <TitlesOfParts>
    <vt:vector size="19" baseType="lpstr">
      <vt:lpstr>Raleway</vt:lpstr>
      <vt:lpstr>Lato</vt:lpstr>
      <vt:lpstr>Arial</vt:lpstr>
      <vt:lpstr>Streamline</vt:lpstr>
      <vt:lpstr>Inglês, teoria e prática</vt:lpstr>
      <vt:lpstr>Predicting: Conhecimento Prévio</vt:lpstr>
      <vt:lpstr>Skimming</vt:lpstr>
      <vt:lpstr>Scanning-Encontre no texto.</vt:lpstr>
      <vt:lpstr>Apresentação do PowerPoint</vt:lpstr>
      <vt:lpstr>Apresentação do PowerPoint</vt:lpstr>
      <vt:lpstr>Cognates / Falso Cognates</vt:lpstr>
      <vt:lpstr>Apresentação do PowerPoint</vt:lpstr>
      <vt:lpstr>Inferência</vt:lpstr>
      <vt:lpstr>FORMAÇÕES DE PALAVRAS PALAVRAS PRIMITIVAS DERIVAÇÃO DERIVAÇÃO PREFIXAL DERIVAÇÃO PREFIXAL PARASSINTÉTICA   </vt:lpstr>
      <vt:lpstr>REFERÊNCIAS TEXTUAIS</vt:lpstr>
      <vt:lpstr>GRUPOS NOMINAIS</vt:lpstr>
      <vt:lpstr>GRUPOS NOMINAIS</vt:lpstr>
      <vt:lpstr>GRUPOS NOMINAIS</vt:lpstr>
      <vt:lpstr>ATIVIDADE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Inglês, teoria e prática</dc:title>
  <dc:creator>Cristiane</dc:creator>
  <cp:lastModifiedBy>Cristiane Cruz</cp:lastModifiedBy>
  <cp:revision>1</cp:revision>
  <dcterms:modified xsi:type="dcterms:W3CDTF">2019-04-11T14:41:07Z</dcterms:modified>
</cp:coreProperties>
</file>