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5143500" type="screen16x9"/>
  <p:notesSz cx="6858000" cy="9144000"/>
  <p:embeddedFontLst>
    <p:embeddedFont>
      <p:font typeface="Montserrat" panose="020B060402020202020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66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8693173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507187b4a_0_4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5507187b4a_0_4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00504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50d9fce03b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50d9fce03b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AS MARCAÇÕES EM AMARELO COGNATAS E AS VERDES FALSOS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172217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5507187b4a_0_4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5507187b4a_0_4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56762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550a515357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550a515357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15272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550a515357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550a515357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81522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550a515357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550a515357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99450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5575cf1a9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5575cf1a9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1185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550a515357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550a515357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87375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550a515357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550a515357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23959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550a515357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550a515357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11425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550a515357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550a515357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5008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507187b4a_0_4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5507187b4a_0_4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94656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550a515357_4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550a515357_4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30443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550a515357_4_4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550a515357_4_4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08500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5571890c3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5571890c3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354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550a515357_4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550a515357_4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09603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550a515357_4_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550a515357_4_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59877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550a515357_4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550a515357_4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1918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550a515357_4_3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550a515357_4_3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87493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50e0ca7de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50e0ca7de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46580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550a515357_4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550a515357_4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17478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550a515357_4_4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550a515357_4_4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3068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5507187b4a_0_4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5507187b4a_0_4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912231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550a515357_4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550a515357_4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38502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550a515357_4_4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550a515357_4_4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814606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550a515357_4_5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550a515357_4_5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2814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5507187b4a_0_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5507187b4a_0_4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4199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5507187b4a_0_4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5507187b4a_0_4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37154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5507187b4a_0_4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5507187b4a_0_4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53674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5507187b4a_0_4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5507187b4a_0_4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43747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571890c3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5571890c33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96854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550a51535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550a515357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5906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m/news/technology-47639776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todamateria.com.br/linking-words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Linking Words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E Técnicas de Leitura em Inglês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Montserrat"/>
                <a:ea typeface="Montserrat"/>
                <a:cs typeface="Montserrat"/>
                <a:sym typeface="Montserrat"/>
              </a:rPr>
              <a:t>COGNATES/ FALSES COGNATES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0" name="Google Shape;11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9250" y="1105275"/>
            <a:ext cx="5705475" cy="369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latin typeface="Montserrat"/>
                <a:ea typeface="Montserrat"/>
                <a:cs typeface="Montserrat"/>
                <a:sym typeface="Montserrat"/>
              </a:rPr>
              <a:t>PREDICTING</a:t>
            </a:r>
            <a:endParaRPr sz="24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6" name="Google Shape;116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Char char="●"/>
            </a:pPr>
            <a:r>
              <a:rPr lang="en-GB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 que me leva a ter interesse em ler o texto?</a:t>
            </a:r>
            <a:endParaRPr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Char char="●"/>
            </a:pPr>
            <a:r>
              <a:rPr lang="en-GB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 que eu já entendo sobre a matéria?</a:t>
            </a:r>
            <a:endParaRPr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Char char="●"/>
            </a:pPr>
            <a:r>
              <a:rPr lang="en-GB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Tenho domínio sobre o tema?</a:t>
            </a:r>
            <a:endParaRPr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Char char="●"/>
            </a:pPr>
            <a:r>
              <a:rPr lang="en-GB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Passos para utilizar o predicting de acordo como texto</a:t>
            </a:r>
            <a:endParaRPr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latin typeface="Montserrat"/>
                <a:ea typeface="Montserrat"/>
                <a:cs typeface="Montserrat"/>
                <a:sym typeface="Montserrat"/>
              </a:rPr>
              <a:t>PREDICTING</a:t>
            </a:r>
            <a:endParaRPr sz="24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2" name="Google Shape;122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23" name="Google Shape;12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21825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5"/>
          <p:cNvSpPr txBox="1">
            <a:spLocks noGrp="1"/>
          </p:cNvSpPr>
          <p:nvPr>
            <p:ph type="title"/>
          </p:nvPr>
        </p:nvSpPr>
        <p:spPr>
          <a:xfrm>
            <a:off x="200150" y="381475"/>
            <a:ext cx="8500500" cy="68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latin typeface="Montserrat"/>
                <a:ea typeface="Montserrat"/>
                <a:cs typeface="Montserrat"/>
                <a:sym typeface="Montserrat"/>
              </a:rPr>
              <a:t>INFERÊNCIA CONTEXTUAL</a:t>
            </a:r>
            <a:endParaRPr sz="24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" name="Google Shape;129;p25"/>
          <p:cNvSpPr txBox="1"/>
          <p:nvPr/>
        </p:nvSpPr>
        <p:spPr>
          <a:xfrm>
            <a:off x="123950" y="1065775"/>
            <a:ext cx="8500500" cy="34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4FFF1"/>
                </a:solidFill>
                <a:latin typeface="Montserrat"/>
                <a:ea typeface="Montserrat"/>
                <a:cs typeface="Montserrat"/>
                <a:sym typeface="Montserrat"/>
              </a:rPr>
              <a:t>É adivinhações/suposições do leitor sobre informações abordadas no texto e supor o significado da palavra desconhecida pelo contexto (</a:t>
            </a:r>
            <a:r>
              <a:rPr lang="en-GB" sz="24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sentença em que ela aparece, ou sentenças anteriores e posteriores...</a:t>
            </a:r>
            <a:r>
              <a:rPr lang="en-GB" sz="2400">
                <a:solidFill>
                  <a:srgbClr val="F4FFF1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 sz="2400">
              <a:solidFill>
                <a:srgbClr val="F4FF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4572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4FFF1"/>
                </a:solidFill>
                <a:latin typeface="Montserrat"/>
                <a:ea typeface="Montserrat"/>
                <a:cs typeface="Montserrat"/>
                <a:sym typeface="Montserrat"/>
              </a:rPr>
              <a:t>Também é utilizada para resgatar informações que não são indicadas explicitamente no texto (</a:t>
            </a:r>
            <a:r>
              <a:rPr lang="en-GB" sz="24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ler nas entrelinhas</a:t>
            </a:r>
            <a:r>
              <a:rPr lang="en-GB" sz="2400">
                <a:solidFill>
                  <a:srgbClr val="F4FFF1"/>
                </a:solidFill>
                <a:latin typeface="Montserrat"/>
                <a:ea typeface="Montserrat"/>
                <a:cs typeface="Montserrat"/>
                <a:sym typeface="Montserrat"/>
              </a:rPr>
              <a:t>). Portanto, é preciso ter em mente as ideias expressas no texto como um todo, e não apenas palavras isoladas.</a:t>
            </a:r>
            <a:endParaRPr sz="2400">
              <a:solidFill>
                <a:srgbClr val="F4FF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400" b="1">
              <a:solidFill>
                <a:srgbClr val="F4FFF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6"/>
          <p:cNvSpPr txBox="1">
            <a:spLocks noGrp="1"/>
          </p:cNvSpPr>
          <p:nvPr>
            <p:ph type="title"/>
          </p:nvPr>
        </p:nvSpPr>
        <p:spPr>
          <a:xfrm>
            <a:off x="311700" y="259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2400" b="1">
                <a:solidFill>
                  <a:srgbClr val="F4FFF1"/>
                </a:solidFill>
                <a:latin typeface="Montserrat"/>
                <a:ea typeface="Montserrat"/>
                <a:cs typeface="Montserrat"/>
                <a:sym typeface="Montserrat"/>
              </a:rPr>
              <a:t>PALAVRAS-CHAVE</a:t>
            </a:r>
            <a:endParaRPr sz="2400" b="1">
              <a:solidFill>
                <a:srgbClr val="F4FFF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5" name="Google Shape;135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4FFF1"/>
                </a:solidFill>
                <a:latin typeface="Montserrat"/>
                <a:ea typeface="Montserrat"/>
                <a:cs typeface="Montserrat"/>
                <a:sym typeface="Montserrat"/>
              </a:rPr>
              <a:t>Palavras-chave (</a:t>
            </a:r>
            <a:r>
              <a:rPr lang="en-GB" sz="24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key words</a:t>
            </a:r>
            <a:r>
              <a:rPr lang="en-GB" sz="2400">
                <a:solidFill>
                  <a:srgbClr val="F4FFF1"/>
                </a:solidFill>
                <a:latin typeface="Montserrat"/>
                <a:ea typeface="Montserrat"/>
                <a:cs typeface="Montserrat"/>
                <a:sym typeface="Montserrat"/>
              </a:rPr>
              <a:t>) é o principal instrumento de uma pesquisa. São termos compostos por uma ou mais palavras. Elas são a forma como um usuário escreve a sua dúvida nos buscadores com o intuito de obter respostas e solucionar seus problemas.</a:t>
            </a:r>
            <a:endParaRPr sz="2400">
              <a:solidFill>
                <a:srgbClr val="F4FF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b="1">
              <a:solidFill>
                <a:srgbClr val="F4FFF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7"/>
          <p:cNvSpPr txBox="1">
            <a:spLocks noGrp="1"/>
          </p:cNvSpPr>
          <p:nvPr>
            <p:ph type="title"/>
          </p:nvPr>
        </p:nvSpPr>
        <p:spPr>
          <a:xfrm rot="10800000" flipH="1">
            <a:off x="311700" y="203225"/>
            <a:ext cx="8520600" cy="2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7"/>
          <p:cNvSpPr txBox="1">
            <a:spLocks noGrp="1"/>
          </p:cNvSpPr>
          <p:nvPr>
            <p:ph type="body" idx="1"/>
          </p:nvPr>
        </p:nvSpPr>
        <p:spPr>
          <a:xfrm>
            <a:off x="220725" y="405200"/>
            <a:ext cx="8520600" cy="414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75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F4FFF1"/>
                </a:solidFill>
              </a:rPr>
              <a:t>The company has settled a legal </a:t>
            </a:r>
            <a:r>
              <a:rPr lang="en-GB" sz="1300">
                <a:solidFill>
                  <a:schemeClr val="accent4"/>
                </a:solidFill>
              </a:rPr>
              <a:t>action</a:t>
            </a:r>
            <a:r>
              <a:rPr lang="en-GB" sz="1300">
                <a:solidFill>
                  <a:srgbClr val="F4FFF1"/>
                </a:solidFill>
              </a:rPr>
              <a:t> with the American Civil Liberties Union (ACLU) over the issue.</a:t>
            </a:r>
            <a:endParaRPr sz="1300">
              <a:solidFill>
                <a:srgbClr val="F4FFF1"/>
              </a:solidFill>
            </a:endParaRPr>
          </a:p>
          <a:p>
            <a:pPr marL="0" lvl="0" indent="0" algn="l" rtl="0">
              <a:lnSpc>
                <a:spcPct val="1375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F4FFF1"/>
                </a:solidFill>
              </a:rPr>
              <a:t>It had been possible, for example, for employers to display job adverts to </a:t>
            </a:r>
            <a:r>
              <a:rPr lang="en-GB" sz="1300">
                <a:solidFill>
                  <a:schemeClr val="accent4"/>
                </a:solidFill>
              </a:rPr>
              <a:t>men </a:t>
            </a:r>
            <a:r>
              <a:rPr lang="en-GB" sz="1300">
                <a:solidFill>
                  <a:srgbClr val="F4FFF1"/>
                </a:solidFill>
              </a:rPr>
              <a:t>only, which the ACLU said was illegal.</a:t>
            </a:r>
            <a:endParaRPr sz="1300">
              <a:solidFill>
                <a:srgbClr val="F4FFF1"/>
              </a:solidFill>
            </a:endParaRPr>
          </a:p>
          <a:p>
            <a:pPr marL="0" lvl="0" indent="0" algn="l" rtl="0">
              <a:lnSpc>
                <a:spcPct val="1375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F4FFF1"/>
                </a:solidFill>
              </a:rPr>
              <a:t>Announcing the change, </a:t>
            </a:r>
            <a:r>
              <a:rPr lang="en-GB" sz="1300">
                <a:solidFill>
                  <a:schemeClr val="accent4"/>
                </a:solidFill>
              </a:rPr>
              <a:t>Facebook</a:t>
            </a:r>
            <a:r>
              <a:rPr lang="en-GB" sz="1300">
                <a:solidFill>
                  <a:srgbClr val="F4FFF1"/>
                </a:solidFill>
              </a:rPr>
              <a:t> said: "Inclusivity is a core value for our company."</a:t>
            </a:r>
            <a:endParaRPr sz="1300">
              <a:solidFill>
                <a:srgbClr val="F4FFF1"/>
              </a:solidFill>
            </a:endParaRPr>
          </a:p>
          <a:p>
            <a:pPr marL="0" lvl="0" indent="0" algn="l" rtl="0">
              <a:lnSpc>
                <a:spcPct val="1375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F4FFF1"/>
                </a:solidFill>
              </a:rPr>
              <a:t>The ACLU submitted a complaint in September 2018 to the US Equal Employment </a:t>
            </a:r>
            <a:r>
              <a:rPr lang="en-GB" sz="1300">
                <a:solidFill>
                  <a:schemeClr val="accent4"/>
                </a:solidFill>
              </a:rPr>
              <a:t>Opportunity </a:t>
            </a:r>
            <a:r>
              <a:rPr lang="en-GB" sz="1300">
                <a:solidFill>
                  <a:srgbClr val="F4FFF1"/>
                </a:solidFill>
              </a:rPr>
              <a:t>Commission, claiming that three women in the states of Ohio, Pennsylvania and Illinois were not shown certain job advertisements due to their gender.</a:t>
            </a:r>
            <a:endParaRPr sz="1300">
              <a:solidFill>
                <a:srgbClr val="F4FFF1"/>
              </a:solidFill>
            </a:endParaRPr>
          </a:p>
          <a:p>
            <a:pPr marL="0" lvl="0" indent="0" algn="l" rtl="0">
              <a:lnSpc>
                <a:spcPct val="1375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F4FFF1"/>
                </a:solidFill>
              </a:rPr>
              <a:t>The Civil Rights Act of 1964 was among the federal, state and local laws that the ACLU alleged the practice broke.</a:t>
            </a:r>
            <a:endParaRPr sz="1300">
              <a:solidFill>
                <a:srgbClr val="F4FFF1"/>
              </a:solidFill>
            </a:endParaRPr>
          </a:p>
          <a:p>
            <a:pPr marL="0" lvl="0" indent="0" algn="l" rtl="0">
              <a:lnSpc>
                <a:spcPct val="1375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F4FFF1"/>
                </a:solidFill>
              </a:rPr>
              <a:t>This landmark 1964 law prevents employers </a:t>
            </a:r>
            <a:r>
              <a:rPr lang="en-GB" sz="1300">
                <a:solidFill>
                  <a:schemeClr val="accent4"/>
                </a:solidFill>
              </a:rPr>
              <a:t>discriminating </a:t>
            </a:r>
            <a:r>
              <a:rPr lang="en-GB" sz="1300">
                <a:solidFill>
                  <a:srgbClr val="F4FFF1"/>
                </a:solidFill>
              </a:rPr>
              <a:t>against a </a:t>
            </a:r>
            <a:r>
              <a:rPr lang="en-GB" sz="1300">
                <a:solidFill>
                  <a:schemeClr val="accent4"/>
                </a:solidFill>
              </a:rPr>
              <a:t>person </a:t>
            </a:r>
            <a:r>
              <a:rPr lang="en-GB" sz="1300">
                <a:solidFill>
                  <a:srgbClr val="F4FFF1"/>
                </a:solidFill>
              </a:rPr>
              <a:t>because of "race, colour, religion, sex, or national origin" and applies to every stage of employment, including recruitment.</a:t>
            </a:r>
            <a:endParaRPr sz="1300">
              <a:solidFill>
                <a:srgbClr val="F4FFF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300">
              <a:solidFill>
                <a:srgbClr val="F4FFF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8"/>
          <p:cNvSpPr txBox="1">
            <a:spLocks noGrp="1"/>
          </p:cNvSpPr>
          <p:nvPr>
            <p:ph type="title"/>
          </p:nvPr>
        </p:nvSpPr>
        <p:spPr>
          <a:xfrm>
            <a:off x="403400" y="2993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latin typeface="Montserrat"/>
                <a:ea typeface="Montserrat"/>
                <a:cs typeface="Montserrat"/>
                <a:sym typeface="Montserrat"/>
              </a:rPr>
              <a:t>FORMAÇÃO DE PALAVRAS</a:t>
            </a:r>
            <a:endParaRPr sz="24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7" name="Google Shape;147;p28"/>
          <p:cNvSpPr txBox="1">
            <a:spLocks noGrp="1"/>
          </p:cNvSpPr>
          <p:nvPr>
            <p:ph type="body" idx="1"/>
          </p:nvPr>
        </p:nvSpPr>
        <p:spPr>
          <a:xfrm>
            <a:off x="403400" y="970175"/>
            <a:ext cx="8740500" cy="38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Neste Processo temos os Prefixos e os Sufixos:</a:t>
            </a:r>
            <a:endParaRPr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Afixo é uma letra ou grupo de letras que quando adicionado ao começo (</a:t>
            </a:r>
            <a:r>
              <a:rPr lang="en-GB" sz="2400">
                <a:solidFill>
                  <a:srgbClr val="FF9900"/>
                </a:solidFill>
                <a:latin typeface="Montserrat"/>
                <a:ea typeface="Montserrat"/>
                <a:cs typeface="Montserrat"/>
                <a:sym typeface="Montserrat"/>
              </a:rPr>
              <a:t>prefixo</a:t>
            </a:r>
            <a:r>
              <a:rPr lang="en-GB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) ou final (</a:t>
            </a:r>
            <a:r>
              <a:rPr lang="en-GB" sz="2400">
                <a:solidFill>
                  <a:srgbClr val="FF9900"/>
                </a:solidFill>
                <a:latin typeface="Montserrat"/>
                <a:ea typeface="Montserrat"/>
                <a:cs typeface="Montserrat"/>
                <a:sym typeface="Montserrat"/>
              </a:rPr>
              <a:t>sufixo</a:t>
            </a:r>
            <a:r>
              <a:rPr lang="en-GB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) da raíz de uma palavra formam outras. O conhecimento dos afixos é bastante importante, porque auxilia na identificação de novas palavras, além de ampliar o seu vocabulário, o que consequentemente facilita no processo de leitura.</a:t>
            </a:r>
            <a:endParaRPr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latin typeface="Montserrat"/>
                <a:ea typeface="Montserrat"/>
                <a:cs typeface="Montserrat"/>
                <a:sym typeface="Montserrat"/>
              </a:rPr>
              <a:t>EXEMPLOS DO TEXTO</a:t>
            </a:r>
            <a:endParaRPr sz="24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" name="Google Shape;153;p29"/>
          <p:cNvSpPr txBox="1"/>
          <p:nvPr/>
        </p:nvSpPr>
        <p:spPr>
          <a:xfrm>
            <a:off x="4867400" y="1152475"/>
            <a:ext cx="3782100" cy="15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Target</a:t>
            </a:r>
            <a:r>
              <a:rPr lang="en-GB" sz="2400">
                <a:solidFill>
                  <a:srgbClr val="FF9900"/>
                </a:solidFill>
                <a:latin typeface="Montserrat"/>
                <a:ea typeface="Montserrat"/>
                <a:cs typeface="Montserrat"/>
                <a:sym typeface="Montserrat"/>
              </a:rPr>
              <a:t>ing </a:t>
            </a:r>
            <a:r>
              <a:rPr lang="en-GB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</a:t>
            </a:r>
            <a:r>
              <a:rPr lang="en-GB" sz="2400">
                <a:solidFill>
                  <a:srgbClr val="FF99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Sufixo</a:t>
            </a:r>
            <a:endParaRPr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Employ</a:t>
            </a:r>
            <a:r>
              <a:rPr lang="en-GB" sz="2400">
                <a:solidFill>
                  <a:srgbClr val="FF9900"/>
                </a:solidFill>
                <a:latin typeface="Montserrat"/>
                <a:ea typeface="Montserrat"/>
                <a:cs typeface="Montserrat"/>
                <a:sym typeface="Montserrat"/>
              </a:rPr>
              <a:t>ment </a:t>
            </a:r>
            <a:r>
              <a:rPr lang="en-GB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 Sufixo</a:t>
            </a:r>
            <a:endParaRPr/>
          </a:p>
        </p:txBody>
      </p:sp>
      <p:sp>
        <p:nvSpPr>
          <p:cNvPr id="154" name="Google Shape;154;p29"/>
          <p:cNvSpPr txBox="1"/>
          <p:nvPr/>
        </p:nvSpPr>
        <p:spPr>
          <a:xfrm>
            <a:off x="327500" y="1166000"/>
            <a:ext cx="4141800" cy="14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9900"/>
                </a:solidFill>
                <a:latin typeface="Montserrat"/>
                <a:ea typeface="Montserrat"/>
                <a:cs typeface="Montserrat"/>
                <a:sym typeface="Montserrat"/>
              </a:rPr>
              <a:t>Dis</a:t>
            </a:r>
            <a:r>
              <a:rPr lang="en-GB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crimination - Prefixo</a:t>
            </a:r>
            <a:endParaRPr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2400">
                <a:solidFill>
                  <a:srgbClr val="FF9900"/>
                </a:solidFill>
                <a:latin typeface="Montserrat"/>
                <a:ea typeface="Montserrat"/>
                <a:cs typeface="Montserrat"/>
                <a:sym typeface="Montserrat"/>
              </a:rPr>
              <a:t>Pre</a:t>
            </a:r>
            <a:r>
              <a:rPr lang="en-GB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vent - Prefixo</a:t>
            </a:r>
            <a:endParaRPr/>
          </a:p>
        </p:txBody>
      </p:sp>
      <p:sp>
        <p:nvSpPr>
          <p:cNvPr id="155" name="Google Shape;155;p29"/>
          <p:cNvSpPr txBox="1"/>
          <p:nvPr/>
        </p:nvSpPr>
        <p:spPr>
          <a:xfrm>
            <a:off x="327500" y="2366775"/>
            <a:ext cx="3628200" cy="12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Deep</a:t>
            </a:r>
            <a:r>
              <a:rPr lang="en-GB" sz="2400">
                <a:solidFill>
                  <a:srgbClr val="FF9900"/>
                </a:solidFill>
                <a:latin typeface="Montserrat"/>
                <a:ea typeface="Montserrat"/>
                <a:cs typeface="Montserrat"/>
                <a:sym typeface="Montserrat"/>
              </a:rPr>
              <a:t>ly</a:t>
            </a:r>
            <a:r>
              <a:rPr lang="en-GB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- Sufixo</a:t>
            </a:r>
            <a:endParaRPr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latin typeface="Montserrat"/>
                <a:ea typeface="Montserrat"/>
                <a:cs typeface="Montserrat"/>
                <a:sym typeface="Montserrat"/>
              </a:rPr>
              <a:t>REFERENTES TEXTUAIS</a:t>
            </a:r>
            <a:endParaRPr sz="3000" b="1"/>
          </a:p>
        </p:txBody>
      </p:sp>
      <p:sp>
        <p:nvSpPr>
          <p:cNvPr id="161" name="Google Shape;161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just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Os referentes textuais são os mecanismos linguísticos que estabelecem a conectividade e a retomada de ideias, garantido a coesão textual. Além de ligar os elementos de uma frase, dando-lhes coordenação e sentido, os referentes textuais ligam os elementos de um texto.</a:t>
            </a:r>
            <a:endParaRPr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latin typeface="Montserrat"/>
                <a:ea typeface="Montserrat"/>
                <a:cs typeface="Montserrat"/>
                <a:sym typeface="Montserrat"/>
              </a:rPr>
              <a:t>LINKING WORDS:</a:t>
            </a:r>
            <a:endParaRPr sz="24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7" name="Google Shape;167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As </a:t>
            </a:r>
            <a:r>
              <a:rPr lang="en-GB" sz="2400" i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linking words</a:t>
            </a:r>
            <a:r>
              <a:rPr lang="en-GB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são conjunções (</a:t>
            </a:r>
            <a:r>
              <a:rPr lang="en-GB" sz="2400" i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conjunctions</a:t>
            </a:r>
            <a:r>
              <a:rPr lang="en-GB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) que funcionam como conectivos nas frases. Assim, elas desempenham o papel de conectar ideias, unindo termos ou mesmo orações.</a:t>
            </a:r>
            <a:endParaRPr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latin typeface="Montserrat"/>
                <a:ea typeface="Montserrat"/>
                <a:cs typeface="Montserrat"/>
                <a:sym typeface="Montserrat"/>
              </a:rPr>
              <a:t>COMPONENTES</a:t>
            </a:r>
            <a:r>
              <a:rPr lang="en-GB" sz="3000"/>
              <a:t>:</a:t>
            </a:r>
            <a:endParaRPr sz="3000"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Montserrat"/>
              <a:buChar char="●"/>
            </a:pPr>
            <a:r>
              <a:rPr lang="en-GB" sz="2400">
                <a:solidFill>
                  <a:srgbClr val="F3F3F3"/>
                </a:solidFill>
                <a:latin typeface="Montserrat"/>
                <a:ea typeface="Montserrat"/>
                <a:cs typeface="Montserrat"/>
                <a:sym typeface="Montserrat"/>
              </a:rPr>
              <a:t>Damares Emanoele gomes da silva</a:t>
            </a:r>
            <a:endParaRPr sz="2400">
              <a:solidFill>
                <a:srgbClr val="F3F3F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Montserrat"/>
              <a:buChar char="●"/>
            </a:pPr>
            <a:r>
              <a:rPr lang="en-GB" sz="2400">
                <a:solidFill>
                  <a:srgbClr val="F3F3F3"/>
                </a:solidFill>
                <a:latin typeface="Montserrat"/>
                <a:ea typeface="Montserrat"/>
                <a:cs typeface="Montserrat"/>
                <a:sym typeface="Montserrat"/>
              </a:rPr>
              <a:t>Diêgo Imperiano de Medeiros</a:t>
            </a:r>
            <a:endParaRPr sz="2400">
              <a:solidFill>
                <a:srgbClr val="F3F3F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Montserrat"/>
              <a:buChar char="●"/>
            </a:pPr>
            <a:r>
              <a:rPr lang="en-GB" sz="2400">
                <a:solidFill>
                  <a:srgbClr val="F3F3F3"/>
                </a:solidFill>
                <a:latin typeface="Montserrat"/>
                <a:ea typeface="Montserrat"/>
                <a:cs typeface="Montserrat"/>
                <a:sym typeface="Montserrat"/>
              </a:rPr>
              <a:t>Kaio César Faustino de Araújo</a:t>
            </a:r>
            <a:endParaRPr sz="2400">
              <a:solidFill>
                <a:srgbClr val="F3F3F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Montserrat"/>
              <a:buChar char="●"/>
            </a:pPr>
            <a:r>
              <a:rPr lang="en-GB" sz="2400">
                <a:solidFill>
                  <a:srgbClr val="F3F3F3"/>
                </a:solidFill>
                <a:latin typeface="Montserrat"/>
                <a:ea typeface="Montserrat"/>
                <a:cs typeface="Montserrat"/>
                <a:sym typeface="Montserrat"/>
              </a:rPr>
              <a:t>Lucas Rafael Pereira dos Santos</a:t>
            </a:r>
            <a:endParaRPr sz="2400">
              <a:solidFill>
                <a:srgbClr val="F3F3F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Montserrat"/>
              <a:buChar char="●"/>
            </a:pPr>
            <a:r>
              <a:rPr lang="en-GB" sz="2400">
                <a:solidFill>
                  <a:srgbClr val="F3F3F3"/>
                </a:solidFill>
                <a:latin typeface="Montserrat"/>
                <a:ea typeface="Montserrat"/>
                <a:cs typeface="Montserrat"/>
                <a:sym typeface="Montserrat"/>
              </a:rPr>
              <a:t>Thays Claudiana Dantas</a:t>
            </a:r>
            <a:endParaRPr sz="2400">
              <a:solidFill>
                <a:srgbClr val="F3F3F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latin typeface="Montserrat"/>
                <a:ea typeface="Montserrat"/>
                <a:cs typeface="Montserrat"/>
                <a:sym typeface="Montserrat"/>
              </a:rPr>
              <a:t>LINKING WORDS</a:t>
            </a:r>
            <a:endParaRPr sz="24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3" name="Google Shape;173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just" rtl="0">
              <a:lnSpc>
                <a:spcPct val="16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Dependendo da função que desempenham, as conjunções em inglês podem ser classificadas em:</a:t>
            </a:r>
            <a:endParaRPr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just" rtl="0">
              <a:lnSpc>
                <a:spcPct val="1625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Char char="●"/>
            </a:pPr>
            <a:r>
              <a:rPr lang="en-GB" sz="24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Coordinating Conjunctions;</a:t>
            </a:r>
            <a:endParaRPr sz="24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just" rtl="0">
              <a:lnSpc>
                <a:spcPct val="1625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Char char="●"/>
            </a:pPr>
            <a:r>
              <a:rPr lang="en-GB" sz="24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Correlative Conjunctions;</a:t>
            </a:r>
            <a:endParaRPr sz="24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just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Char char="●"/>
            </a:pPr>
            <a:r>
              <a:rPr lang="en-GB" sz="24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Subordinating Conjunctions.</a:t>
            </a:r>
            <a:endParaRPr sz="24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latin typeface="Montserrat"/>
                <a:ea typeface="Montserrat"/>
                <a:cs typeface="Montserrat"/>
                <a:sym typeface="Montserrat"/>
              </a:rPr>
              <a:t>COORDINATING CONJUNCTIONS</a:t>
            </a:r>
            <a:endParaRPr sz="24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9" name="Google Shape;179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Ou conjunções coordenativas tem o objetivo de ligar palavras ou orações independentes que possuem a mesma classe gramatical. Exemplo:</a:t>
            </a:r>
            <a:endParaRPr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And (e)			But (mas)		For (Pois)		</a:t>
            </a:r>
            <a:endParaRPr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Or (ou)			Nor (Nem)		So (Então)		</a:t>
            </a:r>
            <a:endParaRPr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latin typeface="Montserrat"/>
                <a:ea typeface="Montserrat"/>
                <a:cs typeface="Montserrat"/>
                <a:sym typeface="Montserrat"/>
              </a:rPr>
              <a:t>COORDINATING CONJUNCTIONS</a:t>
            </a:r>
            <a:endParaRPr sz="24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" name="Google Shape;185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625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Ex</a:t>
            </a:r>
            <a:r>
              <a:rPr lang="en-GB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r>
              <a:rPr lang="en-GB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: I like my job </a:t>
            </a:r>
            <a:r>
              <a:rPr lang="en-GB" sz="2400" b="1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and</a:t>
            </a:r>
            <a:r>
              <a:rPr lang="en-GB" sz="24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my boss. (Eu gosto do meu emprego </a:t>
            </a:r>
            <a:r>
              <a:rPr lang="en-GB" sz="24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lang="en-GB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do meu chefe);</a:t>
            </a:r>
            <a:endParaRPr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625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625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ex</a:t>
            </a:r>
            <a:r>
              <a:rPr lang="en-GB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lang="en-GB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:I would go to the beach </a:t>
            </a:r>
            <a:r>
              <a:rPr lang="en-GB" sz="2400" b="1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but </a:t>
            </a:r>
            <a:r>
              <a:rPr lang="en-GB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it’s raining. (Eu iria à praia </a:t>
            </a:r>
            <a:r>
              <a:rPr lang="en-GB" sz="24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mas </a:t>
            </a:r>
            <a:r>
              <a:rPr lang="en-GB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está chovendo).</a:t>
            </a:r>
            <a:endParaRPr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latin typeface="Montserrat"/>
                <a:ea typeface="Montserrat"/>
                <a:cs typeface="Montserrat"/>
                <a:sym typeface="Montserrat"/>
              </a:rPr>
              <a:t>CORRELATIVE CONJUNCTIONS</a:t>
            </a:r>
            <a:endParaRPr sz="24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1" name="Google Shape;191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Ou conjunções correlativas, da mesma forma que as conjunções coordenativas, as correlativas também têm a função de ligar elementos que possuem a mesma função gramatical.</a:t>
            </a:r>
            <a:endParaRPr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457200" algn="just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 diferença entre elas é que as </a:t>
            </a:r>
            <a:r>
              <a:rPr lang="en-GB" sz="2400" i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correlatives conjunctions</a:t>
            </a:r>
            <a:r>
              <a:rPr lang="en-GB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apresentem mais de uma palavra.</a:t>
            </a:r>
            <a:endParaRPr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6"/>
          <p:cNvSpPr txBox="1">
            <a:spLocks noGrp="1"/>
          </p:cNvSpPr>
          <p:nvPr>
            <p:ph type="title"/>
          </p:nvPr>
        </p:nvSpPr>
        <p:spPr>
          <a:xfrm>
            <a:off x="109175" y="445025"/>
            <a:ext cx="888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latin typeface="Montserrat"/>
                <a:ea typeface="Montserrat"/>
                <a:cs typeface="Montserrat"/>
                <a:sym typeface="Montserrat"/>
              </a:rPr>
              <a:t>EXEMPLOS DE CORRELATIVE CONJUNCTIONS  </a:t>
            </a:r>
            <a:endParaRPr sz="24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7" name="Google Shape;197;p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as…as</a:t>
            </a:r>
            <a:r>
              <a:rPr lang="en-GB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(tão…como):	She is </a:t>
            </a:r>
            <a:r>
              <a:rPr lang="en-GB" sz="2400" b="1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as</a:t>
            </a:r>
            <a:r>
              <a:rPr lang="en-GB" sz="2400">
                <a:solidFill>
                  <a:srgbClr val="00FF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beautiful </a:t>
            </a:r>
            <a:r>
              <a:rPr lang="en-GB" sz="2400" b="1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as</a:t>
            </a:r>
            <a:r>
              <a:rPr lang="en-GB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her sister.	 (Ela é</a:t>
            </a:r>
            <a:r>
              <a:rPr lang="en-GB" sz="2400">
                <a:solidFill>
                  <a:srgbClr val="00FF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24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tão</a:t>
            </a:r>
            <a:r>
              <a:rPr lang="en-GB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bonita</a:t>
            </a:r>
            <a:r>
              <a:rPr lang="en-GB" sz="24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 como</a:t>
            </a:r>
            <a:r>
              <a:rPr lang="en-GB" sz="2400">
                <a:solidFill>
                  <a:srgbClr val="00FF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 irmã dela)	;	      </a:t>
            </a:r>
            <a:endParaRPr sz="24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457200" algn="just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not only…but also</a:t>
            </a:r>
            <a:r>
              <a:rPr lang="en-GB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(não só…mas também):</a:t>
            </a:r>
            <a:endParaRPr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457200" algn="just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He is </a:t>
            </a:r>
            <a:r>
              <a:rPr lang="en-GB" sz="2400" b="1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not only</a:t>
            </a:r>
            <a:r>
              <a:rPr lang="en-GB" sz="2400">
                <a:solidFill>
                  <a:srgbClr val="00FF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intelligent, </a:t>
            </a:r>
            <a:r>
              <a:rPr lang="en-GB" sz="2400" b="1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but also</a:t>
            </a:r>
            <a:r>
              <a:rPr lang="en-GB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beautiful. 	(Ele </a:t>
            </a:r>
            <a:r>
              <a:rPr lang="en-GB" sz="24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não é só</a:t>
            </a:r>
            <a:r>
              <a:rPr lang="en-GB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inteligente, </a:t>
            </a:r>
            <a:r>
              <a:rPr lang="en-GB" sz="24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mas também</a:t>
            </a:r>
            <a:r>
              <a:rPr lang="en-GB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bonito).</a:t>
            </a:r>
            <a:endParaRPr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latin typeface="Montserrat"/>
                <a:ea typeface="Montserrat"/>
                <a:cs typeface="Montserrat"/>
                <a:sym typeface="Montserrat"/>
              </a:rPr>
              <a:t>SUBORDINATING CONJUNCTIONS</a:t>
            </a:r>
            <a:endParaRPr sz="24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3" name="Google Shape;203;p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just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400" i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Ou </a:t>
            </a:r>
            <a:r>
              <a:rPr lang="en-GB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conjunções subordinativas, ligam orações dependentes (</a:t>
            </a:r>
            <a:r>
              <a:rPr lang="en-GB" sz="2400" i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dependent clause</a:t>
            </a:r>
            <a:r>
              <a:rPr lang="en-GB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) com outras independentes (</a:t>
            </a:r>
            <a:r>
              <a:rPr lang="en-GB" sz="2400" i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independent clause</a:t>
            </a:r>
            <a:r>
              <a:rPr lang="en-GB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).</a:t>
            </a:r>
            <a:endParaRPr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457200" algn="just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Ex:</a:t>
            </a:r>
            <a:r>
              <a:rPr lang="en-GB"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Because it was cold, I took my coat. (Porque estava frio, eu levei meu casaco).</a:t>
            </a:r>
            <a:endParaRPr sz="2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200" b="1">
              <a:solidFill>
                <a:srgbClr val="FFFFFF"/>
              </a:solidFill>
              <a:highlight>
                <a:srgbClr val="EEEEEE"/>
              </a:highlight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2400" b="1">
                <a:latin typeface="Montserrat"/>
                <a:ea typeface="Montserrat"/>
                <a:cs typeface="Montserrat"/>
                <a:sym typeface="Montserrat"/>
              </a:rPr>
              <a:t>SUBORDINATING CONJUNCTIONS</a:t>
            </a:r>
            <a:endParaRPr sz="24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3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Exemplos :</a:t>
            </a:r>
            <a:endParaRPr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After (após, depois)	</a:t>
            </a:r>
            <a:r>
              <a:rPr lang="en-GB" sz="24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	</a:t>
            </a:r>
            <a:r>
              <a:rPr lang="en-GB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Before (antes de, antes que)</a:t>
            </a:r>
            <a:endParaRPr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When (quando)			Where (onde)</a:t>
            </a:r>
            <a:endParaRPr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While (enquanto)			If (se)</a:t>
            </a:r>
            <a:endParaRPr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80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>
              <a:solidFill>
                <a:srgbClr val="404040"/>
              </a:solidFill>
              <a:highlight>
                <a:srgbClr val="EEEEEE"/>
              </a:highlight>
            </a:endParaRPr>
          </a:p>
          <a:p>
            <a:pPr marL="0" lvl="0" indent="0" algn="l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 b="1">
              <a:solidFill>
                <a:srgbClr val="FFFFFF"/>
              </a:solidFill>
              <a:highlight>
                <a:srgbClr val="EEEEEE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EXERCITANDO O CONTEÚDO</a:t>
            </a:r>
            <a:endParaRPr/>
          </a:p>
        </p:txBody>
      </p:sp>
      <p:sp>
        <p:nvSpPr>
          <p:cNvPr id="215" name="Google Shape;215;p3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01. </a:t>
            </a:r>
            <a:r>
              <a:rPr lang="en-GB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Encontre o máximo de linking words que conseguir no texto:</a:t>
            </a:r>
            <a:endParaRPr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02.</a:t>
            </a:r>
            <a:r>
              <a:rPr lang="en-GB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Qual o assunto central do texto?</a:t>
            </a:r>
            <a:endParaRPr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EXERCITANDO O CONTEÚDO:</a:t>
            </a:r>
            <a:endParaRPr sz="24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1" name="Google Shape;221;p4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3F3F3"/>
                </a:solidFill>
                <a:latin typeface="Montserrat"/>
                <a:ea typeface="Montserrat"/>
                <a:cs typeface="Montserrat"/>
                <a:sym typeface="Montserrat"/>
              </a:rPr>
              <a:t>Complete as frases com as devidas linking words:</a:t>
            </a:r>
            <a:endParaRPr sz="2400">
              <a:solidFill>
                <a:srgbClr val="F3F3F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3F3F3"/>
                </a:solidFill>
                <a:latin typeface="Montserrat"/>
                <a:ea typeface="Montserrat"/>
                <a:cs typeface="Montserrat"/>
                <a:sym typeface="Montserrat"/>
              </a:rPr>
              <a:t>1.	The Civil Rights Act of 1964 was among the federal, state ____ local laws that the ACLU alleged the practice broke.</a:t>
            </a:r>
            <a:endParaRPr sz="2400">
              <a:solidFill>
                <a:srgbClr val="F3F3F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2.They should never be used to exclude ___ harm people. </a:t>
            </a:r>
            <a:endParaRPr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latin typeface="Montserrat"/>
                <a:ea typeface="Montserrat"/>
                <a:cs typeface="Montserrat"/>
                <a:sym typeface="Montserrat"/>
              </a:rPr>
              <a:t>EXERCITANDO O CONTEÚDO:</a:t>
            </a:r>
            <a:endParaRPr sz="24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7" name="Google Shape;227;p4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3F3F3"/>
                </a:solidFill>
                <a:latin typeface="Montserrat"/>
                <a:ea typeface="Montserrat"/>
                <a:cs typeface="Montserrat"/>
                <a:sym typeface="Montserrat"/>
              </a:rPr>
              <a:t>Respostas:</a:t>
            </a:r>
            <a:endParaRPr sz="2400">
              <a:solidFill>
                <a:srgbClr val="F3F3F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2400">
                <a:solidFill>
                  <a:srgbClr val="F3F3F3"/>
                </a:solidFill>
                <a:latin typeface="Montserrat"/>
                <a:ea typeface="Montserrat"/>
                <a:cs typeface="Montserrat"/>
                <a:sym typeface="Montserrat"/>
              </a:rPr>
              <a:t>1.	The Civil Rights Act of 1964 was among the federal, state </a:t>
            </a:r>
            <a:r>
              <a:rPr lang="en-GB" sz="24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and </a:t>
            </a:r>
            <a:r>
              <a:rPr lang="en-GB" sz="2400">
                <a:solidFill>
                  <a:srgbClr val="F3F3F3"/>
                </a:solidFill>
                <a:latin typeface="Montserrat"/>
                <a:ea typeface="Montserrat"/>
                <a:cs typeface="Montserrat"/>
                <a:sym typeface="Montserrat"/>
              </a:rPr>
              <a:t>local laws that the ACLU alleged the practice broke.</a:t>
            </a:r>
            <a:endParaRPr sz="2400">
              <a:solidFill>
                <a:srgbClr val="F3F3F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2.They should never be used to exclude </a:t>
            </a:r>
            <a:r>
              <a:rPr lang="en-GB" sz="24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or </a:t>
            </a:r>
            <a:r>
              <a:rPr lang="en-GB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harm people. </a:t>
            </a:r>
            <a:endParaRPr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Montserrat"/>
                <a:ea typeface="Montserrat"/>
                <a:cs typeface="Montserrat"/>
                <a:sym typeface="Montserrat"/>
              </a:rPr>
              <a:t>Leitura do texto: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Montserrat"/>
                <a:ea typeface="Montserrat"/>
                <a:cs typeface="Montserrat"/>
                <a:sym typeface="Montserrat"/>
              </a:rPr>
              <a:t>“Facebook settles a job discrimination case”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latin typeface="Montserrat"/>
                <a:ea typeface="Montserrat"/>
                <a:cs typeface="Montserrat"/>
                <a:sym typeface="Montserrat"/>
              </a:rPr>
              <a:t>EXERCITANDO O CONTEÚDO:</a:t>
            </a:r>
            <a:endParaRPr sz="24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3" name="Google Shape;233;p4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3.	Facebook is to change its rules - to prevent companies targeting adverts __ jobs, accommodation ___ credit on the basis of gender, age ___ postcode.</a:t>
            </a:r>
            <a:endParaRPr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4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Montserrat"/>
                <a:ea typeface="Montserrat"/>
                <a:cs typeface="Montserrat"/>
                <a:sym typeface="Montserrat"/>
              </a:rPr>
              <a:t>EXERCITANDO O CONTEÚDO: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9" name="Google Shape;239;p4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Resposta:</a:t>
            </a:r>
            <a:endParaRPr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3. Facebook is to change its rules - to prevent companies targeting adverts</a:t>
            </a:r>
            <a:r>
              <a:rPr lang="en-GB" sz="2400">
                <a:solidFill>
                  <a:srgbClr val="00FF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24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for </a:t>
            </a:r>
            <a:r>
              <a:rPr lang="en-GB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jobs, accommodation </a:t>
            </a:r>
            <a:r>
              <a:rPr lang="en-GB" sz="24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or </a:t>
            </a:r>
            <a:r>
              <a:rPr lang="en-GB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credit on the basis of gender, age </a:t>
            </a:r>
            <a:r>
              <a:rPr lang="en-GB" sz="24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or </a:t>
            </a:r>
            <a:r>
              <a:rPr lang="en-GB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postcode.</a:t>
            </a:r>
            <a:endParaRPr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latin typeface="Montserrat"/>
                <a:ea typeface="Montserrat"/>
                <a:cs typeface="Montserrat"/>
                <a:sym typeface="Montserrat"/>
              </a:rPr>
              <a:t>REFERÊNCIAS</a:t>
            </a:r>
            <a:r>
              <a:rPr lang="en-GB"/>
              <a:t>:</a:t>
            </a:r>
            <a:endParaRPr/>
          </a:p>
        </p:txBody>
      </p:sp>
      <p:sp>
        <p:nvSpPr>
          <p:cNvPr id="245" name="Google Shape;245;p4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.BBC, Facebook settles job discrimination case. BBC News. Disponivel em:		&lt;</a:t>
            </a:r>
            <a:r>
              <a:rPr lang="en-GB" sz="1400" u="sng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https://www.bbc.com/news/technology-47639776</a:t>
            </a:r>
            <a:r>
              <a:rPr lang="en-GB" sz="1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&gt; Acesso em: 23 de Março de 2019.</a:t>
            </a:r>
            <a:endParaRPr sz="1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.Diana Daniela, Linking Words. Toda Matéria. Disponivel em:					&lt;</a:t>
            </a:r>
            <a:r>
              <a:rPr lang="en-GB" sz="1400" u="sng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https://www.todamateria.com.br/linking-words/</a:t>
            </a:r>
            <a:r>
              <a:rPr lang="en-GB" sz="1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&gt; Acesso em: 23 de Março de 2019.</a:t>
            </a:r>
            <a:endParaRPr sz="1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7" y="3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0" name="Google Shape;8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>
            <a:spLocks noGrp="1"/>
          </p:cNvSpPr>
          <p:nvPr>
            <p:ph type="title"/>
          </p:nvPr>
        </p:nvSpPr>
        <p:spPr>
          <a:xfrm>
            <a:off x="311700" y="1900725"/>
            <a:ext cx="8520600" cy="67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latin typeface="Montserrat"/>
                <a:ea typeface="Montserrat"/>
                <a:cs typeface="Montserrat"/>
                <a:sym typeface="Montserrat"/>
              </a:rPr>
              <a:t>          Uso de Técnicas de Leitura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latin typeface="Montserrat"/>
                <a:ea typeface="Montserrat"/>
                <a:cs typeface="Montserrat"/>
                <a:sym typeface="Montserrat"/>
              </a:rPr>
              <a:t>SKIMMING</a:t>
            </a:r>
            <a:endParaRPr sz="24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1" name="Google Shape;91;p19"/>
          <p:cNvSpPr txBox="1">
            <a:spLocks noGrp="1"/>
          </p:cNvSpPr>
          <p:nvPr>
            <p:ph type="body" idx="1"/>
          </p:nvPr>
        </p:nvSpPr>
        <p:spPr>
          <a:xfrm>
            <a:off x="0" y="1152475"/>
            <a:ext cx="8832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just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Char char="●"/>
            </a:pPr>
            <a:r>
              <a:rPr lang="en-GB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Skimming consiste em observarmos o texto rapidamente apenas para detectar o assunto geral do mesmo, sem nos preocuparmos com os detalhes. Para tanto, é necessário prestar atenção ao layout do texto, título, subtítulo, cognatos, primeiras e/ou últimas linhas de cada parágrafo, bem como à informação não-verbal(figuras, gráficos e tabelas).</a:t>
            </a:r>
            <a:endParaRPr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latin typeface="Montserrat"/>
                <a:ea typeface="Montserrat"/>
                <a:cs typeface="Montserrat"/>
                <a:sym typeface="Montserrat"/>
              </a:rPr>
              <a:t>SKIMMING</a:t>
            </a:r>
            <a:endParaRPr sz="24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-GB">
                <a:solidFill>
                  <a:srgbClr val="FFFFFF"/>
                </a:solidFill>
              </a:rPr>
              <a:t>Do que o texto se trata?</a:t>
            </a:r>
            <a:endParaRPr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-GB">
                <a:solidFill>
                  <a:srgbClr val="FFFFFF"/>
                </a:solidFill>
              </a:rPr>
              <a:t>Qual o assunto e/ou problema em questão?</a:t>
            </a:r>
            <a:endParaRPr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-GB">
                <a:solidFill>
                  <a:srgbClr val="FFFFFF"/>
                </a:solidFill>
              </a:rPr>
              <a:t>Há elementos que me garantem o skimming?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latin typeface="Montserrat"/>
                <a:ea typeface="Montserrat"/>
                <a:cs typeface="Montserrat"/>
                <a:sym typeface="Montserrat"/>
              </a:rPr>
              <a:t>SCANNING</a:t>
            </a:r>
            <a:endParaRPr sz="24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3" name="Google Shape;103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just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Char char="●"/>
            </a:pPr>
            <a:r>
              <a:rPr lang="en-GB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Sobre o que é o texto?</a:t>
            </a:r>
            <a:endParaRPr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3716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just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Char char="●"/>
            </a:pPr>
            <a:r>
              <a:rPr lang="en-GB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Quais são os propósitos social do texto?</a:t>
            </a:r>
            <a:endParaRPr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3716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just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Char char="●"/>
            </a:pPr>
            <a:r>
              <a:rPr lang="en-GB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 quem este texto é endereçado?</a:t>
            </a:r>
            <a:endParaRPr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969</Words>
  <Application>Microsoft Office PowerPoint</Application>
  <PresentationFormat>Apresentação na tela (16:9)</PresentationFormat>
  <Paragraphs>106</Paragraphs>
  <Slides>32</Slides>
  <Notes>32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5" baseType="lpstr">
      <vt:lpstr>Montserrat</vt:lpstr>
      <vt:lpstr>Arial</vt:lpstr>
      <vt:lpstr>Simple Dark</vt:lpstr>
      <vt:lpstr>Linking Words</vt:lpstr>
      <vt:lpstr>COMPONENTES:</vt:lpstr>
      <vt:lpstr>Leitura do texto: “Facebook settles a job discrimination case”</vt:lpstr>
      <vt:lpstr>Apresentação do PowerPoint</vt:lpstr>
      <vt:lpstr>Apresentação do PowerPoint</vt:lpstr>
      <vt:lpstr>          Uso de Técnicas de Leitura </vt:lpstr>
      <vt:lpstr>SKIMMING </vt:lpstr>
      <vt:lpstr>SKIMMING </vt:lpstr>
      <vt:lpstr>SCANNING </vt:lpstr>
      <vt:lpstr>COGNATES/ FALSES COGNATES</vt:lpstr>
      <vt:lpstr>PREDICTING</vt:lpstr>
      <vt:lpstr>PREDICTING</vt:lpstr>
      <vt:lpstr>INFERÊNCIA CONTEXTUAL</vt:lpstr>
      <vt:lpstr>PALAVRAS-CHAVE</vt:lpstr>
      <vt:lpstr>Apresentação do PowerPoint</vt:lpstr>
      <vt:lpstr>FORMAÇÃO DE PALAVRAS</vt:lpstr>
      <vt:lpstr>EXEMPLOS DO TEXTO  </vt:lpstr>
      <vt:lpstr>REFERENTES TEXTUAIS</vt:lpstr>
      <vt:lpstr>LINKING WORDS:</vt:lpstr>
      <vt:lpstr>LINKING WORDS</vt:lpstr>
      <vt:lpstr>COORDINATING CONJUNCTIONS</vt:lpstr>
      <vt:lpstr>COORDINATING CONJUNCTIONS </vt:lpstr>
      <vt:lpstr>CORRELATIVE CONJUNCTIONS</vt:lpstr>
      <vt:lpstr>EXEMPLOS DE CORRELATIVE CONJUNCTIONS  </vt:lpstr>
      <vt:lpstr>SUBORDINATING CONJUNCTIONS</vt:lpstr>
      <vt:lpstr>SUBORDINATING CONJUNCTIONS </vt:lpstr>
      <vt:lpstr>EXERCITANDO O CONTEÚDO</vt:lpstr>
      <vt:lpstr>EXERCITANDO O CONTEÚDO:</vt:lpstr>
      <vt:lpstr>EXERCITANDO O CONTEÚDO:</vt:lpstr>
      <vt:lpstr>EXERCITANDO O CONTEÚDO:</vt:lpstr>
      <vt:lpstr>EXERCITANDO O CONTEÚDO:</vt:lpstr>
      <vt:lpstr>REFERÊNCIAS: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Linking Words</dc:title>
  <dc:creator>Cristiane</dc:creator>
  <cp:lastModifiedBy>Cristiane Cruz</cp:lastModifiedBy>
  <cp:revision>1</cp:revision>
  <dcterms:modified xsi:type="dcterms:W3CDTF">2019-04-11T14:34:54Z</dcterms:modified>
</cp:coreProperties>
</file>